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3"/>
  </p:notesMasterIdLst>
  <p:handoutMasterIdLst>
    <p:handoutMasterId r:id="rId34"/>
  </p:handoutMasterIdLst>
  <p:sldIdLst>
    <p:sldId id="325" r:id="rId6"/>
    <p:sldId id="256" r:id="rId7"/>
    <p:sldId id="328" r:id="rId8"/>
    <p:sldId id="332" r:id="rId9"/>
    <p:sldId id="333" r:id="rId10"/>
    <p:sldId id="334" r:id="rId11"/>
    <p:sldId id="270" r:id="rId12"/>
    <p:sldId id="285" r:id="rId13"/>
    <p:sldId id="335" r:id="rId14"/>
    <p:sldId id="318" r:id="rId15"/>
    <p:sldId id="262" r:id="rId16"/>
    <p:sldId id="327" r:id="rId17"/>
    <p:sldId id="319" r:id="rId18"/>
    <p:sldId id="272" r:id="rId19"/>
    <p:sldId id="341" r:id="rId20"/>
    <p:sldId id="337" r:id="rId21"/>
    <p:sldId id="338" r:id="rId22"/>
    <p:sldId id="339" r:id="rId23"/>
    <p:sldId id="340" r:id="rId24"/>
    <p:sldId id="342" r:id="rId25"/>
    <p:sldId id="343" r:id="rId26"/>
    <p:sldId id="344" r:id="rId27"/>
    <p:sldId id="345" r:id="rId28"/>
    <p:sldId id="320" r:id="rId29"/>
    <p:sldId id="331" r:id="rId30"/>
    <p:sldId id="322" r:id="rId31"/>
    <p:sldId id="330" r:id="rId32"/>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an Ramón Guerrero Aguirre" initials="JRGA" lastIdx="1" clrIdx="0">
    <p:extLst>
      <p:ext uri="{19B8F6BF-5375-455C-9EA6-DF929625EA0E}">
        <p15:presenceInfo xmlns:p15="http://schemas.microsoft.com/office/powerpoint/2012/main" userId="S::jguerrero@yxkn.com::f60fa5d2-0b29-4b22-b8ff-781c26d69f8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A8E0"/>
    <a:srgbClr val="00B0F0"/>
    <a:srgbClr val="273663"/>
    <a:srgbClr val="5D1CB4"/>
    <a:srgbClr val="243463"/>
    <a:srgbClr val="253666"/>
    <a:srgbClr val="FF6600"/>
    <a:srgbClr val="A01AB6"/>
    <a:srgbClr val="FF9999"/>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58" autoAdjust="0"/>
    <p:restoredTop sz="96340" autoAdjust="0"/>
  </p:normalViewPr>
  <p:slideViewPr>
    <p:cSldViewPr snapToGrid="0">
      <p:cViewPr varScale="1">
        <p:scale>
          <a:sx n="67" d="100"/>
          <a:sy n="67" d="100"/>
        </p:scale>
        <p:origin x="588" y="4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73" d="100"/>
          <a:sy n="73" d="100"/>
        </p:scale>
        <p:origin x="2918"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B52656-0D5F-4AB2-AE83-B175C63DC608}" type="datetimeFigureOut">
              <a:rPr lang="es-MX" smtClean="0"/>
              <a:t>08/12/2025</a:t>
            </a:fld>
            <a:endParaRPr lang="es-MX"/>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0C8DD97-1ACB-4EE1-A313-8F437A9F1CAA}" type="slidenum">
              <a:rPr lang="es-MX" smtClean="0"/>
              <a:t>‹Nº›</a:t>
            </a:fld>
            <a:endParaRPr lang="es-MX"/>
          </a:p>
        </p:txBody>
      </p:sp>
    </p:spTree>
    <p:extLst>
      <p:ext uri="{BB962C8B-B14F-4D97-AF65-F5344CB8AC3E}">
        <p14:creationId xmlns:p14="http://schemas.microsoft.com/office/powerpoint/2010/main" val="27549590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4768DF-B36A-4170-9CEA-20252966C3E1}" type="datetimeFigureOut">
              <a:rPr lang="es-MX" smtClean="0"/>
              <a:t>05/12/2025</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D37D34-ACEE-40E0-B57B-66142647B917}" type="slidenum">
              <a:rPr lang="es-MX" smtClean="0"/>
              <a:t>‹Nº›</a:t>
            </a:fld>
            <a:endParaRPr lang="es-MX"/>
          </a:p>
        </p:txBody>
      </p:sp>
    </p:spTree>
    <p:extLst>
      <p:ext uri="{BB962C8B-B14F-4D97-AF65-F5344CB8AC3E}">
        <p14:creationId xmlns:p14="http://schemas.microsoft.com/office/powerpoint/2010/main" val="486399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a) Colocar Nombre de Proyecto en Ingles debajo de Project </a:t>
            </a:r>
          </a:p>
          <a:p>
            <a:r>
              <a:rPr lang="es-MX" dirty="0"/>
              <a:t>b) Colocar Nombre del Club lado izquierdo</a:t>
            </a:r>
          </a:p>
          <a:p>
            <a:endParaRPr lang="es-MX" dirty="0"/>
          </a:p>
          <a:p>
            <a:r>
              <a:rPr lang="es-ES" b="1" dirty="0"/>
              <a:t>Recomendaciones:</a:t>
            </a:r>
          </a:p>
          <a:p>
            <a:endParaRPr lang="es-ES" b="0" dirty="0"/>
          </a:p>
          <a:p>
            <a:pPr marL="228600" indent="-228600">
              <a:buFont typeface="+mj-lt"/>
              <a:buAutoNum type="arabicPeriod"/>
            </a:pPr>
            <a:r>
              <a:rPr lang="es-ES" b="1" dirty="0"/>
              <a:t>Idioma</a:t>
            </a:r>
            <a:r>
              <a:rPr lang="es-ES" b="0" dirty="0"/>
              <a:t>: Inglés</a:t>
            </a:r>
          </a:p>
          <a:p>
            <a:pPr marL="228600" indent="-228600">
              <a:buFont typeface="+mj-lt"/>
              <a:buAutoNum type="arabicPeriod"/>
            </a:pPr>
            <a:r>
              <a:rPr lang="es-ES" b="1" dirty="0"/>
              <a:t>Claridad</a:t>
            </a:r>
            <a:r>
              <a:rPr lang="es-ES" b="0" dirty="0"/>
              <a:t>: Utilizar lenguaje preciso y comprensible.</a:t>
            </a:r>
          </a:p>
          <a:p>
            <a:pPr marL="228600" indent="-228600">
              <a:buFont typeface="+mj-lt"/>
              <a:buAutoNum type="arabicPeriod"/>
            </a:pPr>
            <a:r>
              <a:rPr lang="es-ES" b="1" dirty="0"/>
              <a:t>Concisión</a:t>
            </a:r>
            <a:r>
              <a:rPr lang="es-ES" b="0" dirty="0"/>
              <a:t>: Presentar la información de forma breve y directa.</a:t>
            </a:r>
          </a:p>
          <a:p>
            <a:pPr marL="228600" indent="-228600">
              <a:buFont typeface="+mj-lt"/>
              <a:buAutoNum type="arabicPeriod"/>
            </a:pPr>
            <a:r>
              <a:rPr lang="es-ES" b="1" dirty="0"/>
              <a:t>Precisión</a:t>
            </a:r>
            <a:r>
              <a:rPr lang="es-ES" b="0" dirty="0"/>
              <a:t>: Asegurar la exactitud de los datos.</a:t>
            </a:r>
          </a:p>
          <a:p>
            <a:pPr marL="228600" indent="-228600">
              <a:buFont typeface="+mj-lt"/>
              <a:buAutoNum type="arabicPeriod"/>
            </a:pPr>
            <a:r>
              <a:rPr lang="es-ES" b="1" dirty="0"/>
              <a:t>Formato</a:t>
            </a:r>
            <a:r>
              <a:rPr lang="es-ES" b="0" dirty="0"/>
              <a:t>: Mantener una estructura uniforme en todas las diapositivas.</a:t>
            </a:r>
          </a:p>
          <a:p>
            <a:pPr marL="228600" indent="-228600">
              <a:buFont typeface="+mj-lt"/>
              <a:buAutoNum type="arabicPeriod"/>
            </a:pPr>
            <a:r>
              <a:rPr lang="es-ES" b="1" dirty="0"/>
              <a:t>Imágenes</a:t>
            </a:r>
            <a:r>
              <a:rPr lang="es-ES" b="0" dirty="0"/>
              <a:t>: Utilizar imágenes de alta calidad que complementen la información.</a:t>
            </a:r>
          </a:p>
          <a:p>
            <a:pPr marL="228600" indent="-228600">
              <a:buFont typeface="+mj-lt"/>
              <a:buAutoNum type="arabicPeriod"/>
            </a:pPr>
            <a:r>
              <a:rPr lang="es-ES" b="1" dirty="0"/>
              <a:t>Espacio</a:t>
            </a:r>
            <a:r>
              <a:rPr lang="es-ES" b="0" dirty="0"/>
              <a:t>: El contenido no debe exceder el espacio de una diapositiva. Si la información es extensa, se recomienda dividirla en dos diapositivas.</a:t>
            </a:r>
          </a:p>
          <a:p>
            <a:pPr marL="228600" indent="-228600">
              <a:buFont typeface="+mj-lt"/>
              <a:buAutoNum type="arabicPeriod"/>
            </a:pPr>
            <a:r>
              <a:rPr lang="es-ES" b="1" dirty="0"/>
              <a:t>Revisión</a:t>
            </a:r>
            <a:r>
              <a:rPr lang="es-ES" b="0" dirty="0"/>
              <a:t>: Revisar cuidadosamente la presentación antes de enviarla.</a:t>
            </a:r>
          </a:p>
          <a:p>
            <a:pPr marL="228600" indent="-228600">
              <a:buFont typeface="+mj-lt"/>
              <a:buAutoNum type="arabicPeriod"/>
            </a:pPr>
            <a:r>
              <a:rPr lang="es-ES" b="1" dirty="0"/>
              <a:t>Viñetas</a:t>
            </a:r>
            <a:r>
              <a:rPr lang="es-ES" b="0" dirty="0"/>
              <a:t>: Se recomienda el uso de viñetas para presentar la información de forma organizada.</a:t>
            </a:r>
          </a:p>
        </p:txBody>
      </p:sp>
      <p:sp>
        <p:nvSpPr>
          <p:cNvPr id="4" name="Marcador de número de diapositiva 3"/>
          <p:cNvSpPr>
            <a:spLocks noGrp="1"/>
          </p:cNvSpPr>
          <p:nvPr>
            <p:ph type="sldNum" sz="quarter" idx="5"/>
          </p:nvPr>
        </p:nvSpPr>
        <p:spPr/>
        <p:txBody>
          <a:bodyPr/>
          <a:lstStyle/>
          <a:p>
            <a:fld id="{19D37D34-ACEE-40E0-B57B-66142647B917}" type="slidenum">
              <a:rPr lang="es-MX" smtClean="0"/>
              <a:t>2</a:t>
            </a:fld>
            <a:endParaRPr lang="es-MX"/>
          </a:p>
        </p:txBody>
      </p:sp>
    </p:spTree>
    <p:extLst>
      <p:ext uri="{BB962C8B-B14F-4D97-AF65-F5344CB8AC3E}">
        <p14:creationId xmlns:p14="http://schemas.microsoft.com/office/powerpoint/2010/main" val="719122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dirty="0">
                <a:solidFill>
                  <a:srgbClr val="253666"/>
                </a:solidFill>
                <a:highlight>
                  <a:srgbClr val="FFFF00"/>
                </a:highlight>
                <a:latin typeface="Hero" panose="00000500000000000000" pitchFamily="2" charset="0"/>
                <a:cs typeface="Calibri Light" panose="020F0302020204030204" pitchFamily="34" charset="0"/>
              </a:rPr>
              <a:t>Capturar las aportaciones que realizará el club o los clubes que patrocinen el proyecto</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dirty="0">
                <a:solidFill>
                  <a:srgbClr val="253666"/>
                </a:solidFill>
                <a:highlight>
                  <a:srgbClr val="FFFF00"/>
                </a:highlight>
                <a:latin typeface="Hero" panose="00000500000000000000" pitchFamily="2" charset="0"/>
                <a:cs typeface="Calibri Light" panose="020F0302020204030204" pitchFamily="34" charset="0"/>
              </a:rPr>
              <a:t>El Comité Distrital 4170 de la Fundación Rotaria aportará entre el 10% y 12% dependiendo de la disponibilidad del DDF y de la demanda de proyectos de los Clube, esta se debe acordar previamente con el Comité</a:t>
            </a:r>
          </a:p>
        </p:txBody>
      </p:sp>
      <p:sp>
        <p:nvSpPr>
          <p:cNvPr id="4" name="Marcador de número de diapositiva 3"/>
          <p:cNvSpPr>
            <a:spLocks noGrp="1"/>
          </p:cNvSpPr>
          <p:nvPr>
            <p:ph type="sldNum" sz="quarter" idx="5"/>
          </p:nvPr>
        </p:nvSpPr>
        <p:spPr/>
        <p:txBody>
          <a:bodyPr/>
          <a:lstStyle/>
          <a:p>
            <a:fld id="{19D37D34-ACEE-40E0-B57B-66142647B917}" type="slidenum">
              <a:rPr lang="es-MX" smtClean="0"/>
              <a:t>27</a:t>
            </a:fld>
            <a:endParaRPr lang="es-MX"/>
          </a:p>
        </p:txBody>
      </p:sp>
    </p:spTree>
    <p:extLst>
      <p:ext uri="{BB962C8B-B14F-4D97-AF65-F5344CB8AC3E}">
        <p14:creationId xmlns:p14="http://schemas.microsoft.com/office/powerpoint/2010/main" val="3415935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solidFill>
                  <a:srgbClr val="003E9A"/>
                </a:solidFill>
                <a:latin typeface="Hero" panose="00000500000000000000" pitchFamily="2" charset="0"/>
                <a:cs typeface="Calibri Light" panose="020F0302020204030204" pitchFamily="34" charset="0"/>
              </a:rPr>
              <a:t>Contenido: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dirty="0">
              <a:solidFill>
                <a:srgbClr val="003E9A"/>
              </a:solidFill>
              <a:latin typeface="Hero" panose="00000500000000000000" pitchFamily="2"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dirty="0">
                <a:solidFill>
                  <a:srgbClr val="003E9A"/>
                </a:solidFill>
                <a:latin typeface="Hero" panose="00000500000000000000" pitchFamily="2" charset="0"/>
                <a:cs typeface="Calibri Light" panose="020F0302020204030204" pitchFamily="34" charset="0"/>
              </a:rPr>
              <a:t>a) Describir la problemática o situación actual de la comunidad.</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dirty="0">
                <a:solidFill>
                  <a:srgbClr val="003E9A"/>
                </a:solidFill>
                <a:latin typeface="Hero" panose="00000500000000000000" pitchFamily="2" charset="0"/>
                <a:cs typeface="Calibri Light" panose="020F0302020204030204" pitchFamily="34" charset="0"/>
              </a:rPr>
              <a:t>b) Resaltar las carencias y desafíos que se buscan solucionar.</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dirty="0">
                <a:solidFill>
                  <a:srgbClr val="003E9A"/>
                </a:solidFill>
                <a:latin typeface="Hero" panose="00000500000000000000" pitchFamily="2" charset="0"/>
                <a:cs typeface="Calibri Light" panose="020F0302020204030204" pitchFamily="34" charset="0"/>
              </a:rPr>
              <a:t>c) Impacto en la comunidad</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dirty="0">
                <a:solidFill>
                  <a:srgbClr val="003E9A"/>
                </a:solidFill>
                <a:latin typeface="Hero" panose="00000500000000000000" pitchFamily="2" charset="0"/>
                <a:cs typeface="Calibri Light" panose="020F0302020204030204" pitchFamily="34" charset="0"/>
              </a:rPr>
              <a:t>d) Incluir datos o estadísticas relevantes que sustenten la necesidad del proyecto.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dirty="0">
                <a:solidFill>
                  <a:srgbClr val="003E9A"/>
                </a:solidFill>
                <a:latin typeface="Hero" panose="00000500000000000000" pitchFamily="2" charset="0"/>
                <a:cs typeface="Calibri Light" panose="020F0302020204030204" pitchFamily="34" charset="0"/>
              </a:rPr>
              <a:t>e) </a:t>
            </a:r>
            <a:r>
              <a:rPr lang="es-MX" sz="1200" b="0" dirty="0">
                <a:solidFill>
                  <a:srgbClr val="003E9A"/>
                </a:solidFill>
                <a:latin typeface="Hero" panose="00000500000000000000" pitchFamily="2" charset="0"/>
                <a:cs typeface="Calibri Light" panose="020F0302020204030204" pitchFamily="34" charset="0"/>
              </a:rPr>
              <a:t>Describir en 5 o máximo 8 oraciones los factores clave</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dirty="0">
                <a:solidFill>
                  <a:srgbClr val="003E9A"/>
                </a:solidFill>
                <a:latin typeface="Hero" panose="00000500000000000000" pitchFamily="2" charset="0"/>
                <a:cs typeface="Calibri Light" panose="020F0302020204030204" pitchFamily="34" charset="0"/>
              </a:rPr>
              <a:t>f) </a:t>
            </a:r>
            <a:r>
              <a:rPr lang="es-MX" dirty="0"/>
              <a:t>Adicionalmente, incluir algunas fotos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b="0" dirty="0">
              <a:solidFill>
                <a:srgbClr val="003E9A"/>
              </a:solidFill>
              <a:latin typeface="Hero" panose="00000500000000000000" pitchFamily="2" charset="0"/>
              <a:cs typeface="Calibri Light" panose="020F0302020204030204" pitchFamily="34" charset="0"/>
            </a:endParaRPr>
          </a:p>
          <a:p>
            <a:pPr>
              <a:buFont typeface="Arial" panose="020B0604020202020204" pitchFamily="34" charset="0"/>
              <a:buNone/>
            </a:pPr>
            <a:r>
              <a:rPr lang="es-ES" b="1" dirty="0"/>
              <a:t>Puntos Clave:</a:t>
            </a:r>
            <a:r>
              <a:rPr lang="es-ES" dirty="0"/>
              <a:t> </a:t>
            </a:r>
          </a:p>
          <a:p>
            <a:pPr>
              <a:buFont typeface="Arial" panose="020B0604020202020204" pitchFamily="34" charset="0"/>
              <a:buNone/>
            </a:pPr>
            <a:endParaRPr lang="es-ES" b="1" dirty="0"/>
          </a:p>
          <a:p>
            <a:pPr marL="228600" indent="-228600">
              <a:buFont typeface="+mj-lt"/>
              <a:buAutoNum type="arabicPeriod"/>
            </a:pPr>
            <a:r>
              <a:rPr lang="es-ES" b="1" dirty="0"/>
              <a:t>Evaluación exhaustiva:</a:t>
            </a:r>
            <a:r>
              <a:rPr lang="es-ES" dirty="0"/>
              <a:t> Realizar una evaluación que incluya la historia, cultura, fortalezas, activos, debilidades y necesidades de la comunidad.</a:t>
            </a:r>
          </a:p>
          <a:p>
            <a:pPr marL="228600" indent="-228600">
              <a:buFont typeface="+mj-lt"/>
              <a:buAutoNum type="arabicPeriod"/>
            </a:pPr>
            <a:r>
              <a:rPr lang="es-ES" b="1" dirty="0"/>
              <a:t>Participación local:</a:t>
            </a:r>
            <a:r>
              <a:rPr lang="es-ES" dirty="0"/>
              <a:t> El club u organización local debe liderar la evaluación.</a:t>
            </a:r>
          </a:p>
          <a:p>
            <a:pPr marL="228600" indent="-228600">
              <a:buFont typeface="+mj-lt"/>
              <a:buAutoNum type="arabicPeriod"/>
            </a:pPr>
            <a:r>
              <a:rPr lang="es-ES" b="1" dirty="0"/>
              <a:t>Representación diversa:</a:t>
            </a:r>
            <a:r>
              <a:rPr lang="es-ES" dirty="0"/>
              <a:t> Asegurar la participación de diversos miembros de la comunidad en la evaluación.</a:t>
            </a:r>
          </a:p>
          <a:p>
            <a:pPr marL="228600" indent="-228600">
              <a:buFont typeface="+mj-lt"/>
              <a:buAutoNum type="arabicPeriod"/>
            </a:pPr>
            <a:r>
              <a:rPr lang="es-ES" b="1" dirty="0"/>
              <a:t>Consentimiento y privacidad:</a:t>
            </a:r>
            <a:r>
              <a:rPr lang="es-ES" dirty="0"/>
              <a:t> Obtener el consentimiento de los participantes y proteger la privacidad de los datos.</a:t>
            </a:r>
          </a:p>
          <a:p>
            <a:pPr marL="228600" indent="-228600">
              <a:buFont typeface="+mj-lt"/>
              <a:buAutoNum type="arabicPeriod"/>
            </a:pPr>
            <a:r>
              <a:rPr lang="es-ES" b="1" dirty="0"/>
              <a:t>Diversidad de métodos:</a:t>
            </a:r>
            <a:r>
              <a:rPr lang="es-ES" dirty="0"/>
              <a:t> Utilizar diferentes métodos de evaluación (entrevistas, encuestas, grupos focales, etc.)</a:t>
            </a:r>
          </a:p>
          <a:p>
            <a:pPr marL="228600" indent="-228600">
              <a:buFont typeface="+mj-lt"/>
              <a:buAutoNum type="arabicPeriod"/>
            </a:pPr>
            <a:r>
              <a:rPr lang="es-ES" b="1" dirty="0"/>
              <a:t>Informe final:</a:t>
            </a:r>
            <a:r>
              <a:rPr lang="es-ES" dirty="0"/>
              <a:t> Elaborar un informe que resuma las necesidades y prioridades de la comunidad.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b="0" dirty="0">
              <a:solidFill>
                <a:srgbClr val="003E9A"/>
              </a:solidFill>
              <a:latin typeface="Hero" panose="00000500000000000000" pitchFamily="2"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b="1" dirty="0">
                <a:solidFill>
                  <a:srgbClr val="003E9A"/>
                </a:solidFill>
                <a:latin typeface="Hero" panose="00000500000000000000" pitchFamily="2" charset="0"/>
                <a:cs typeface="Calibri Light" panose="020F0302020204030204" pitchFamily="34" charset="0"/>
              </a:rPr>
              <a:t>Principales Errores: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b="0" dirty="0">
              <a:solidFill>
                <a:srgbClr val="003E9A"/>
              </a:solidFill>
              <a:latin typeface="Hero" panose="00000500000000000000" pitchFamily="2" charset="0"/>
              <a:cs typeface="Calibri Light" panose="020F030202020403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b="1" dirty="0"/>
              <a:t>No realizar una evaluación de necesidades:</a:t>
            </a:r>
            <a:r>
              <a:rPr lang="es-ES" dirty="0"/>
              <a:t> Omitir este paso crucial lleva a proyectos que no se ajustan a las necesidades reales de la comunidad.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b="1" dirty="0"/>
              <a:t>Evaluación superficial:</a:t>
            </a:r>
            <a:r>
              <a:rPr lang="es-ES" dirty="0"/>
              <a:t> Realizar una evaluación incompleta o que no incluya a todos los grupos de la comunidad.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b="1" dirty="0"/>
              <a:t>No involucrar a la comunidad:</a:t>
            </a:r>
            <a:r>
              <a:rPr lang="es-ES" dirty="0"/>
              <a:t> No considerar las opiniones y prioridades de la comunidad en el diseño del proyecto.</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b="1" dirty="0"/>
              <a:t>Ignorar la cultura local:</a:t>
            </a:r>
            <a:r>
              <a:rPr lang="es-ES" dirty="0"/>
              <a:t> No tomar en cuenta la cultura, valores y tradiciones de la comunidad.</a:t>
            </a:r>
            <a:endParaRPr lang="es-MX" sz="1200" b="0" dirty="0">
              <a:solidFill>
                <a:srgbClr val="003E9A"/>
              </a:solidFill>
              <a:latin typeface="Hero" panose="00000500000000000000" pitchFamily="2" charset="0"/>
              <a:cs typeface="Calibri Light" panose="020F0302020204030204" pitchFamily="34" charset="0"/>
            </a:endParaRPr>
          </a:p>
          <a:p>
            <a:pPr marL="0" indent="0">
              <a:buNone/>
            </a:pPr>
            <a:endParaRPr lang="es-MX" dirty="0"/>
          </a:p>
        </p:txBody>
      </p:sp>
      <p:sp>
        <p:nvSpPr>
          <p:cNvPr id="4" name="Marcador de número de diapositiva 3"/>
          <p:cNvSpPr>
            <a:spLocks noGrp="1"/>
          </p:cNvSpPr>
          <p:nvPr>
            <p:ph type="sldNum" sz="quarter" idx="5"/>
          </p:nvPr>
        </p:nvSpPr>
        <p:spPr/>
        <p:txBody>
          <a:bodyPr/>
          <a:lstStyle/>
          <a:p>
            <a:fld id="{19D37D34-ACEE-40E0-B57B-66142647B917}" type="slidenum">
              <a:rPr lang="es-MX" smtClean="0"/>
              <a:t>8</a:t>
            </a:fld>
            <a:endParaRPr lang="es-MX" dirty="0"/>
          </a:p>
        </p:txBody>
      </p:sp>
    </p:spTree>
    <p:extLst>
      <p:ext uri="{BB962C8B-B14F-4D97-AF65-F5344CB8AC3E}">
        <p14:creationId xmlns:p14="http://schemas.microsoft.com/office/powerpoint/2010/main" val="2628315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buFont typeface="Arial" panose="020B0604020202020204" pitchFamily="34" charset="0"/>
              <a:buNone/>
            </a:pPr>
            <a:r>
              <a:rPr lang="es-ES" b="1" dirty="0"/>
              <a:t>Contenido:</a:t>
            </a:r>
          </a:p>
          <a:p>
            <a:pPr>
              <a:buFont typeface="Arial" panose="020B0604020202020204" pitchFamily="34" charset="0"/>
              <a:buNone/>
            </a:pPr>
            <a:endParaRPr lang="es-ES" dirty="0"/>
          </a:p>
          <a:p>
            <a:pPr marL="228600" indent="-228600">
              <a:buFont typeface="+mj-lt"/>
              <a:buAutoNum type="alphaLcParenR"/>
            </a:pPr>
            <a:r>
              <a:rPr lang="es-ES" dirty="0"/>
              <a:t>Explicar el objetivo principal del proyecto.</a:t>
            </a:r>
          </a:p>
          <a:p>
            <a:pPr marL="228600" indent="-228600">
              <a:buFont typeface="+mj-lt"/>
              <a:buAutoNum type="alphaLcParenR"/>
            </a:pPr>
            <a:r>
              <a:rPr lang="es-ES" dirty="0"/>
              <a:t>Describir las actividades a realizar para lograr el objetivo.</a:t>
            </a:r>
          </a:p>
          <a:p>
            <a:pPr marL="228600" indent="-228600">
              <a:buFont typeface="+mj-lt"/>
              <a:buAutoNum type="alphaLcParenR"/>
            </a:pPr>
            <a:r>
              <a:rPr lang="es-MX" sz="1200" b="0" dirty="0">
                <a:solidFill>
                  <a:srgbClr val="253666"/>
                </a:solidFill>
                <a:latin typeface="Hero" panose="00000500000000000000" pitchFamily="2" charset="0"/>
                <a:cs typeface="Calibri Light" panose="020F0302020204030204" pitchFamily="34" charset="0"/>
              </a:rPr>
              <a:t>Definir una sola área de interés</a:t>
            </a:r>
            <a:r>
              <a:rPr lang="es-ES" dirty="0"/>
              <a:t> a la que pertenece el proyecto.</a:t>
            </a:r>
          </a:p>
          <a:p>
            <a:pPr marL="228600" indent="-228600">
              <a:buFont typeface="+mj-lt"/>
              <a:buAutoNum type="alphaLcParenR"/>
            </a:pPr>
            <a:r>
              <a:rPr lang="es-ES" dirty="0"/>
              <a:t>Incluir información sobre los beneficiarios y el impacto esperado.</a:t>
            </a:r>
          </a:p>
          <a:p>
            <a:pPr marL="228600" indent="-228600">
              <a:buFont typeface="+mj-lt"/>
              <a:buAutoNum type="alphaLcParenR"/>
            </a:pPr>
            <a:r>
              <a:rPr lang="es-MX" sz="1200" b="0" dirty="0">
                <a:solidFill>
                  <a:srgbClr val="253666"/>
                </a:solidFill>
                <a:latin typeface="Hero" panose="00000500000000000000" pitchFamily="2" charset="0"/>
                <a:cs typeface="Calibri Light" panose="020F0302020204030204" pitchFamily="34" charset="0"/>
              </a:rPr>
              <a:t>Describir en 5 máximo 6  oraciones en que </a:t>
            </a:r>
            <a:r>
              <a:rPr lang="es-MX" sz="1200" b="0" u="sng" dirty="0">
                <a:solidFill>
                  <a:srgbClr val="253666"/>
                </a:solidFill>
                <a:latin typeface="Hero" panose="00000500000000000000" pitchFamily="2" charset="0"/>
                <a:cs typeface="Calibri Light" panose="020F0302020204030204" pitchFamily="34" charset="0"/>
              </a:rPr>
              <a:t>CONSISTE</a:t>
            </a:r>
            <a:r>
              <a:rPr lang="es-MX" sz="1200" b="0" dirty="0">
                <a:solidFill>
                  <a:srgbClr val="253666"/>
                </a:solidFill>
                <a:latin typeface="Hero" panose="00000500000000000000" pitchFamily="2" charset="0"/>
                <a:cs typeface="Calibri Light" panose="020F0302020204030204" pitchFamily="34" charset="0"/>
              </a:rPr>
              <a:t> el proyecto</a:t>
            </a:r>
          </a:p>
          <a:p>
            <a:pPr marL="228600" indent="-228600">
              <a:buFont typeface="+mj-lt"/>
              <a:buAutoNum type="alphaLcParenR"/>
            </a:pPr>
            <a:r>
              <a:rPr lang="es-MX" sz="1200" b="0" dirty="0">
                <a:solidFill>
                  <a:srgbClr val="253666"/>
                </a:solidFill>
                <a:latin typeface="Hero" panose="00000500000000000000" pitchFamily="2" charset="0"/>
                <a:cs typeface="Calibri Light" panose="020F0302020204030204" pitchFamily="34" charset="0"/>
              </a:rPr>
              <a:t>Incluir datos cuantitativos  y cualitativos</a:t>
            </a:r>
          </a:p>
          <a:p>
            <a:pPr marL="228600" indent="-228600">
              <a:buFont typeface="+mj-lt"/>
              <a:buAutoNum type="alphaLcParenR"/>
            </a:pPr>
            <a:r>
              <a:rPr lang="es-MX" sz="1200" b="0" dirty="0">
                <a:solidFill>
                  <a:srgbClr val="253666"/>
                </a:solidFill>
                <a:latin typeface="Hero" panose="00000500000000000000" pitchFamily="2" charset="0"/>
                <a:cs typeface="Calibri Light" panose="020F0302020204030204" pitchFamily="34" charset="0"/>
              </a:rPr>
              <a:t>Beneficios del proyecto</a:t>
            </a:r>
          </a:p>
          <a:p>
            <a:pPr marL="228600" indent="-228600">
              <a:buFont typeface="+mj-lt"/>
              <a:buAutoNum type="alphaLcParenR"/>
            </a:pPr>
            <a:r>
              <a:rPr lang="es-MX" sz="1200" b="0" dirty="0">
                <a:solidFill>
                  <a:srgbClr val="253666"/>
                </a:solidFill>
                <a:latin typeface="Hero" panose="00000500000000000000" pitchFamily="2" charset="0"/>
                <a:cs typeface="Calibri Light" panose="020F0302020204030204" pitchFamily="34" charset="0"/>
              </a:rPr>
              <a:t>Número de beneficiarios</a:t>
            </a:r>
          </a:p>
          <a:p>
            <a:pPr marL="228600" indent="-228600">
              <a:buFont typeface="+mj-lt"/>
              <a:buAutoNum type="alphaLcParenR"/>
            </a:pPr>
            <a:r>
              <a:rPr lang="es-MX" sz="1200" b="0" dirty="0">
                <a:solidFill>
                  <a:srgbClr val="253666"/>
                </a:solidFill>
                <a:latin typeface="Hero" panose="00000500000000000000" pitchFamily="2" charset="0"/>
                <a:cs typeface="Calibri Light" panose="020F0302020204030204" pitchFamily="34" charset="0"/>
              </a:rPr>
              <a:t>Impacto en el tiempo</a:t>
            </a:r>
          </a:p>
          <a:p>
            <a:endParaRPr lang="es-MX" sz="1200" b="0" dirty="0">
              <a:solidFill>
                <a:srgbClr val="253666"/>
              </a:solidFill>
              <a:latin typeface="Hero" panose="00000500000000000000" pitchFamily="2" charset="0"/>
              <a:cs typeface="Calibri Light" panose="020F0302020204030204" pitchFamily="34" charset="0"/>
            </a:endParaRPr>
          </a:p>
          <a:p>
            <a:pPr>
              <a:buFont typeface="Arial" panose="020B0604020202020204" pitchFamily="34" charset="0"/>
              <a:buNone/>
            </a:pPr>
            <a:r>
              <a:rPr lang="es-ES" b="1" dirty="0"/>
              <a:t>Puntos Clave:</a:t>
            </a:r>
          </a:p>
          <a:p>
            <a:pPr>
              <a:buFont typeface="Arial" panose="020B0604020202020204" pitchFamily="34" charset="0"/>
              <a:buNone/>
            </a:pPr>
            <a:endParaRPr lang="es-ES" dirty="0"/>
          </a:p>
          <a:p>
            <a:pPr marL="228600" indent="-228600">
              <a:buFont typeface="+mj-lt"/>
              <a:buAutoNum type="arabicPeriod"/>
            </a:pPr>
            <a:r>
              <a:rPr lang="es-ES" b="1" dirty="0"/>
              <a:t>Sostenibilidad:</a:t>
            </a:r>
            <a:r>
              <a:rPr lang="es-ES" dirty="0"/>
              <a:t> Asegurar que el proyecto tenga un impacto duradero.</a:t>
            </a:r>
          </a:p>
          <a:p>
            <a:pPr marL="228600" indent="-228600">
              <a:buFont typeface="+mj-lt"/>
              <a:buAutoNum type="arabicPeriod"/>
            </a:pPr>
            <a:r>
              <a:rPr lang="es-ES" b="1" dirty="0"/>
              <a:t>Medición de resultados:</a:t>
            </a:r>
            <a:r>
              <a:rPr lang="es-ES" dirty="0"/>
              <a:t> Establecer indicadores para medir el éxito del proyecto.</a:t>
            </a:r>
          </a:p>
          <a:p>
            <a:pPr marL="228600" indent="-228600">
              <a:buFont typeface="+mj-lt"/>
              <a:buAutoNum type="arabicPeriod"/>
            </a:pPr>
            <a:r>
              <a:rPr lang="es-ES" b="1" dirty="0"/>
              <a:t>Participación activa:</a:t>
            </a:r>
            <a:r>
              <a:rPr lang="es-ES" dirty="0"/>
              <a:t> Involucrar a los socios de Rotary y a la comunidad beneficiaria.</a:t>
            </a:r>
          </a:p>
          <a:p>
            <a:pPr marL="228600" indent="-228600">
              <a:buFont typeface="+mj-lt"/>
              <a:buAutoNum type="arabicPeriod"/>
            </a:pPr>
            <a:r>
              <a:rPr lang="es-ES" b="1" dirty="0"/>
              <a:t>Colaboración internacional:</a:t>
            </a:r>
            <a:r>
              <a:rPr lang="es-ES" dirty="0"/>
              <a:t> Colaborar con un club rotario de otro país.</a:t>
            </a:r>
          </a:p>
          <a:p>
            <a:pPr marL="228600" indent="-228600">
              <a:buFont typeface="+mj-lt"/>
              <a:buAutoNum type="arabicPeriod"/>
            </a:pPr>
            <a:r>
              <a:rPr lang="es-ES" b="1" dirty="0"/>
              <a:t>Plan de proyecto:</a:t>
            </a:r>
            <a:r>
              <a:rPr lang="es-ES" dirty="0"/>
              <a:t> Desarrollar un plan detallado que incluya presupuesto, cronograma y plan de gestión financiera.</a:t>
            </a:r>
          </a:p>
          <a:p>
            <a:endParaRPr lang="es-MX" sz="1200" b="0" dirty="0">
              <a:solidFill>
                <a:srgbClr val="253666"/>
              </a:solidFill>
              <a:latin typeface="Hero" panose="00000500000000000000" pitchFamily="2" charset="0"/>
              <a:cs typeface="Calibri Light" panose="020F0302020204030204" pitchFamily="34" charset="0"/>
            </a:endParaRPr>
          </a:p>
          <a:p>
            <a:endParaRPr lang="es-MX" sz="1200" b="0" dirty="0">
              <a:solidFill>
                <a:srgbClr val="253666"/>
              </a:solidFill>
              <a:latin typeface="Hero" panose="00000500000000000000" pitchFamily="2" charset="0"/>
              <a:cs typeface="Calibri Light" panose="020F0302020204030204" pitchFamily="34" charset="0"/>
            </a:endParaRPr>
          </a:p>
          <a:p>
            <a:r>
              <a:rPr lang="es-MX" sz="1200" b="1" dirty="0">
                <a:solidFill>
                  <a:srgbClr val="253666"/>
                </a:solidFill>
                <a:latin typeface="Hero" panose="00000500000000000000" pitchFamily="2" charset="0"/>
                <a:cs typeface="Calibri Light" panose="020F0302020204030204" pitchFamily="34" charset="0"/>
              </a:rPr>
              <a:t>Principales Errores:</a:t>
            </a:r>
          </a:p>
          <a:p>
            <a:endParaRPr lang="es-MX" sz="1200" b="0" dirty="0">
              <a:solidFill>
                <a:srgbClr val="253666"/>
              </a:solidFill>
              <a:latin typeface="Hero" panose="00000500000000000000" pitchFamily="2" charset="0"/>
              <a:cs typeface="Calibri Light" panose="020F0302020204030204" pitchFamily="34" charset="0"/>
            </a:endParaRPr>
          </a:p>
          <a:p>
            <a:pPr marL="228600" indent="-228600">
              <a:buFont typeface="+mj-lt"/>
              <a:buAutoNum type="arabicPeriod"/>
            </a:pPr>
            <a:r>
              <a:rPr lang="es-ES" b="1" dirty="0"/>
              <a:t>Elegir un área de enfoque inadecuada:</a:t>
            </a:r>
            <a:r>
              <a:rPr lang="es-ES" dirty="0"/>
              <a:t> Seleccionar un área que no se alinea con los objetivos del proyecto.</a:t>
            </a:r>
          </a:p>
          <a:p>
            <a:pPr marL="228600" indent="-228600">
              <a:buFont typeface="+mj-lt"/>
              <a:buAutoNum type="arabicPeriod"/>
            </a:pPr>
            <a:r>
              <a:rPr lang="es-ES" b="1" dirty="0"/>
              <a:t>No comprender los requisitos:</a:t>
            </a:r>
            <a:r>
              <a:rPr lang="es-ES" dirty="0"/>
              <a:t> Desconocer las condiciones para el otorgamiento de subvenciones globales.</a:t>
            </a:r>
          </a:p>
          <a:p>
            <a:pPr marL="228600" indent="-228600">
              <a:buFont typeface="+mj-lt"/>
              <a:buAutoNum type="arabicPeriod"/>
            </a:pPr>
            <a:r>
              <a:rPr lang="es-ES" b="1" dirty="0"/>
              <a:t>No definir el impacto:</a:t>
            </a:r>
            <a:r>
              <a:rPr lang="es-ES" dirty="0"/>
              <a:t> No establecer un impacto claro y medible para el proyecto.</a:t>
            </a:r>
            <a:endParaRPr lang="es-MX" sz="1200" b="0" dirty="0">
              <a:solidFill>
                <a:srgbClr val="253666"/>
              </a:solidFill>
              <a:latin typeface="Hero" panose="00000500000000000000" pitchFamily="2" charset="0"/>
              <a:cs typeface="Calibri Light" panose="020F0302020204030204" pitchFamily="34" charset="0"/>
            </a:endParaRPr>
          </a:p>
        </p:txBody>
      </p:sp>
      <p:sp>
        <p:nvSpPr>
          <p:cNvPr id="4" name="Marcador de número de diapositiva 3"/>
          <p:cNvSpPr>
            <a:spLocks noGrp="1"/>
          </p:cNvSpPr>
          <p:nvPr>
            <p:ph type="sldNum" sz="quarter" idx="5"/>
          </p:nvPr>
        </p:nvSpPr>
        <p:spPr/>
        <p:txBody>
          <a:bodyPr/>
          <a:lstStyle/>
          <a:p>
            <a:fld id="{19D37D34-ACEE-40E0-B57B-66142647B917}" type="slidenum">
              <a:rPr lang="es-MX" smtClean="0"/>
              <a:t>10</a:t>
            </a:fld>
            <a:endParaRPr lang="es-MX" dirty="0"/>
          </a:p>
        </p:txBody>
      </p:sp>
    </p:spTree>
    <p:extLst>
      <p:ext uri="{BB962C8B-B14F-4D97-AF65-F5344CB8AC3E}">
        <p14:creationId xmlns:p14="http://schemas.microsoft.com/office/powerpoint/2010/main" val="3183557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buFont typeface="Arial" panose="020B0604020202020204" pitchFamily="34" charset="0"/>
              <a:buNone/>
            </a:pPr>
            <a:r>
              <a:rPr lang="es-ES" b="1" dirty="0"/>
              <a:t>Contenido:</a:t>
            </a:r>
          </a:p>
          <a:p>
            <a:pPr>
              <a:buFont typeface="Arial" panose="020B0604020202020204" pitchFamily="34" charset="0"/>
              <a:buNone/>
            </a:pPr>
            <a:endParaRPr lang="es-ES" dirty="0"/>
          </a:p>
          <a:p>
            <a:pPr marL="228600" indent="-228600">
              <a:buFont typeface="+mj-lt"/>
              <a:buAutoNum type="alphaLcParenR"/>
            </a:pPr>
            <a:r>
              <a:rPr lang="es-ES" dirty="0"/>
              <a:t>Explicar el objetivo principal del proyecto.</a:t>
            </a:r>
          </a:p>
          <a:p>
            <a:pPr marL="228600" indent="-228600">
              <a:buFont typeface="+mj-lt"/>
              <a:buAutoNum type="alphaLcParenR"/>
            </a:pPr>
            <a:r>
              <a:rPr lang="es-ES" dirty="0"/>
              <a:t>Describir las actividades a realizar para lograr el objetivo.</a:t>
            </a:r>
          </a:p>
          <a:p>
            <a:pPr marL="228600" indent="-228600">
              <a:buFont typeface="+mj-lt"/>
              <a:buAutoNum type="alphaLcParenR"/>
            </a:pPr>
            <a:r>
              <a:rPr lang="es-MX" sz="1200" b="0" dirty="0">
                <a:solidFill>
                  <a:srgbClr val="253666"/>
                </a:solidFill>
                <a:latin typeface="Hero" panose="00000500000000000000" pitchFamily="2" charset="0"/>
                <a:cs typeface="Calibri Light" panose="020F0302020204030204" pitchFamily="34" charset="0"/>
              </a:rPr>
              <a:t>Definir una sola área de interés</a:t>
            </a:r>
            <a:r>
              <a:rPr lang="es-ES" dirty="0"/>
              <a:t> a la que pertenece el proyecto.</a:t>
            </a:r>
          </a:p>
          <a:p>
            <a:pPr marL="228600" indent="-228600">
              <a:buFont typeface="+mj-lt"/>
              <a:buAutoNum type="alphaLcParenR"/>
            </a:pPr>
            <a:r>
              <a:rPr lang="es-ES" dirty="0"/>
              <a:t>Incluir información sobre los beneficiarios y el impacto esperado.</a:t>
            </a:r>
          </a:p>
          <a:p>
            <a:pPr marL="228600" indent="-228600">
              <a:buFont typeface="+mj-lt"/>
              <a:buAutoNum type="alphaLcParenR"/>
            </a:pPr>
            <a:r>
              <a:rPr lang="es-MX" sz="1200" b="0" dirty="0">
                <a:solidFill>
                  <a:srgbClr val="253666"/>
                </a:solidFill>
                <a:latin typeface="Hero" panose="00000500000000000000" pitchFamily="2" charset="0"/>
                <a:cs typeface="Calibri Light" panose="020F0302020204030204" pitchFamily="34" charset="0"/>
              </a:rPr>
              <a:t>Describir en 5 máximo 6  oraciones en que </a:t>
            </a:r>
            <a:r>
              <a:rPr lang="es-MX" sz="1200" b="0" u="sng" dirty="0">
                <a:solidFill>
                  <a:srgbClr val="253666"/>
                </a:solidFill>
                <a:latin typeface="Hero" panose="00000500000000000000" pitchFamily="2" charset="0"/>
                <a:cs typeface="Calibri Light" panose="020F0302020204030204" pitchFamily="34" charset="0"/>
              </a:rPr>
              <a:t>CONSISTE</a:t>
            </a:r>
            <a:r>
              <a:rPr lang="es-MX" sz="1200" b="0" dirty="0">
                <a:solidFill>
                  <a:srgbClr val="253666"/>
                </a:solidFill>
                <a:latin typeface="Hero" panose="00000500000000000000" pitchFamily="2" charset="0"/>
                <a:cs typeface="Calibri Light" panose="020F0302020204030204" pitchFamily="34" charset="0"/>
              </a:rPr>
              <a:t> el proyecto</a:t>
            </a:r>
          </a:p>
          <a:p>
            <a:pPr marL="228600" indent="-228600">
              <a:buFont typeface="+mj-lt"/>
              <a:buAutoNum type="alphaLcParenR"/>
            </a:pPr>
            <a:r>
              <a:rPr lang="es-MX" sz="1200" b="0" dirty="0">
                <a:solidFill>
                  <a:srgbClr val="253666"/>
                </a:solidFill>
                <a:latin typeface="Hero" panose="00000500000000000000" pitchFamily="2" charset="0"/>
                <a:cs typeface="Calibri Light" panose="020F0302020204030204" pitchFamily="34" charset="0"/>
              </a:rPr>
              <a:t>Incluir datos cuantitativos  y cualitativos</a:t>
            </a:r>
          </a:p>
          <a:p>
            <a:pPr marL="228600" indent="-228600">
              <a:buFont typeface="+mj-lt"/>
              <a:buAutoNum type="alphaLcParenR"/>
            </a:pPr>
            <a:r>
              <a:rPr lang="es-MX" sz="1200" b="0" dirty="0">
                <a:solidFill>
                  <a:srgbClr val="253666"/>
                </a:solidFill>
                <a:latin typeface="Hero" panose="00000500000000000000" pitchFamily="2" charset="0"/>
                <a:cs typeface="Calibri Light" panose="020F0302020204030204" pitchFamily="34" charset="0"/>
              </a:rPr>
              <a:t>Beneficios del proyecto</a:t>
            </a:r>
          </a:p>
          <a:p>
            <a:pPr marL="228600" indent="-228600">
              <a:buFont typeface="+mj-lt"/>
              <a:buAutoNum type="alphaLcParenR"/>
            </a:pPr>
            <a:r>
              <a:rPr lang="es-MX" sz="1200" b="0" dirty="0">
                <a:solidFill>
                  <a:srgbClr val="253666"/>
                </a:solidFill>
                <a:latin typeface="Hero" panose="00000500000000000000" pitchFamily="2" charset="0"/>
                <a:cs typeface="Calibri Light" panose="020F0302020204030204" pitchFamily="34" charset="0"/>
              </a:rPr>
              <a:t>Número de beneficiarios</a:t>
            </a:r>
          </a:p>
          <a:p>
            <a:pPr marL="228600" indent="-228600">
              <a:buFont typeface="+mj-lt"/>
              <a:buAutoNum type="alphaLcParenR"/>
            </a:pPr>
            <a:r>
              <a:rPr lang="es-MX" sz="1200" b="0" dirty="0">
                <a:solidFill>
                  <a:srgbClr val="253666"/>
                </a:solidFill>
                <a:latin typeface="Hero" panose="00000500000000000000" pitchFamily="2" charset="0"/>
                <a:cs typeface="Calibri Light" panose="020F0302020204030204" pitchFamily="34" charset="0"/>
              </a:rPr>
              <a:t>Impacto en el tiempo</a:t>
            </a:r>
          </a:p>
          <a:p>
            <a:endParaRPr lang="es-MX" sz="1200" b="0" dirty="0">
              <a:solidFill>
                <a:srgbClr val="253666"/>
              </a:solidFill>
              <a:latin typeface="Hero" panose="00000500000000000000" pitchFamily="2" charset="0"/>
              <a:cs typeface="Calibri Light" panose="020F0302020204030204" pitchFamily="34" charset="0"/>
            </a:endParaRPr>
          </a:p>
          <a:p>
            <a:pPr>
              <a:buFont typeface="Arial" panose="020B0604020202020204" pitchFamily="34" charset="0"/>
              <a:buNone/>
            </a:pPr>
            <a:r>
              <a:rPr lang="es-ES" b="1" dirty="0"/>
              <a:t>Puntos Clave:</a:t>
            </a:r>
          </a:p>
          <a:p>
            <a:pPr>
              <a:buFont typeface="Arial" panose="020B0604020202020204" pitchFamily="34" charset="0"/>
              <a:buNone/>
            </a:pPr>
            <a:endParaRPr lang="es-ES" dirty="0"/>
          </a:p>
          <a:p>
            <a:pPr marL="228600" indent="-228600">
              <a:buFont typeface="+mj-lt"/>
              <a:buAutoNum type="arabicPeriod"/>
            </a:pPr>
            <a:r>
              <a:rPr lang="es-ES" b="1" dirty="0"/>
              <a:t>Sostenibilidad:</a:t>
            </a:r>
            <a:r>
              <a:rPr lang="es-ES" dirty="0"/>
              <a:t> Asegurar que el proyecto tenga un impacto duradero.</a:t>
            </a:r>
          </a:p>
          <a:p>
            <a:pPr marL="228600" indent="-228600">
              <a:buFont typeface="+mj-lt"/>
              <a:buAutoNum type="arabicPeriod"/>
            </a:pPr>
            <a:r>
              <a:rPr lang="es-ES" b="1" dirty="0"/>
              <a:t>Medición de resultados:</a:t>
            </a:r>
            <a:r>
              <a:rPr lang="es-ES" dirty="0"/>
              <a:t> Establecer indicadores para medir el éxito del proyecto.</a:t>
            </a:r>
          </a:p>
          <a:p>
            <a:pPr marL="228600" indent="-228600">
              <a:buFont typeface="+mj-lt"/>
              <a:buAutoNum type="arabicPeriod"/>
            </a:pPr>
            <a:r>
              <a:rPr lang="es-ES" b="1" dirty="0"/>
              <a:t>Participación activa:</a:t>
            </a:r>
            <a:r>
              <a:rPr lang="es-ES" dirty="0"/>
              <a:t> Involucrar a los socios de Rotary y a la comunidad beneficiaria.</a:t>
            </a:r>
          </a:p>
          <a:p>
            <a:pPr marL="228600" indent="-228600">
              <a:buFont typeface="+mj-lt"/>
              <a:buAutoNum type="arabicPeriod"/>
            </a:pPr>
            <a:r>
              <a:rPr lang="es-ES" b="1" dirty="0"/>
              <a:t>Colaboración internacional:</a:t>
            </a:r>
            <a:r>
              <a:rPr lang="es-ES" dirty="0"/>
              <a:t> Colaborar con un club rotario de otro país.</a:t>
            </a:r>
          </a:p>
          <a:p>
            <a:pPr marL="228600" indent="-228600">
              <a:buFont typeface="+mj-lt"/>
              <a:buAutoNum type="arabicPeriod"/>
            </a:pPr>
            <a:r>
              <a:rPr lang="es-ES" b="1" dirty="0"/>
              <a:t>Plan de proyecto:</a:t>
            </a:r>
            <a:r>
              <a:rPr lang="es-ES" dirty="0"/>
              <a:t> Desarrollar un plan detallado que incluya presupuesto, cronograma y plan de gestión financiera.</a:t>
            </a:r>
          </a:p>
          <a:p>
            <a:endParaRPr lang="es-MX" sz="1200" b="0" dirty="0">
              <a:solidFill>
                <a:srgbClr val="253666"/>
              </a:solidFill>
              <a:latin typeface="Hero" panose="00000500000000000000" pitchFamily="2" charset="0"/>
              <a:cs typeface="Calibri Light" panose="020F0302020204030204" pitchFamily="34" charset="0"/>
            </a:endParaRPr>
          </a:p>
          <a:p>
            <a:endParaRPr lang="es-MX" sz="1200" b="0" dirty="0">
              <a:solidFill>
                <a:srgbClr val="253666"/>
              </a:solidFill>
              <a:latin typeface="Hero" panose="00000500000000000000" pitchFamily="2" charset="0"/>
              <a:cs typeface="Calibri Light" panose="020F0302020204030204" pitchFamily="34" charset="0"/>
            </a:endParaRPr>
          </a:p>
          <a:p>
            <a:r>
              <a:rPr lang="es-MX" sz="1200" b="1" dirty="0">
                <a:solidFill>
                  <a:srgbClr val="253666"/>
                </a:solidFill>
                <a:latin typeface="Hero" panose="00000500000000000000" pitchFamily="2" charset="0"/>
                <a:cs typeface="Calibri Light" panose="020F0302020204030204" pitchFamily="34" charset="0"/>
              </a:rPr>
              <a:t>Principales Errores:</a:t>
            </a:r>
          </a:p>
          <a:p>
            <a:endParaRPr lang="es-MX" sz="1200" b="0" dirty="0">
              <a:solidFill>
                <a:srgbClr val="253666"/>
              </a:solidFill>
              <a:latin typeface="Hero" panose="00000500000000000000" pitchFamily="2" charset="0"/>
              <a:cs typeface="Calibri Light" panose="020F0302020204030204" pitchFamily="34" charset="0"/>
            </a:endParaRPr>
          </a:p>
          <a:p>
            <a:pPr marL="228600" indent="-228600">
              <a:buFont typeface="+mj-lt"/>
              <a:buAutoNum type="arabicPeriod"/>
            </a:pPr>
            <a:r>
              <a:rPr lang="es-ES" b="1" dirty="0"/>
              <a:t>Elegir un área de enfoque inadecuada:</a:t>
            </a:r>
            <a:r>
              <a:rPr lang="es-ES" dirty="0"/>
              <a:t> Seleccionar un área que no se alinea con los objetivos del proyecto.</a:t>
            </a:r>
          </a:p>
          <a:p>
            <a:pPr marL="228600" indent="-228600">
              <a:buFont typeface="+mj-lt"/>
              <a:buAutoNum type="arabicPeriod"/>
            </a:pPr>
            <a:r>
              <a:rPr lang="es-ES" b="1" dirty="0"/>
              <a:t>No comprender los requisitos:</a:t>
            </a:r>
            <a:r>
              <a:rPr lang="es-ES" dirty="0"/>
              <a:t> Desconocer las condiciones para el otorgamiento de subvenciones globales.</a:t>
            </a:r>
          </a:p>
          <a:p>
            <a:pPr marL="228600" indent="-228600">
              <a:buFont typeface="+mj-lt"/>
              <a:buAutoNum type="arabicPeriod"/>
            </a:pPr>
            <a:r>
              <a:rPr lang="es-ES" b="1" dirty="0"/>
              <a:t>No definir el impacto:</a:t>
            </a:r>
            <a:r>
              <a:rPr lang="es-ES" dirty="0"/>
              <a:t> No establecer un impacto claro y medible para el proyecto.</a:t>
            </a:r>
            <a:endParaRPr lang="es-MX" sz="1200" b="0" dirty="0">
              <a:solidFill>
                <a:srgbClr val="253666"/>
              </a:solidFill>
              <a:latin typeface="Hero" panose="00000500000000000000" pitchFamily="2" charset="0"/>
              <a:cs typeface="Calibri Light" panose="020F0302020204030204" pitchFamily="34" charset="0"/>
            </a:endParaRPr>
          </a:p>
        </p:txBody>
      </p:sp>
      <p:sp>
        <p:nvSpPr>
          <p:cNvPr id="4" name="Marcador de número de diapositiva 3"/>
          <p:cNvSpPr>
            <a:spLocks noGrp="1"/>
          </p:cNvSpPr>
          <p:nvPr>
            <p:ph type="sldNum" sz="quarter" idx="5"/>
          </p:nvPr>
        </p:nvSpPr>
        <p:spPr/>
        <p:txBody>
          <a:bodyPr/>
          <a:lstStyle/>
          <a:p>
            <a:fld id="{19D37D34-ACEE-40E0-B57B-66142647B917}" type="slidenum">
              <a:rPr lang="es-MX" smtClean="0"/>
              <a:t>12</a:t>
            </a:fld>
            <a:endParaRPr lang="es-MX" dirty="0"/>
          </a:p>
        </p:txBody>
      </p:sp>
    </p:spTree>
    <p:extLst>
      <p:ext uri="{BB962C8B-B14F-4D97-AF65-F5344CB8AC3E}">
        <p14:creationId xmlns:p14="http://schemas.microsoft.com/office/powerpoint/2010/main" val="1301597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buFont typeface="Arial" panose="020B0604020202020204" pitchFamily="34" charset="0"/>
              <a:buNone/>
            </a:pPr>
            <a:r>
              <a:rPr lang="es-ES" b="1" dirty="0"/>
              <a:t>Contenido:</a:t>
            </a:r>
          </a:p>
          <a:p>
            <a:pPr>
              <a:buFont typeface="Arial" panose="020B0604020202020204" pitchFamily="34" charset="0"/>
              <a:buNone/>
            </a:pPr>
            <a:endParaRPr lang="es-ES" b="1" dirty="0"/>
          </a:p>
          <a:p>
            <a:pPr marL="228600" indent="-228600">
              <a:buFont typeface="+mj-lt"/>
              <a:buAutoNum type="alphaLcParenR"/>
            </a:pPr>
            <a:r>
              <a:rPr lang="es-ES" dirty="0"/>
              <a:t>Explicar cómo se garantizará la sostenibilidad del proyecto después de finalizada la subvención.</a:t>
            </a:r>
          </a:p>
          <a:p>
            <a:pPr marL="228600" indent="-228600">
              <a:buFont typeface="+mj-lt"/>
              <a:buAutoNum type="alphaLcParenR"/>
            </a:pPr>
            <a:r>
              <a:rPr lang="es-ES" dirty="0"/>
              <a:t>Describir la participación de la comunidad y otras organizaciones.</a:t>
            </a:r>
          </a:p>
          <a:p>
            <a:pPr marL="228600" indent="-228600">
              <a:buFont typeface="+mj-lt"/>
              <a:buAutoNum type="alphaLcParenR"/>
            </a:pPr>
            <a:r>
              <a:rPr lang="es-ES" dirty="0"/>
              <a:t>Mencionar planes de capacitación, seguimiento y evaluación.</a:t>
            </a:r>
          </a:p>
          <a:p>
            <a:pPr marL="228600" indent="-228600">
              <a:buFont typeface="+mj-lt"/>
              <a:buAutoNum type="alphaLcParenR"/>
            </a:pPr>
            <a:r>
              <a:rPr lang="es-MX" sz="1200" b="0" dirty="0">
                <a:solidFill>
                  <a:srgbClr val="253666"/>
                </a:solidFill>
                <a:latin typeface="Hero" panose="00000500000000000000" pitchFamily="2" charset="0"/>
                <a:cs typeface="Calibri Light" panose="020F0302020204030204" pitchFamily="34" charset="0"/>
              </a:rPr>
              <a:t>Nombre de la entidad colaboradora.</a:t>
            </a:r>
          </a:p>
          <a:p>
            <a:pPr marL="228600" indent="-228600">
              <a:buFont typeface="+mj-lt"/>
              <a:buAutoNum type="alphaLcParenR"/>
            </a:pPr>
            <a:r>
              <a:rPr lang="es-MX" sz="1200" b="0" dirty="0">
                <a:solidFill>
                  <a:srgbClr val="253666"/>
                </a:solidFill>
                <a:latin typeface="Hero" panose="00000500000000000000" pitchFamily="2" charset="0"/>
                <a:cs typeface="Calibri Light" panose="020F0302020204030204" pitchFamily="34" charset="0"/>
              </a:rPr>
              <a:t>Donde se implementa el proyecto.</a:t>
            </a:r>
          </a:p>
          <a:p>
            <a:pPr marL="228600" indent="-228600">
              <a:buFont typeface="+mj-lt"/>
              <a:buAutoNum type="alphaLcParenR"/>
            </a:pPr>
            <a:r>
              <a:rPr lang="es-MX" sz="1200" b="0" dirty="0">
                <a:solidFill>
                  <a:srgbClr val="253666"/>
                </a:solidFill>
                <a:latin typeface="Hero" panose="00000500000000000000" pitchFamily="2" charset="0"/>
                <a:cs typeface="Calibri Light" panose="020F0302020204030204" pitchFamily="34" charset="0"/>
              </a:rPr>
              <a:t>Fundamentos de la sostenibilidad del proyecto.</a:t>
            </a:r>
          </a:p>
          <a:p>
            <a:pPr marL="0" indent="0">
              <a:buFont typeface="+mj-lt"/>
              <a:buNone/>
            </a:pPr>
            <a:endParaRPr lang="es-MX" sz="1200" b="0" dirty="0">
              <a:solidFill>
                <a:srgbClr val="253666"/>
              </a:solidFill>
              <a:latin typeface="Hero" panose="00000500000000000000" pitchFamily="2" charset="0"/>
              <a:cs typeface="Calibri Light" panose="020F0302020204030204" pitchFamily="34" charset="0"/>
            </a:endParaRPr>
          </a:p>
          <a:p>
            <a:pPr>
              <a:buFont typeface="Arial" panose="020B0604020202020204" pitchFamily="34" charset="0"/>
              <a:buNone/>
            </a:pPr>
            <a:r>
              <a:rPr lang="es-ES" b="1" dirty="0"/>
              <a:t>Puntos Clave:</a:t>
            </a:r>
          </a:p>
          <a:p>
            <a:pPr>
              <a:buFont typeface="Arial" panose="020B0604020202020204" pitchFamily="34" charset="0"/>
              <a:buNone/>
            </a:pPr>
            <a:endParaRPr lang="es-ES" b="1" dirty="0"/>
          </a:p>
          <a:p>
            <a:pPr marL="228600" indent="-228600">
              <a:buFont typeface="+mj-lt"/>
              <a:buAutoNum type="arabicPeriod"/>
            </a:pPr>
            <a:r>
              <a:rPr lang="es-ES" b="1" dirty="0"/>
              <a:t>Propiedad comunitaria:</a:t>
            </a:r>
            <a:r>
              <a:rPr lang="es-ES" dirty="0"/>
              <a:t> Fomentar el sentido de propiedad del proyecto en la comunidad.</a:t>
            </a:r>
          </a:p>
          <a:p>
            <a:pPr marL="228600" indent="-228600">
              <a:buFont typeface="+mj-lt"/>
              <a:buAutoNum type="arabicPeriod"/>
            </a:pPr>
            <a:r>
              <a:rPr lang="es-ES" b="1" dirty="0"/>
              <a:t>Capacitación:</a:t>
            </a:r>
            <a:r>
              <a:rPr lang="es-ES" dirty="0"/>
              <a:t> Brindar capacitación a la comunidad para que pueda mantener el proyecto.</a:t>
            </a:r>
          </a:p>
          <a:p>
            <a:pPr marL="228600" indent="-228600">
              <a:buFont typeface="+mj-lt"/>
              <a:buAutoNum type="arabicPeriod"/>
            </a:pPr>
            <a:r>
              <a:rPr lang="es-ES" b="1" dirty="0"/>
              <a:t>Recursos locales:</a:t>
            </a:r>
            <a:r>
              <a:rPr lang="es-ES" dirty="0"/>
              <a:t> Utilizar recursos locales para asegurar la continuidad del proyecto.</a:t>
            </a:r>
          </a:p>
          <a:p>
            <a:pPr marL="228600" indent="-228600">
              <a:buFont typeface="+mj-lt"/>
              <a:buAutoNum type="arabicPeriod"/>
            </a:pPr>
            <a:r>
              <a:rPr lang="es-ES" b="1" dirty="0"/>
              <a:t>Financiamiento local:</a:t>
            </a:r>
            <a:r>
              <a:rPr lang="es-ES" dirty="0"/>
              <a:t> Buscar fuentes de financiamiento locales para el proyecto.</a:t>
            </a:r>
          </a:p>
          <a:p>
            <a:pPr marL="228600" indent="-228600">
              <a:buFont typeface="+mj-lt"/>
              <a:buAutoNum type="arabicPeriod"/>
            </a:pPr>
            <a:r>
              <a:rPr lang="es-ES" b="1" dirty="0"/>
              <a:t>Monitoreo y evaluación:</a:t>
            </a:r>
            <a:r>
              <a:rPr lang="es-ES" dirty="0"/>
              <a:t> Implementar un sistema de monitoreo y evaluación para asegurar la sostenibilidad del proyecto.</a:t>
            </a:r>
          </a:p>
          <a:p>
            <a:pPr marL="228600" indent="-228600">
              <a:buFont typeface="+mj-lt"/>
              <a:buAutoNum type="arabicPeriod"/>
            </a:pPr>
            <a:endParaRPr lang="es-ES" dirty="0"/>
          </a:p>
          <a:p>
            <a:pPr marL="0" indent="0">
              <a:buFont typeface="+mj-lt"/>
              <a:buNone/>
            </a:pPr>
            <a:r>
              <a:rPr lang="es-ES" b="1" dirty="0"/>
              <a:t>Principales Errores:</a:t>
            </a:r>
          </a:p>
          <a:p>
            <a:pPr marL="0" indent="0">
              <a:buFont typeface="+mj-lt"/>
              <a:buNone/>
            </a:pPr>
            <a:endParaRPr lang="es-ES" dirty="0"/>
          </a:p>
          <a:p>
            <a:pPr marL="228600" indent="-228600">
              <a:buFont typeface="+mj-lt"/>
              <a:buAutoNum type="arabicPeriod"/>
            </a:pPr>
            <a:r>
              <a:rPr lang="es-ES" b="1" dirty="0"/>
              <a:t>No planificar la sostenibilidad:</a:t>
            </a:r>
            <a:r>
              <a:rPr lang="es-ES" dirty="0"/>
              <a:t> No considerar cómo se mantendrá el proyecto a largo plazo.</a:t>
            </a:r>
          </a:p>
          <a:p>
            <a:pPr marL="228600" indent="-228600">
              <a:buFont typeface="+mj-lt"/>
              <a:buAutoNum type="arabicPeriod"/>
            </a:pPr>
            <a:r>
              <a:rPr lang="es-ES" b="1" dirty="0"/>
              <a:t>Dependencia de la subvención:</a:t>
            </a:r>
            <a:r>
              <a:rPr lang="es-ES" dirty="0"/>
              <a:t> No buscar fuentes de financiamiento alternativas para el proyecto.</a:t>
            </a:r>
          </a:p>
          <a:p>
            <a:pPr marL="228600" indent="-228600">
              <a:buFont typeface="+mj-lt"/>
              <a:buAutoNum type="arabicPeriod"/>
            </a:pPr>
            <a:r>
              <a:rPr lang="es-ES" b="1" dirty="0"/>
              <a:t>No capacitar a la comunidad:</a:t>
            </a:r>
            <a:r>
              <a:rPr lang="es-ES" dirty="0"/>
              <a:t> No brindar a la comunidad las herramientas para que pueda mantener el proyecto.</a:t>
            </a:r>
          </a:p>
          <a:p>
            <a:pPr marL="0" indent="0">
              <a:buFont typeface="+mj-lt"/>
              <a:buNone/>
            </a:pPr>
            <a:endParaRPr lang="es-MX" sz="1200" b="0" dirty="0">
              <a:solidFill>
                <a:srgbClr val="253666"/>
              </a:solidFill>
              <a:latin typeface="Hero" panose="00000500000000000000" pitchFamily="2" charset="0"/>
              <a:cs typeface="Calibri Light" panose="020F0302020204030204" pitchFamily="34" charset="0"/>
            </a:endParaRPr>
          </a:p>
        </p:txBody>
      </p:sp>
      <p:sp>
        <p:nvSpPr>
          <p:cNvPr id="4" name="Marcador de número de diapositiva 3"/>
          <p:cNvSpPr>
            <a:spLocks noGrp="1"/>
          </p:cNvSpPr>
          <p:nvPr>
            <p:ph type="sldNum" sz="quarter" idx="5"/>
          </p:nvPr>
        </p:nvSpPr>
        <p:spPr/>
        <p:txBody>
          <a:bodyPr/>
          <a:lstStyle/>
          <a:p>
            <a:fld id="{19D37D34-ACEE-40E0-B57B-66142647B917}" type="slidenum">
              <a:rPr lang="es-MX" smtClean="0"/>
              <a:t>13</a:t>
            </a:fld>
            <a:endParaRPr lang="es-MX"/>
          </a:p>
        </p:txBody>
      </p:sp>
    </p:spTree>
    <p:extLst>
      <p:ext uri="{BB962C8B-B14F-4D97-AF65-F5344CB8AC3E}">
        <p14:creationId xmlns:p14="http://schemas.microsoft.com/office/powerpoint/2010/main" val="3256555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582DF47-6C00-4C2A-A4D5-F0466D992E50}" type="slidenum">
              <a:rPr lang="es-MX" smtClean="0"/>
              <a:t>14</a:t>
            </a:fld>
            <a:endParaRPr lang="es-MX"/>
          </a:p>
        </p:txBody>
      </p:sp>
    </p:spTree>
    <p:extLst>
      <p:ext uri="{BB962C8B-B14F-4D97-AF65-F5344CB8AC3E}">
        <p14:creationId xmlns:p14="http://schemas.microsoft.com/office/powerpoint/2010/main" val="805407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buFont typeface="Arial" panose="020B0604020202020204" pitchFamily="34" charset="0"/>
              <a:buNone/>
            </a:pPr>
            <a:r>
              <a:rPr lang="es-ES" b="1" dirty="0"/>
              <a:t>Contenido:</a:t>
            </a:r>
          </a:p>
          <a:p>
            <a:pPr>
              <a:buFont typeface="Arial" panose="020B0604020202020204" pitchFamily="34" charset="0"/>
              <a:buNone/>
            </a:pPr>
            <a:endParaRPr lang="es-ES" dirty="0"/>
          </a:p>
          <a:p>
            <a:pPr marL="228600" indent="-228600">
              <a:buFont typeface="+mj-lt"/>
              <a:buAutoNum type="alphaLcParenR"/>
            </a:pPr>
            <a:r>
              <a:rPr lang="es-ES" dirty="0"/>
              <a:t>Describir los conceptos principales que se incluyen en el presupuesto como. Equipos, Estudios, Capacitación, Costos de implementación, Gastos de operación de la implementación, Entre otros</a:t>
            </a:r>
          </a:p>
          <a:p>
            <a:pPr marL="228600" indent="-228600">
              <a:buFont typeface="+mj-lt"/>
              <a:buAutoNum type="alphaLcParenR"/>
            </a:pPr>
            <a:r>
              <a:rPr lang="es-ES" dirty="0"/>
              <a:t>Presentar una tabla con los conceptos, unidades y costos del proyecto.</a:t>
            </a:r>
          </a:p>
          <a:p>
            <a:pPr marL="228600" indent="-228600">
              <a:buFont typeface="+mj-lt"/>
              <a:buAutoNum type="alphaLcParenR"/>
            </a:pPr>
            <a:r>
              <a:rPr lang="es-ES" dirty="0"/>
              <a:t>Expresar los costos en dólares estadounidenses (USD).</a:t>
            </a:r>
          </a:p>
          <a:p>
            <a:pPr marL="228600" indent="-228600">
              <a:buFont typeface="+mj-lt"/>
              <a:buAutoNum type="alphaLcParenR"/>
            </a:pPr>
            <a:r>
              <a:rPr lang="es-ES" dirty="0"/>
              <a:t>incluir el costo total del proyecto.</a:t>
            </a:r>
          </a:p>
          <a:p>
            <a:pPr marL="228600" indent="-228600">
              <a:buFont typeface="+mj-lt"/>
              <a:buAutoNum type="alphaLcParenR"/>
            </a:pPr>
            <a:r>
              <a:rPr lang="es-MX" sz="1200" b="0" i="0" dirty="0">
                <a:solidFill>
                  <a:srgbClr val="253666"/>
                </a:solidFill>
                <a:latin typeface="Hero" panose="00000500000000000000" pitchFamily="2" charset="0"/>
                <a:cs typeface="Calibri Light" panose="020F0302020204030204" pitchFamily="34" charset="0"/>
              </a:rPr>
              <a:t>El monto debe estar en dólares americanos al tipo de cambio de $ 20.00</a:t>
            </a:r>
          </a:p>
          <a:p>
            <a:pPr marL="0" indent="0">
              <a:buFont typeface="+mj-lt"/>
              <a:buNone/>
            </a:pPr>
            <a:endParaRPr lang="es-MX" sz="1200" b="0" i="0" dirty="0">
              <a:solidFill>
                <a:srgbClr val="253666"/>
              </a:solidFill>
              <a:latin typeface="Hero" panose="00000500000000000000" pitchFamily="2" charset="0"/>
              <a:cs typeface="Calibri Light" panose="020F0302020204030204" pitchFamily="34" charset="0"/>
            </a:endParaRPr>
          </a:p>
          <a:p>
            <a:pPr>
              <a:buFont typeface="Arial" panose="020B0604020202020204" pitchFamily="34" charset="0"/>
              <a:buNone/>
            </a:pPr>
            <a:r>
              <a:rPr lang="es-ES" b="1" dirty="0"/>
              <a:t>Puntos Clave:</a:t>
            </a:r>
          </a:p>
          <a:p>
            <a:pPr>
              <a:buFont typeface="Arial" panose="020B0604020202020204" pitchFamily="34" charset="0"/>
              <a:buNone/>
            </a:pPr>
            <a:endParaRPr lang="es-ES" b="1" dirty="0"/>
          </a:p>
          <a:p>
            <a:pPr marL="228600" indent="-228600">
              <a:buFont typeface="+mj-lt"/>
              <a:buAutoNum type="arabicPeriod"/>
            </a:pPr>
            <a:r>
              <a:rPr lang="es-ES" b="1" dirty="0"/>
              <a:t>Precisión:</a:t>
            </a:r>
            <a:r>
              <a:rPr lang="es-ES" dirty="0"/>
              <a:t> Asegurar que los costos sean precisos y estén actualizados.</a:t>
            </a:r>
          </a:p>
          <a:p>
            <a:pPr marL="228600" indent="-228600">
              <a:buFont typeface="+mj-lt"/>
              <a:buAutoNum type="arabicPeriod"/>
            </a:pPr>
            <a:r>
              <a:rPr lang="es-ES" b="1" dirty="0"/>
              <a:t>Cotizaciones:</a:t>
            </a:r>
            <a:r>
              <a:rPr lang="es-ES" dirty="0"/>
              <a:t> Obtener varias cotizaciones para garantizar un uso eficiente de los fondos.</a:t>
            </a:r>
          </a:p>
          <a:p>
            <a:pPr marL="228600" indent="-228600">
              <a:buFont typeface="+mj-lt"/>
              <a:buAutoNum type="arabicPeriod"/>
            </a:pPr>
            <a:r>
              <a:rPr lang="es-ES" b="1" dirty="0"/>
              <a:t>Imprevistos:</a:t>
            </a:r>
            <a:r>
              <a:rPr lang="es-ES" dirty="0"/>
              <a:t> Incluir una partida presupuestaria para cubrir posibles imprevistos.</a:t>
            </a:r>
          </a:p>
          <a:p>
            <a:pPr marL="0" indent="0">
              <a:buFont typeface="+mj-lt"/>
              <a:buNone/>
            </a:pPr>
            <a:endParaRPr lang="es-ES" dirty="0"/>
          </a:p>
          <a:p>
            <a:pPr marL="0" indent="0">
              <a:buFont typeface="+mj-lt"/>
              <a:buNone/>
            </a:pPr>
            <a:r>
              <a:rPr lang="es-ES" b="1" dirty="0"/>
              <a:t>Principales Errores</a:t>
            </a:r>
          </a:p>
          <a:p>
            <a:pPr marL="0" indent="0">
              <a:buFont typeface="+mj-lt"/>
              <a:buNone/>
            </a:pPr>
            <a:endParaRPr lang="es-ES" dirty="0"/>
          </a:p>
          <a:p>
            <a:pPr marL="228600" indent="-228600">
              <a:buFont typeface="+mj-lt"/>
              <a:buAutoNum type="arabicPeriod"/>
            </a:pPr>
            <a:r>
              <a:rPr lang="es-ES" b="1" dirty="0"/>
              <a:t>Presupuesto poco realista:</a:t>
            </a:r>
            <a:r>
              <a:rPr lang="es-ES" dirty="0"/>
              <a:t> Sobrestimar o subestimar los costos del proyecto.</a:t>
            </a:r>
          </a:p>
          <a:p>
            <a:pPr marL="228600" indent="-228600">
              <a:buFont typeface="+mj-lt"/>
              <a:buAutoNum type="arabicPeriod"/>
            </a:pPr>
            <a:r>
              <a:rPr lang="es-ES" b="1" dirty="0"/>
              <a:t>No obtener cotizaciones:</a:t>
            </a:r>
            <a:r>
              <a:rPr lang="es-ES" dirty="0"/>
              <a:t> No comparar precios para asegurar un uso eficiente de los fondos.</a:t>
            </a:r>
          </a:p>
          <a:p>
            <a:pPr marL="228600" indent="-228600">
              <a:buFont typeface="+mj-lt"/>
              <a:buAutoNum type="arabicPeriod"/>
            </a:pPr>
            <a:r>
              <a:rPr lang="es-ES" b="1" dirty="0"/>
              <a:t>No justificar los gastos:</a:t>
            </a:r>
            <a:r>
              <a:rPr lang="es-ES" dirty="0"/>
              <a:t> No proporcionar una justificación clara y detallada de cada gasto.</a:t>
            </a:r>
          </a:p>
          <a:p>
            <a:pPr marL="0" indent="0">
              <a:buFont typeface="+mj-lt"/>
              <a:buNone/>
            </a:pPr>
            <a:endParaRPr lang="es-MX" sz="1200" b="0" i="0" dirty="0">
              <a:solidFill>
                <a:srgbClr val="253666"/>
              </a:solidFill>
              <a:latin typeface="Hero" panose="00000500000000000000" pitchFamily="2" charset="0"/>
              <a:cs typeface="Calibri Light" panose="020F0302020204030204" pitchFamily="34" charset="0"/>
            </a:endParaRPr>
          </a:p>
        </p:txBody>
      </p:sp>
      <p:sp>
        <p:nvSpPr>
          <p:cNvPr id="4" name="Marcador de número de diapositiva 3"/>
          <p:cNvSpPr>
            <a:spLocks noGrp="1"/>
          </p:cNvSpPr>
          <p:nvPr>
            <p:ph type="sldNum" sz="quarter" idx="5"/>
          </p:nvPr>
        </p:nvSpPr>
        <p:spPr/>
        <p:txBody>
          <a:bodyPr/>
          <a:lstStyle/>
          <a:p>
            <a:fld id="{19D37D34-ACEE-40E0-B57B-66142647B917}" type="slidenum">
              <a:rPr lang="es-MX" smtClean="0"/>
              <a:t>24</a:t>
            </a:fld>
            <a:endParaRPr lang="es-MX"/>
          </a:p>
        </p:txBody>
      </p:sp>
    </p:spTree>
    <p:extLst>
      <p:ext uri="{BB962C8B-B14F-4D97-AF65-F5344CB8AC3E}">
        <p14:creationId xmlns:p14="http://schemas.microsoft.com/office/powerpoint/2010/main" val="2314447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buFont typeface="Arial" panose="020B0604020202020204" pitchFamily="34" charset="0"/>
              <a:buNone/>
            </a:pPr>
            <a:r>
              <a:rPr lang="es-ES" b="1" dirty="0"/>
              <a:t>Contenido:</a:t>
            </a:r>
          </a:p>
          <a:p>
            <a:pPr>
              <a:buFont typeface="Arial" panose="020B0604020202020204" pitchFamily="34" charset="0"/>
              <a:buNone/>
            </a:pPr>
            <a:endParaRPr lang="es-ES" dirty="0"/>
          </a:p>
          <a:p>
            <a:pPr marL="228600" indent="-228600">
              <a:buFont typeface="+mj-lt"/>
              <a:buAutoNum type="alphaLcParenR"/>
            </a:pPr>
            <a:r>
              <a:rPr lang="es-ES" dirty="0"/>
              <a:t>Describir los conceptos principales que se incluyen en el presupuesto como. Equipos, Estudios, Capacitación, Costos de implementación, Gastos de operación de la implementación, Entre otros</a:t>
            </a:r>
          </a:p>
          <a:p>
            <a:pPr marL="228600" indent="-228600">
              <a:buFont typeface="+mj-lt"/>
              <a:buAutoNum type="alphaLcParenR"/>
            </a:pPr>
            <a:r>
              <a:rPr lang="es-ES" dirty="0"/>
              <a:t>Presentar una tabla con los conceptos, unidades y costos del proyecto.</a:t>
            </a:r>
          </a:p>
          <a:p>
            <a:pPr marL="228600" indent="-228600">
              <a:buFont typeface="+mj-lt"/>
              <a:buAutoNum type="alphaLcParenR"/>
            </a:pPr>
            <a:r>
              <a:rPr lang="es-ES" dirty="0"/>
              <a:t>Expresar los costos en dólares estadounidenses (USD).</a:t>
            </a:r>
          </a:p>
          <a:p>
            <a:pPr marL="228600" indent="-228600">
              <a:buFont typeface="+mj-lt"/>
              <a:buAutoNum type="alphaLcParenR"/>
            </a:pPr>
            <a:r>
              <a:rPr lang="es-ES" dirty="0"/>
              <a:t>incluir el costo total del proyecto.</a:t>
            </a:r>
          </a:p>
          <a:p>
            <a:pPr marL="228600" indent="-228600">
              <a:buFont typeface="+mj-lt"/>
              <a:buAutoNum type="alphaLcParenR"/>
            </a:pPr>
            <a:r>
              <a:rPr lang="es-MX" sz="1200" b="0" i="0" dirty="0">
                <a:solidFill>
                  <a:srgbClr val="253666"/>
                </a:solidFill>
                <a:latin typeface="Hero" panose="00000500000000000000" pitchFamily="2" charset="0"/>
                <a:cs typeface="Calibri Light" panose="020F0302020204030204" pitchFamily="34" charset="0"/>
              </a:rPr>
              <a:t>El monto debe estar en dólares americanos al tipo de cambio de $ 20.00</a:t>
            </a:r>
          </a:p>
          <a:p>
            <a:pPr marL="0" indent="0">
              <a:buFont typeface="+mj-lt"/>
              <a:buNone/>
            </a:pPr>
            <a:endParaRPr lang="es-MX" sz="1200" b="0" i="0" dirty="0">
              <a:solidFill>
                <a:srgbClr val="253666"/>
              </a:solidFill>
              <a:latin typeface="Hero" panose="00000500000000000000" pitchFamily="2" charset="0"/>
              <a:cs typeface="Calibri Light" panose="020F0302020204030204" pitchFamily="34" charset="0"/>
            </a:endParaRPr>
          </a:p>
          <a:p>
            <a:pPr>
              <a:buFont typeface="Arial" panose="020B0604020202020204" pitchFamily="34" charset="0"/>
              <a:buNone/>
            </a:pPr>
            <a:r>
              <a:rPr lang="es-ES" b="1" dirty="0"/>
              <a:t>Puntos Clave:</a:t>
            </a:r>
          </a:p>
          <a:p>
            <a:pPr>
              <a:buFont typeface="Arial" panose="020B0604020202020204" pitchFamily="34" charset="0"/>
              <a:buNone/>
            </a:pPr>
            <a:endParaRPr lang="es-ES" b="1" dirty="0"/>
          </a:p>
          <a:p>
            <a:pPr marL="228600" indent="-228600">
              <a:buFont typeface="+mj-lt"/>
              <a:buAutoNum type="arabicPeriod"/>
            </a:pPr>
            <a:r>
              <a:rPr lang="es-ES" b="1" dirty="0"/>
              <a:t>Precisión:</a:t>
            </a:r>
            <a:r>
              <a:rPr lang="es-ES" dirty="0"/>
              <a:t> Asegurar que los costos sean precisos y estén actualizados.</a:t>
            </a:r>
          </a:p>
          <a:p>
            <a:pPr marL="228600" indent="-228600">
              <a:buFont typeface="+mj-lt"/>
              <a:buAutoNum type="arabicPeriod"/>
            </a:pPr>
            <a:r>
              <a:rPr lang="es-ES" b="1" dirty="0"/>
              <a:t>Cotizaciones:</a:t>
            </a:r>
            <a:r>
              <a:rPr lang="es-ES" dirty="0"/>
              <a:t> Obtener varias cotizaciones para garantizar un uso eficiente de los fondos.</a:t>
            </a:r>
          </a:p>
          <a:p>
            <a:pPr marL="228600" indent="-228600">
              <a:buFont typeface="+mj-lt"/>
              <a:buAutoNum type="arabicPeriod"/>
            </a:pPr>
            <a:r>
              <a:rPr lang="es-ES" b="1" dirty="0"/>
              <a:t>Imprevistos:</a:t>
            </a:r>
            <a:r>
              <a:rPr lang="es-ES" dirty="0"/>
              <a:t> Incluir una partida presupuestaria para cubrir posibles imprevistos.</a:t>
            </a:r>
          </a:p>
          <a:p>
            <a:pPr marL="0" indent="0">
              <a:buFont typeface="+mj-lt"/>
              <a:buNone/>
            </a:pPr>
            <a:endParaRPr lang="es-ES" dirty="0"/>
          </a:p>
          <a:p>
            <a:pPr marL="0" indent="0">
              <a:buFont typeface="+mj-lt"/>
              <a:buNone/>
            </a:pPr>
            <a:r>
              <a:rPr lang="es-ES" b="1" dirty="0"/>
              <a:t>Principales Errores</a:t>
            </a:r>
          </a:p>
          <a:p>
            <a:pPr marL="0" indent="0">
              <a:buFont typeface="+mj-lt"/>
              <a:buNone/>
            </a:pPr>
            <a:endParaRPr lang="es-ES" dirty="0"/>
          </a:p>
          <a:p>
            <a:pPr marL="228600" indent="-228600">
              <a:buFont typeface="+mj-lt"/>
              <a:buAutoNum type="arabicPeriod"/>
            </a:pPr>
            <a:r>
              <a:rPr lang="es-ES" b="1" dirty="0"/>
              <a:t>Presupuesto poco realista:</a:t>
            </a:r>
            <a:r>
              <a:rPr lang="es-ES" dirty="0"/>
              <a:t> Sobrestimar o subestimar los costos del proyecto.</a:t>
            </a:r>
          </a:p>
          <a:p>
            <a:pPr marL="228600" indent="-228600">
              <a:buFont typeface="+mj-lt"/>
              <a:buAutoNum type="arabicPeriod"/>
            </a:pPr>
            <a:r>
              <a:rPr lang="es-ES" b="1" dirty="0"/>
              <a:t>No obtener cotizaciones:</a:t>
            </a:r>
            <a:r>
              <a:rPr lang="es-ES" dirty="0"/>
              <a:t> No comparar precios para asegurar un uso eficiente de los fondos.</a:t>
            </a:r>
          </a:p>
          <a:p>
            <a:pPr marL="228600" indent="-228600">
              <a:buFont typeface="+mj-lt"/>
              <a:buAutoNum type="arabicPeriod"/>
            </a:pPr>
            <a:r>
              <a:rPr lang="es-ES" b="1" dirty="0"/>
              <a:t>No justificar los gastos:</a:t>
            </a:r>
            <a:r>
              <a:rPr lang="es-ES" dirty="0"/>
              <a:t> No proporcionar una justificación clara y detallada de cada gasto.</a:t>
            </a:r>
          </a:p>
          <a:p>
            <a:pPr marL="0" indent="0">
              <a:buFont typeface="+mj-lt"/>
              <a:buNone/>
            </a:pPr>
            <a:endParaRPr lang="es-MX" sz="1200" b="0" i="0" dirty="0">
              <a:solidFill>
                <a:srgbClr val="253666"/>
              </a:solidFill>
              <a:latin typeface="Hero" panose="00000500000000000000" pitchFamily="2" charset="0"/>
              <a:cs typeface="Calibri Light" panose="020F0302020204030204" pitchFamily="34" charset="0"/>
            </a:endParaRPr>
          </a:p>
        </p:txBody>
      </p:sp>
      <p:sp>
        <p:nvSpPr>
          <p:cNvPr id="4" name="Marcador de número de diapositiva 3"/>
          <p:cNvSpPr>
            <a:spLocks noGrp="1"/>
          </p:cNvSpPr>
          <p:nvPr>
            <p:ph type="sldNum" sz="quarter" idx="5"/>
          </p:nvPr>
        </p:nvSpPr>
        <p:spPr/>
        <p:txBody>
          <a:bodyPr/>
          <a:lstStyle/>
          <a:p>
            <a:fld id="{19D37D34-ACEE-40E0-B57B-66142647B917}" type="slidenum">
              <a:rPr lang="es-MX" smtClean="0"/>
              <a:t>25</a:t>
            </a:fld>
            <a:endParaRPr lang="es-MX"/>
          </a:p>
        </p:txBody>
      </p:sp>
    </p:spTree>
    <p:extLst>
      <p:ext uri="{BB962C8B-B14F-4D97-AF65-F5344CB8AC3E}">
        <p14:creationId xmlns:p14="http://schemas.microsoft.com/office/powerpoint/2010/main" val="1718187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dirty="0">
                <a:solidFill>
                  <a:srgbClr val="253666"/>
                </a:solidFill>
                <a:highlight>
                  <a:srgbClr val="FFFF00"/>
                </a:highlight>
                <a:latin typeface="Hero" panose="00000500000000000000" pitchFamily="2" charset="0"/>
                <a:cs typeface="Calibri Light" panose="020F0302020204030204" pitchFamily="34" charset="0"/>
              </a:rPr>
              <a:t>Capturar las aportaciones que realizará el club o los clubes que patrocinen el proyecto</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dirty="0">
                <a:solidFill>
                  <a:srgbClr val="253666"/>
                </a:solidFill>
                <a:highlight>
                  <a:srgbClr val="FFFF00"/>
                </a:highlight>
                <a:latin typeface="Hero" panose="00000500000000000000" pitchFamily="2" charset="0"/>
                <a:cs typeface="Calibri Light" panose="020F0302020204030204" pitchFamily="34" charset="0"/>
              </a:rPr>
              <a:t>El Comité Distrital 4170 de la Fundación Rotaria aportará entre el 10% y 12% dependiendo de la disponibilidad del DDF y de la demanda de proyectos de los Clube, esta se debe acordar previamente con el Comité</a:t>
            </a:r>
          </a:p>
        </p:txBody>
      </p:sp>
      <p:sp>
        <p:nvSpPr>
          <p:cNvPr id="4" name="Marcador de número de diapositiva 3"/>
          <p:cNvSpPr>
            <a:spLocks noGrp="1"/>
          </p:cNvSpPr>
          <p:nvPr>
            <p:ph type="sldNum" sz="quarter" idx="5"/>
          </p:nvPr>
        </p:nvSpPr>
        <p:spPr/>
        <p:txBody>
          <a:bodyPr/>
          <a:lstStyle/>
          <a:p>
            <a:fld id="{19D37D34-ACEE-40E0-B57B-66142647B917}" type="slidenum">
              <a:rPr lang="es-MX" smtClean="0"/>
              <a:t>26</a:t>
            </a:fld>
            <a:endParaRPr lang="es-MX"/>
          </a:p>
        </p:txBody>
      </p:sp>
    </p:spTree>
    <p:extLst>
      <p:ext uri="{BB962C8B-B14F-4D97-AF65-F5344CB8AC3E}">
        <p14:creationId xmlns:p14="http://schemas.microsoft.com/office/powerpoint/2010/main" val="2714133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4630BD-F9E3-0D60-D026-FEF0D7766F9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MX"/>
              <a:t>Haz clic para modificar el estilo de título del patrón</a:t>
            </a:r>
          </a:p>
        </p:txBody>
      </p:sp>
      <p:sp>
        <p:nvSpPr>
          <p:cNvPr id="3" name="Subtítulo 2">
            <a:extLst>
              <a:ext uri="{FF2B5EF4-FFF2-40B4-BE49-F238E27FC236}">
                <a16:creationId xmlns:a16="http://schemas.microsoft.com/office/drawing/2014/main" id="{BB983840-077E-8123-C9C0-31F7C162248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p>
        </p:txBody>
      </p:sp>
      <p:sp>
        <p:nvSpPr>
          <p:cNvPr id="4" name="Marcador de fecha 3">
            <a:extLst>
              <a:ext uri="{FF2B5EF4-FFF2-40B4-BE49-F238E27FC236}">
                <a16:creationId xmlns:a16="http://schemas.microsoft.com/office/drawing/2014/main" id="{BEBB7EF0-48C7-2CCB-50AB-B2CEB04ADC3D}"/>
              </a:ext>
            </a:extLst>
          </p:cNvPr>
          <p:cNvSpPr>
            <a:spLocks noGrp="1"/>
          </p:cNvSpPr>
          <p:nvPr>
            <p:ph type="dt" sz="half" idx="10"/>
          </p:nvPr>
        </p:nvSpPr>
        <p:spPr>
          <a:xfrm>
            <a:off x="838200" y="6356350"/>
            <a:ext cx="2743200" cy="365125"/>
          </a:xfrm>
          <a:prstGeom prst="rect">
            <a:avLst/>
          </a:prstGeom>
        </p:spPr>
        <p:txBody>
          <a:bodyPr/>
          <a:lstStyle/>
          <a:p>
            <a:fld id="{D16F84B3-5ADC-49F0-9FD0-7F6CEA462DE7}" type="datetimeFigureOut">
              <a:rPr lang="es-MX" smtClean="0"/>
              <a:t>05/12/2025</a:t>
            </a:fld>
            <a:endParaRPr lang="es-MX" dirty="0"/>
          </a:p>
        </p:txBody>
      </p:sp>
      <p:sp>
        <p:nvSpPr>
          <p:cNvPr id="5" name="Marcador de pie de página 4">
            <a:extLst>
              <a:ext uri="{FF2B5EF4-FFF2-40B4-BE49-F238E27FC236}">
                <a16:creationId xmlns:a16="http://schemas.microsoft.com/office/drawing/2014/main" id="{807742AD-8034-9883-3604-740666757386}"/>
              </a:ext>
            </a:extLst>
          </p:cNvPr>
          <p:cNvSpPr>
            <a:spLocks noGrp="1"/>
          </p:cNvSpPr>
          <p:nvPr>
            <p:ph type="ftr" sz="quarter" idx="11"/>
          </p:nvPr>
        </p:nvSpPr>
        <p:spPr>
          <a:xfrm>
            <a:off x="4038600" y="6356350"/>
            <a:ext cx="4114800" cy="365125"/>
          </a:xfrm>
          <a:prstGeom prst="rect">
            <a:avLst/>
          </a:prstGeom>
        </p:spPr>
        <p:txBody>
          <a:bodyPr/>
          <a:lstStyle/>
          <a:p>
            <a:endParaRPr lang="es-MX" dirty="0"/>
          </a:p>
        </p:txBody>
      </p:sp>
      <p:sp>
        <p:nvSpPr>
          <p:cNvPr id="6" name="Marcador de número de diapositiva 5">
            <a:extLst>
              <a:ext uri="{FF2B5EF4-FFF2-40B4-BE49-F238E27FC236}">
                <a16:creationId xmlns:a16="http://schemas.microsoft.com/office/drawing/2014/main" id="{1D65AFFA-6D4F-0F91-F810-40A17805081A}"/>
              </a:ext>
            </a:extLst>
          </p:cNvPr>
          <p:cNvSpPr>
            <a:spLocks noGrp="1"/>
          </p:cNvSpPr>
          <p:nvPr>
            <p:ph type="sldNum" sz="quarter" idx="12"/>
          </p:nvPr>
        </p:nvSpPr>
        <p:spPr>
          <a:xfrm>
            <a:off x="8610600" y="6356350"/>
            <a:ext cx="2743200" cy="365125"/>
          </a:xfrm>
          <a:prstGeom prst="rect">
            <a:avLst/>
          </a:prstGeom>
        </p:spPr>
        <p:txBody>
          <a:bodyPr/>
          <a:lstStyle/>
          <a:p>
            <a:fld id="{02E28C4E-455D-4C92-A2AA-7876EDDFD2A0}" type="slidenum">
              <a:rPr lang="es-MX" smtClean="0"/>
              <a:t>‹Nº›</a:t>
            </a:fld>
            <a:endParaRPr lang="es-MX" dirty="0"/>
          </a:p>
        </p:txBody>
      </p:sp>
    </p:spTree>
    <p:extLst>
      <p:ext uri="{BB962C8B-B14F-4D97-AF65-F5344CB8AC3E}">
        <p14:creationId xmlns:p14="http://schemas.microsoft.com/office/powerpoint/2010/main" val="1178747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E4B781-1907-77A4-ECC7-BD6EDA08DB86}"/>
              </a:ext>
            </a:extLst>
          </p:cNvPr>
          <p:cNvSpPr>
            <a:spLocks noGrp="1"/>
          </p:cNvSpPr>
          <p:nvPr>
            <p:ph type="title"/>
          </p:nvPr>
        </p:nvSpPr>
        <p:spPr>
          <a:xfrm>
            <a:off x="838200" y="365125"/>
            <a:ext cx="10515600" cy="1325563"/>
          </a:xfrm>
          <a:prstGeom prst="rect">
            <a:avLst/>
          </a:prstGeom>
        </p:spPr>
        <p:txBody>
          <a:bodyPr/>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7F4D4479-5234-95C5-C2B6-470E0B8C9ED5}"/>
              </a:ext>
            </a:extLst>
          </p:cNvPr>
          <p:cNvSpPr>
            <a:spLocks noGrp="1"/>
          </p:cNvSpPr>
          <p:nvPr>
            <p:ph type="body" orient="vert" idx="1"/>
          </p:nvPr>
        </p:nvSpPr>
        <p:spPr>
          <a:xfrm>
            <a:off x="838200" y="1825625"/>
            <a:ext cx="10515600" cy="4351338"/>
          </a:xfrm>
          <a:prstGeom prst="rect">
            <a:avLst/>
          </a:prstGeo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2BDC708B-6C34-CFE0-B679-F0F248C892ED}"/>
              </a:ext>
            </a:extLst>
          </p:cNvPr>
          <p:cNvSpPr>
            <a:spLocks noGrp="1"/>
          </p:cNvSpPr>
          <p:nvPr>
            <p:ph type="dt" sz="half" idx="10"/>
          </p:nvPr>
        </p:nvSpPr>
        <p:spPr>
          <a:xfrm>
            <a:off x="838200" y="6356350"/>
            <a:ext cx="2743200" cy="365125"/>
          </a:xfrm>
          <a:prstGeom prst="rect">
            <a:avLst/>
          </a:prstGeom>
        </p:spPr>
        <p:txBody>
          <a:bodyPr/>
          <a:lstStyle/>
          <a:p>
            <a:fld id="{D16F84B3-5ADC-49F0-9FD0-7F6CEA462DE7}" type="datetimeFigureOut">
              <a:rPr lang="es-MX" smtClean="0"/>
              <a:t>05/12/2025</a:t>
            </a:fld>
            <a:endParaRPr lang="es-MX" dirty="0"/>
          </a:p>
        </p:txBody>
      </p:sp>
      <p:sp>
        <p:nvSpPr>
          <p:cNvPr id="5" name="Marcador de pie de página 4">
            <a:extLst>
              <a:ext uri="{FF2B5EF4-FFF2-40B4-BE49-F238E27FC236}">
                <a16:creationId xmlns:a16="http://schemas.microsoft.com/office/drawing/2014/main" id="{B609479A-853E-893F-5536-3C1691EAF98E}"/>
              </a:ext>
            </a:extLst>
          </p:cNvPr>
          <p:cNvSpPr>
            <a:spLocks noGrp="1"/>
          </p:cNvSpPr>
          <p:nvPr>
            <p:ph type="ftr" sz="quarter" idx="11"/>
          </p:nvPr>
        </p:nvSpPr>
        <p:spPr>
          <a:xfrm>
            <a:off x="4038600" y="6356350"/>
            <a:ext cx="4114800" cy="365125"/>
          </a:xfrm>
          <a:prstGeom prst="rect">
            <a:avLst/>
          </a:prstGeom>
        </p:spPr>
        <p:txBody>
          <a:bodyPr/>
          <a:lstStyle/>
          <a:p>
            <a:endParaRPr lang="es-MX" dirty="0"/>
          </a:p>
        </p:txBody>
      </p:sp>
      <p:sp>
        <p:nvSpPr>
          <p:cNvPr id="6" name="Marcador de número de diapositiva 5">
            <a:extLst>
              <a:ext uri="{FF2B5EF4-FFF2-40B4-BE49-F238E27FC236}">
                <a16:creationId xmlns:a16="http://schemas.microsoft.com/office/drawing/2014/main" id="{C9287629-FC2F-7F90-7E09-9B01664B54E8}"/>
              </a:ext>
            </a:extLst>
          </p:cNvPr>
          <p:cNvSpPr>
            <a:spLocks noGrp="1"/>
          </p:cNvSpPr>
          <p:nvPr>
            <p:ph type="sldNum" sz="quarter" idx="12"/>
          </p:nvPr>
        </p:nvSpPr>
        <p:spPr>
          <a:xfrm>
            <a:off x="8610600" y="6356350"/>
            <a:ext cx="2743200" cy="365125"/>
          </a:xfrm>
          <a:prstGeom prst="rect">
            <a:avLst/>
          </a:prstGeom>
        </p:spPr>
        <p:txBody>
          <a:bodyPr/>
          <a:lstStyle/>
          <a:p>
            <a:fld id="{02E28C4E-455D-4C92-A2AA-7876EDDFD2A0}" type="slidenum">
              <a:rPr lang="es-MX" smtClean="0"/>
              <a:t>‹Nº›</a:t>
            </a:fld>
            <a:endParaRPr lang="es-MX" dirty="0"/>
          </a:p>
        </p:txBody>
      </p:sp>
    </p:spTree>
    <p:extLst>
      <p:ext uri="{BB962C8B-B14F-4D97-AF65-F5344CB8AC3E}">
        <p14:creationId xmlns:p14="http://schemas.microsoft.com/office/powerpoint/2010/main" val="3391322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41D95AA-F044-F08C-B3EF-767924A4EC46}"/>
              </a:ext>
            </a:extLst>
          </p:cNvPr>
          <p:cNvSpPr>
            <a:spLocks noGrp="1"/>
          </p:cNvSpPr>
          <p:nvPr>
            <p:ph type="title" orient="vert"/>
          </p:nvPr>
        </p:nvSpPr>
        <p:spPr>
          <a:xfrm>
            <a:off x="8724900" y="365125"/>
            <a:ext cx="2628900" cy="5811838"/>
          </a:xfrm>
          <a:prstGeom prst="rect">
            <a:avLst/>
          </a:prstGeom>
        </p:spPr>
        <p:txBody>
          <a:bodyPr vert="eaVert"/>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F3C0381A-910D-8084-FF21-0236A38C60A6}"/>
              </a:ext>
            </a:extLst>
          </p:cNvPr>
          <p:cNvSpPr>
            <a:spLocks noGrp="1"/>
          </p:cNvSpPr>
          <p:nvPr>
            <p:ph type="body" orient="vert" idx="1"/>
          </p:nvPr>
        </p:nvSpPr>
        <p:spPr>
          <a:xfrm>
            <a:off x="838200" y="365125"/>
            <a:ext cx="7734300" cy="5811838"/>
          </a:xfrm>
          <a:prstGeom prst="rect">
            <a:avLst/>
          </a:prstGeo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034F1DAD-8DF6-4864-809E-ADC8D103EB6E}"/>
              </a:ext>
            </a:extLst>
          </p:cNvPr>
          <p:cNvSpPr>
            <a:spLocks noGrp="1"/>
          </p:cNvSpPr>
          <p:nvPr>
            <p:ph type="dt" sz="half" idx="10"/>
          </p:nvPr>
        </p:nvSpPr>
        <p:spPr>
          <a:xfrm>
            <a:off x="838200" y="6356350"/>
            <a:ext cx="2743200" cy="365125"/>
          </a:xfrm>
          <a:prstGeom prst="rect">
            <a:avLst/>
          </a:prstGeom>
        </p:spPr>
        <p:txBody>
          <a:bodyPr/>
          <a:lstStyle/>
          <a:p>
            <a:fld id="{D16F84B3-5ADC-49F0-9FD0-7F6CEA462DE7}" type="datetimeFigureOut">
              <a:rPr lang="es-MX" smtClean="0"/>
              <a:t>05/12/2025</a:t>
            </a:fld>
            <a:endParaRPr lang="es-MX" dirty="0"/>
          </a:p>
        </p:txBody>
      </p:sp>
      <p:sp>
        <p:nvSpPr>
          <p:cNvPr id="5" name="Marcador de pie de página 4">
            <a:extLst>
              <a:ext uri="{FF2B5EF4-FFF2-40B4-BE49-F238E27FC236}">
                <a16:creationId xmlns:a16="http://schemas.microsoft.com/office/drawing/2014/main" id="{DC458323-EE6D-9693-D784-DFD96A051979}"/>
              </a:ext>
            </a:extLst>
          </p:cNvPr>
          <p:cNvSpPr>
            <a:spLocks noGrp="1"/>
          </p:cNvSpPr>
          <p:nvPr>
            <p:ph type="ftr" sz="quarter" idx="11"/>
          </p:nvPr>
        </p:nvSpPr>
        <p:spPr>
          <a:xfrm>
            <a:off x="4038600" y="6356350"/>
            <a:ext cx="4114800" cy="365125"/>
          </a:xfrm>
          <a:prstGeom prst="rect">
            <a:avLst/>
          </a:prstGeom>
        </p:spPr>
        <p:txBody>
          <a:bodyPr/>
          <a:lstStyle/>
          <a:p>
            <a:endParaRPr lang="es-MX" dirty="0"/>
          </a:p>
        </p:txBody>
      </p:sp>
      <p:sp>
        <p:nvSpPr>
          <p:cNvPr id="6" name="Marcador de número de diapositiva 5">
            <a:extLst>
              <a:ext uri="{FF2B5EF4-FFF2-40B4-BE49-F238E27FC236}">
                <a16:creationId xmlns:a16="http://schemas.microsoft.com/office/drawing/2014/main" id="{62E3FF5E-2752-DA00-CD1E-EDF0D1ECAA46}"/>
              </a:ext>
            </a:extLst>
          </p:cNvPr>
          <p:cNvSpPr>
            <a:spLocks noGrp="1"/>
          </p:cNvSpPr>
          <p:nvPr>
            <p:ph type="sldNum" sz="quarter" idx="12"/>
          </p:nvPr>
        </p:nvSpPr>
        <p:spPr>
          <a:xfrm>
            <a:off x="8610600" y="6356350"/>
            <a:ext cx="2743200" cy="365125"/>
          </a:xfrm>
          <a:prstGeom prst="rect">
            <a:avLst/>
          </a:prstGeom>
        </p:spPr>
        <p:txBody>
          <a:bodyPr/>
          <a:lstStyle/>
          <a:p>
            <a:fld id="{02E28C4E-455D-4C92-A2AA-7876EDDFD2A0}" type="slidenum">
              <a:rPr lang="es-MX" smtClean="0"/>
              <a:t>‹Nº›</a:t>
            </a:fld>
            <a:endParaRPr lang="es-MX" dirty="0"/>
          </a:p>
        </p:txBody>
      </p:sp>
    </p:spTree>
    <p:extLst>
      <p:ext uri="{BB962C8B-B14F-4D97-AF65-F5344CB8AC3E}">
        <p14:creationId xmlns:p14="http://schemas.microsoft.com/office/powerpoint/2010/main" val="2145974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s-ES"/>
              <a:t>Haga clic para modificar el estilo de subtítulo del patrón</a:t>
            </a:r>
            <a:endParaRPr lang="en-US"/>
          </a:p>
        </p:txBody>
      </p:sp>
      <p:sp>
        <p:nvSpPr>
          <p:cNvPr id="4" name="Date Placeholder 3"/>
          <p:cNvSpPr>
            <a:spLocks noGrp="1"/>
          </p:cNvSpPr>
          <p:nvPr>
            <p:ph type="dt" sz="half" idx="10"/>
          </p:nvPr>
        </p:nvSpPr>
        <p:spPr/>
        <p:txBody>
          <a:bodyPr/>
          <a:lstStyle/>
          <a:p>
            <a:pPr defTabSz="304815"/>
            <a:fld id="{CD1AD688-0130-4C7E-BE83-B0EC73335A16}" type="datetimeFigureOut">
              <a:rPr lang="es-MX" smtClean="0">
                <a:solidFill>
                  <a:prstClr val="black">
                    <a:tint val="82000"/>
                  </a:prstClr>
                </a:solidFill>
              </a:rPr>
              <a:pPr defTabSz="304815"/>
              <a:t>05/12/2025</a:t>
            </a:fld>
            <a:endParaRPr lang="es-MX">
              <a:solidFill>
                <a:prstClr val="black">
                  <a:tint val="82000"/>
                </a:prstClr>
              </a:solidFill>
            </a:endParaRPr>
          </a:p>
        </p:txBody>
      </p:sp>
      <p:sp>
        <p:nvSpPr>
          <p:cNvPr id="5" name="Footer Placeholder 4"/>
          <p:cNvSpPr>
            <a:spLocks noGrp="1"/>
          </p:cNvSpPr>
          <p:nvPr>
            <p:ph type="ftr" sz="quarter" idx="11"/>
          </p:nvPr>
        </p:nvSpPr>
        <p:spPr/>
        <p:txBody>
          <a:bodyPr/>
          <a:lstStyle/>
          <a:p>
            <a:pPr defTabSz="304815"/>
            <a:endParaRPr lang="es-MX">
              <a:solidFill>
                <a:prstClr val="black">
                  <a:tint val="82000"/>
                </a:prstClr>
              </a:solidFill>
            </a:endParaRPr>
          </a:p>
        </p:txBody>
      </p:sp>
      <p:sp>
        <p:nvSpPr>
          <p:cNvPr id="6" name="Slide Number Placeholder 5"/>
          <p:cNvSpPr>
            <a:spLocks noGrp="1"/>
          </p:cNvSpPr>
          <p:nvPr>
            <p:ph type="sldNum" sz="quarter" idx="12"/>
          </p:nvPr>
        </p:nvSpPr>
        <p:spPr/>
        <p:txBody>
          <a:bodyPr/>
          <a:lstStyle/>
          <a:p>
            <a:pPr defTabSz="304815"/>
            <a:fld id="{806F11DE-291C-4ED3-B63F-93FDF8DB629E}" type="slidenum">
              <a:rPr lang="es-MX" smtClean="0">
                <a:solidFill>
                  <a:prstClr val="black">
                    <a:tint val="82000"/>
                  </a:prstClr>
                </a:solidFill>
              </a:rPr>
              <a:pPr defTabSz="304815"/>
              <a:t>‹Nº›</a:t>
            </a:fld>
            <a:endParaRPr lang="es-MX">
              <a:solidFill>
                <a:prstClr val="black">
                  <a:tint val="82000"/>
                </a:prstClr>
              </a:solidFill>
            </a:endParaRPr>
          </a:p>
        </p:txBody>
      </p:sp>
    </p:spTree>
    <p:extLst>
      <p:ext uri="{BB962C8B-B14F-4D97-AF65-F5344CB8AC3E}">
        <p14:creationId xmlns:p14="http://schemas.microsoft.com/office/powerpoint/2010/main" val="2277775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pPr defTabSz="304815"/>
            <a:fld id="{CD1AD688-0130-4C7E-BE83-B0EC73335A16}" type="datetimeFigureOut">
              <a:rPr lang="es-MX" smtClean="0">
                <a:solidFill>
                  <a:prstClr val="black">
                    <a:tint val="82000"/>
                  </a:prstClr>
                </a:solidFill>
              </a:rPr>
              <a:pPr defTabSz="304815"/>
              <a:t>05/12/2025</a:t>
            </a:fld>
            <a:endParaRPr lang="es-MX">
              <a:solidFill>
                <a:prstClr val="black">
                  <a:tint val="82000"/>
                </a:prstClr>
              </a:solidFill>
            </a:endParaRPr>
          </a:p>
        </p:txBody>
      </p:sp>
      <p:sp>
        <p:nvSpPr>
          <p:cNvPr id="5" name="Footer Placeholder 4"/>
          <p:cNvSpPr>
            <a:spLocks noGrp="1"/>
          </p:cNvSpPr>
          <p:nvPr>
            <p:ph type="ftr" sz="quarter" idx="11"/>
          </p:nvPr>
        </p:nvSpPr>
        <p:spPr/>
        <p:txBody>
          <a:bodyPr/>
          <a:lstStyle/>
          <a:p>
            <a:pPr defTabSz="304815"/>
            <a:endParaRPr lang="es-MX">
              <a:solidFill>
                <a:prstClr val="black">
                  <a:tint val="82000"/>
                </a:prstClr>
              </a:solidFill>
            </a:endParaRPr>
          </a:p>
        </p:txBody>
      </p:sp>
      <p:sp>
        <p:nvSpPr>
          <p:cNvPr id="6" name="Slide Number Placeholder 5"/>
          <p:cNvSpPr>
            <a:spLocks noGrp="1"/>
          </p:cNvSpPr>
          <p:nvPr>
            <p:ph type="sldNum" sz="quarter" idx="12"/>
          </p:nvPr>
        </p:nvSpPr>
        <p:spPr/>
        <p:txBody>
          <a:bodyPr/>
          <a:lstStyle/>
          <a:p>
            <a:pPr defTabSz="304815"/>
            <a:fld id="{806F11DE-291C-4ED3-B63F-93FDF8DB629E}" type="slidenum">
              <a:rPr lang="es-MX" smtClean="0">
                <a:solidFill>
                  <a:prstClr val="black">
                    <a:tint val="82000"/>
                  </a:prstClr>
                </a:solidFill>
              </a:rPr>
              <a:pPr defTabSz="304815"/>
              <a:t>‹Nº›</a:t>
            </a:fld>
            <a:endParaRPr lang="es-MX">
              <a:solidFill>
                <a:prstClr val="black">
                  <a:tint val="82000"/>
                </a:prstClr>
              </a:solidFill>
            </a:endParaRPr>
          </a:p>
        </p:txBody>
      </p:sp>
    </p:spTree>
    <p:extLst>
      <p:ext uri="{BB962C8B-B14F-4D97-AF65-F5344CB8AC3E}">
        <p14:creationId xmlns:p14="http://schemas.microsoft.com/office/powerpoint/2010/main" val="2902226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s-ES"/>
              <a:t>Haga clic para modificar el estilo de título del patrón</a:t>
            </a:r>
            <a:endParaRPr lang="en-US"/>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82000"/>
                  </a:schemeClr>
                </a:solidFill>
              </a:defRPr>
            </a:lvl1pPr>
            <a:lvl2pPr marL="457223" indent="0">
              <a:buNone/>
              <a:defRPr sz="2000">
                <a:solidFill>
                  <a:schemeClr val="tx1">
                    <a:tint val="82000"/>
                  </a:schemeClr>
                </a:solidFill>
              </a:defRPr>
            </a:lvl2pPr>
            <a:lvl3pPr marL="914446" indent="0">
              <a:buNone/>
              <a:defRPr sz="1800">
                <a:solidFill>
                  <a:schemeClr val="tx1">
                    <a:tint val="82000"/>
                  </a:schemeClr>
                </a:solidFill>
              </a:defRPr>
            </a:lvl3pPr>
            <a:lvl4pPr marL="1371669" indent="0">
              <a:buNone/>
              <a:defRPr sz="1600">
                <a:solidFill>
                  <a:schemeClr val="tx1">
                    <a:tint val="82000"/>
                  </a:schemeClr>
                </a:solidFill>
              </a:defRPr>
            </a:lvl4pPr>
            <a:lvl5pPr marL="1828891" indent="0">
              <a:buNone/>
              <a:defRPr sz="1600">
                <a:solidFill>
                  <a:schemeClr val="tx1">
                    <a:tint val="82000"/>
                  </a:schemeClr>
                </a:solidFill>
              </a:defRPr>
            </a:lvl5pPr>
            <a:lvl6pPr marL="2286114" indent="0">
              <a:buNone/>
              <a:defRPr sz="1600">
                <a:solidFill>
                  <a:schemeClr val="tx1">
                    <a:tint val="82000"/>
                  </a:schemeClr>
                </a:solidFill>
              </a:defRPr>
            </a:lvl6pPr>
            <a:lvl7pPr marL="2743337" indent="0">
              <a:buNone/>
              <a:defRPr sz="1600">
                <a:solidFill>
                  <a:schemeClr val="tx1">
                    <a:tint val="82000"/>
                  </a:schemeClr>
                </a:solidFill>
              </a:defRPr>
            </a:lvl7pPr>
            <a:lvl8pPr marL="3200560" indent="0">
              <a:buNone/>
              <a:defRPr sz="1600">
                <a:solidFill>
                  <a:schemeClr val="tx1">
                    <a:tint val="82000"/>
                  </a:schemeClr>
                </a:solidFill>
              </a:defRPr>
            </a:lvl8pPr>
            <a:lvl9pPr marL="3657783" indent="0">
              <a:buNone/>
              <a:defRPr sz="1600">
                <a:solidFill>
                  <a:schemeClr val="tx1">
                    <a:tint val="82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pPr defTabSz="304815"/>
            <a:fld id="{CD1AD688-0130-4C7E-BE83-B0EC73335A16}" type="datetimeFigureOut">
              <a:rPr lang="es-MX" smtClean="0">
                <a:solidFill>
                  <a:prstClr val="black">
                    <a:tint val="82000"/>
                  </a:prstClr>
                </a:solidFill>
              </a:rPr>
              <a:pPr defTabSz="304815"/>
              <a:t>05/12/2025</a:t>
            </a:fld>
            <a:endParaRPr lang="es-MX">
              <a:solidFill>
                <a:prstClr val="black">
                  <a:tint val="82000"/>
                </a:prstClr>
              </a:solidFill>
            </a:endParaRPr>
          </a:p>
        </p:txBody>
      </p:sp>
      <p:sp>
        <p:nvSpPr>
          <p:cNvPr id="5" name="Footer Placeholder 4"/>
          <p:cNvSpPr>
            <a:spLocks noGrp="1"/>
          </p:cNvSpPr>
          <p:nvPr>
            <p:ph type="ftr" sz="quarter" idx="11"/>
          </p:nvPr>
        </p:nvSpPr>
        <p:spPr/>
        <p:txBody>
          <a:bodyPr/>
          <a:lstStyle/>
          <a:p>
            <a:pPr defTabSz="304815"/>
            <a:endParaRPr lang="es-MX">
              <a:solidFill>
                <a:prstClr val="black">
                  <a:tint val="82000"/>
                </a:prstClr>
              </a:solidFill>
            </a:endParaRPr>
          </a:p>
        </p:txBody>
      </p:sp>
      <p:sp>
        <p:nvSpPr>
          <p:cNvPr id="6" name="Slide Number Placeholder 5"/>
          <p:cNvSpPr>
            <a:spLocks noGrp="1"/>
          </p:cNvSpPr>
          <p:nvPr>
            <p:ph type="sldNum" sz="quarter" idx="12"/>
          </p:nvPr>
        </p:nvSpPr>
        <p:spPr/>
        <p:txBody>
          <a:bodyPr/>
          <a:lstStyle/>
          <a:p>
            <a:pPr defTabSz="304815"/>
            <a:fld id="{806F11DE-291C-4ED3-B63F-93FDF8DB629E}" type="slidenum">
              <a:rPr lang="es-MX" smtClean="0">
                <a:solidFill>
                  <a:prstClr val="black">
                    <a:tint val="82000"/>
                  </a:prstClr>
                </a:solidFill>
              </a:rPr>
              <a:pPr defTabSz="304815"/>
              <a:t>‹Nº›</a:t>
            </a:fld>
            <a:endParaRPr lang="es-MX">
              <a:solidFill>
                <a:prstClr val="black">
                  <a:tint val="82000"/>
                </a:prstClr>
              </a:solidFill>
            </a:endParaRPr>
          </a:p>
        </p:txBody>
      </p:sp>
    </p:spTree>
    <p:extLst>
      <p:ext uri="{BB962C8B-B14F-4D97-AF65-F5344CB8AC3E}">
        <p14:creationId xmlns:p14="http://schemas.microsoft.com/office/powerpoint/2010/main" val="3380310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sz="half" idx="1"/>
          </p:nvPr>
        </p:nvSpPr>
        <p:spPr>
          <a:xfrm>
            <a:off x="838200" y="1825626"/>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Content Placeholder 3"/>
          <p:cNvSpPr>
            <a:spLocks noGrp="1"/>
          </p:cNvSpPr>
          <p:nvPr>
            <p:ph sz="half" idx="2"/>
          </p:nvPr>
        </p:nvSpPr>
        <p:spPr>
          <a:xfrm>
            <a:off x="6172200" y="1825626"/>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Date Placeholder 4"/>
          <p:cNvSpPr>
            <a:spLocks noGrp="1"/>
          </p:cNvSpPr>
          <p:nvPr>
            <p:ph type="dt" sz="half" idx="10"/>
          </p:nvPr>
        </p:nvSpPr>
        <p:spPr/>
        <p:txBody>
          <a:bodyPr/>
          <a:lstStyle/>
          <a:p>
            <a:pPr defTabSz="304815"/>
            <a:fld id="{CD1AD688-0130-4C7E-BE83-B0EC73335A16}" type="datetimeFigureOut">
              <a:rPr lang="es-MX" smtClean="0">
                <a:solidFill>
                  <a:prstClr val="black">
                    <a:tint val="82000"/>
                  </a:prstClr>
                </a:solidFill>
              </a:rPr>
              <a:pPr defTabSz="304815"/>
              <a:t>05/12/2025</a:t>
            </a:fld>
            <a:endParaRPr lang="es-MX">
              <a:solidFill>
                <a:prstClr val="black">
                  <a:tint val="82000"/>
                </a:prstClr>
              </a:solidFill>
            </a:endParaRPr>
          </a:p>
        </p:txBody>
      </p:sp>
      <p:sp>
        <p:nvSpPr>
          <p:cNvPr id="6" name="Footer Placeholder 5"/>
          <p:cNvSpPr>
            <a:spLocks noGrp="1"/>
          </p:cNvSpPr>
          <p:nvPr>
            <p:ph type="ftr" sz="quarter" idx="11"/>
          </p:nvPr>
        </p:nvSpPr>
        <p:spPr/>
        <p:txBody>
          <a:bodyPr/>
          <a:lstStyle/>
          <a:p>
            <a:pPr defTabSz="304815"/>
            <a:endParaRPr lang="es-MX">
              <a:solidFill>
                <a:prstClr val="black">
                  <a:tint val="82000"/>
                </a:prstClr>
              </a:solidFill>
            </a:endParaRPr>
          </a:p>
        </p:txBody>
      </p:sp>
      <p:sp>
        <p:nvSpPr>
          <p:cNvPr id="7" name="Slide Number Placeholder 6"/>
          <p:cNvSpPr>
            <a:spLocks noGrp="1"/>
          </p:cNvSpPr>
          <p:nvPr>
            <p:ph type="sldNum" sz="quarter" idx="12"/>
          </p:nvPr>
        </p:nvSpPr>
        <p:spPr/>
        <p:txBody>
          <a:bodyPr/>
          <a:lstStyle/>
          <a:p>
            <a:pPr defTabSz="304815"/>
            <a:fld id="{806F11DE-291C-4ED3-B63F-93FDF8DB629E}" type="slidenum">
              <a:rPr lang="es-MX" smtClean="0">
                <a:solidFill>
                  <a:prstClr val="black">
                    <a:tint val="82000"/>
                  </a:prstClr>
                </a:solidFill>
              </a:rPr>
              <a:pPr defTabSz="304815"/>
              <a:t>‹Nº›</a:t>
            </a:fld>
            <a:endParaRPr lang="es-MX">
              <a:solidFill>
                <a:prstClr val="black">
                  <a:tint val="82000"/>
                </a:prstClr>
              </a:solidFill>
            </a:endParaRPr>
          </a:p>
        </p:txBody>
      </p:sp>
    </p:spTree>
    <p:extLst>
      <p:ext uri="{BB962C8B-B14F-4D97-AF65-F5344CB8AC3E}">
        <p14:creationId xmlns:p14="http://schemas.microsoft.com/office/powerpoint/2010/main" val="20045731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s-ES"/>
              <a:t>Haga clic para modificar el estilo de título del patrón</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39789"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pPr defTabSz="304815"/>
            <a:fld id="{CD1AD688-0130-4C7E-BE83-B0EC73335A16}" type="datetimeFigureOut">
              <a:rPr lang="es-MX" smtClean="0">
                <a:solidFill>
                  <a:prstClr val="black">
                    <a:tint val="82000"/>
                  </a:prstClr>
                </a:solidFill>
              </a:rPr>
              <a:pPr defTabSz="304815"/>
              <a:t>05/12/2025</a:t>
            </a:fld>
            <a:endParaRPr lang="es-MX">
              <a:solidFill>
                <a:prstClr val="black">
                  <a:tint val="82000"/>
                </a:prstClr>
              </a:solidFill>
            </a:endParaRPr>
          </a:p>
        </p:txBody>
      </p:sp>
      <p:sp>
        <p:nvSpPr>
          <p:cNvPr id="8" name="Footer Placeholder 7"/>
          <p:cNvSpPr>
            <a:spLocks noGrp="1"/>
          </p:cNvSpPr>
          <p:nvPr>
            <p:ph type="ftr" sz="quarter" idx="11"/>
          </p:nvPr>
        </p:nvSpPr>
        <p:spPr/>
        <p:txBody>
          <a:bodyPr/>
          <a:lstStyle/>
          <a:p>
            <a:pPr defTabSz="304815"/>
            <a:endParaRPr lang="es-MX">
              <a:solidFill>
                <a:prstClr val="black">
                  <a:tint val="82000"/>
                </a:prstClr>
              </a:solidFill>
            </a:endParaRPr>
          </a:p>
        </p:txBody>
      </p:sp>
      <p:sp>
        <p:nvSpPr>
          <p:cNvPr id="9" name="Slide Number Placeholder 8"/>
          <p:cNvSpPr>
            <a:spLocks noGrp="1"/>
          </p:cNvSpPr>
          <p:nvPr>
            <p:ph type="sldNum" sz="quarter" idx="12"/>
          </p:nvPr>
        </p:nvSpPr>
        <p:spPr/>
        <p:txBody>
          <a:bodyPr/>
          <a:lstStyle/>
          <a:p>
            <a:pPr defTabSz="304815"/>
            <a:fld id="{806F11DE-291C-4ED3-B63F-93FDF8DB629E}" type="slidenum">
              <a:rPr lang="es-MX" smtClean="0">
                <a:solidFill>
                  <a:prstClr val="black">
                    <a:tint val="82000"/>
                  </a:prstClr>
                </a:solidFill>
              </a:rPr>
              <a:pPr defTabSz="304815"/>
              <a:t>‹Nº›</a:t>
            </a:fld>
            <a:endParaRPr lang="es-MX">
              <a:solidFill>
                <a:prstClr val="black">
                  <a:tint val="82000"/>
                </a:prstClr>
              </a:solidFill>
            </a:endParaRPr>
          </a:p>
        </p:txBody>
      </p:sp>
    </p:spTree>
    <p:extLst>
      <p:ext uri="{BB962C8B-B14F-4D97-AF65-F5344CB8AC3E}">
        <p14:creationId xmlns:p14="http://schemas.microsoft.com/office/powerpoint/2010/main" val="34349400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Date Placeholder 2"/>
          <p:cNvSpPr>
            <a:spLocks noGrp="1"/>
          </p:cNvSpPr>
          <p:nvPr>
            <p:ph type="dt" sz="half" idx="10"/>
          </p:nvPr>
        </p:nvSpPr>
        <p:spPr/>
        <p:txBody>
          <a:bodyPr/>
          <a:lstStyle/>
          <a:p>
            <a:pPr defTabSz="304815"/>
            <a:fld id="{CD1AD688-0130-4C7E-BE83-B0EC73335A16}" type="datetimeFigureOut">
              <a:rPr lang="es-MX" smtClean="0">
                <a:solidFill>
                  <a:prstClr val="black">
                    <a:tint val="82000"/>
                  </a:prstClr>
                </a:solidFill>
              </a:rPr>
              <a:pPr defTabSz="304815"/>
              <a:t>05/12/2025</a:t>
            </a:fld>
            <a:endParaRPr lang="es-MX">
              <a:solidFill>
                <a:prstClr val="black">
                  <a:tint val="82000"/>
                </a:prstClr>
              </a:solidFill>
            </a:endParaRPr>
          </a:p>
        </p:txBody>
      </p:sp>
      <p:sp>
        <p:nvSpPr>
          <p:cNvPr id="4" name="Footer Placeholder 3"/>
          <p:cNvSpPr>
            <a:spLocks noGrp="1"/>
          </p:cNvSpPr>
          <p:nvPr>
            <p:ph type="ftr" sz="quarter" idx="11"/>
          </p:nvPr>
        </p:nvSpPr>
        <p:spPr/>
        <p:txBody>
          <a:bodyPr/>
          <a:lstStyle/>
          <a:p>
            <a:pPr defTabSz="304815"/>
            <a:endParaRPr lang="es-MX">
              <a:solidFill>
                <a:prstClr val="black">
                  <a:tint val="82000"/>
                </a:prstClr>
              </a:solidFill>
            </a:endParaRPr>
          </a:p>
        </p:txBody>
      </p:sp>
      <p:sp>
        <p:nvSpPr>
          <p:cNvPr id="5" name="Slide Number Placeholder 4"/>
          <p:cNvSpPr>
            <a:spLocks noGrp="1"/>
          </p:cNvSpPr>
          <p:nvPr>
            <p:ph type="sldNum" sz="quarter" idx="12"/>
          </p:nvPr>
        </p:nvSpPr>
        <p:spPr/>
        <p:txBody>
          <a:bodyPr/>
          <a:lstStyle/>
          <a:p>
            <a:pPr defTabSz="304815"/>
            <a:fld id="{806F11DE-291C-4ED3-B63F-93FDF8DB629E}" type="slidenum">
              <a:rPr lang="es-MX" smtClean="0">
                <a:solidFill>
                  <a:prstClr val="black">
                    <a:tint val="82000"/>
                  </a:prstClr>
                </a:solidFill>
              </a:rPr>
              <a:pPr defTabSz="304815"/>
              <a:t>‹Nº›</a:t>
            </a:fld>
            <a:endParaRPr lang="es-MX">
              <a:solidFill>
                <a:prstClr val="black">
                  <a:tint val="82000"/>
                </a:prstClr>
              </a:solidFill>
            </a:endParaRPr>
          </a:p>
        </p:txBody>
      </p:sp>
    </p:spTree>
    <p:extLst>
      <p:ext uri="{BB962C8B-B14F-4D97-AF65-F5344CB8AC3E}">
        <p14:creationId xmlns:p14="http://schemas.microsoft.com/office/powerpoint/2010/main" val="39327848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304815"/>
            <a:fld id="{CD1AD688-0130-4C7E-BE83-B0EC73335A16}" type="datetimeFigureOut">
              <a:rPr lang="es-MX" smtClean="0">
                <a:solidFill>
                  <a:prstClr val="black">
                    <a:tint val="82000"/>
                  </a:prstClr>
                </a:solidFill>
              </a:rPr>
              <a:pPr defTabSz="304815"/>
              <a:t>05/12/2025</a:t>
            </a:fld>
            <a:endParaRPr lang="es-MX">
              <a:solidFill>
                <a:prstClr val="black">
                  <a:tint val="82000"/>
                </a:prstClr>
              </a:solidFill>
            </a:endParaRPr>
          </a:p>
        </p:txBody>
      </p:sp>
      <p:sp>
        <p:nvSpPr>
          <p:cNvPr id="3" name="Footer Placeholder 2"/>
          <p:cNvSpPr>
            <a:spLocks noGrp="1"/>
          </p:cNvSpPr>
          <p:nvPr>
            <p:ph type="ftr" sz="quarter" idx="11"/>
          </p:nvPr>
        </p:nvSpPr>
        <p:spPr/>
        <p:txBody>
          <a:bodyPr/>
          <a:lstStyle/>
          <a:p>
            <a:pPr defTabSz="304815"/>
            <a:endParaRPr lang="es-MX">
              <a:solidFill>
                <a:prstClr val="black">
                  <a:tint val="82000"/>
                </a:prstClr>
              </a:solidFill>
            </a:endParaRPr>
          </a:p>
        </p:txBody>
      </p:sp>
      <p:sp>
        <p:nvSpPr>
          <p:cNvPr id="4" name="Slide Number Placeholder 3"/>
          <p:cNvSpPr>
            <a:spLocks noGrp="1"/>
          </p:cNvSpPr>
          <p:nvPr>
            <p:ph type="sldNum" sz="quarter" idx="12"/>
          </p:nvPr>
        </p:nvSpPr>
        <p:spPr/>
        <p:txBody>
          <a:bodyPr/>
          <a:lstStyle/>
          <a:p>
            <a:pPr defTabSz="304815"/>
            <a:fld id="{806F11DE-291C-4ED3-B63F-93FDF8DB629E}" type="slidenum">
              <a:rPr lang="es-MX" smtClean="0">
                <a:solidFill>
                  <a:prstClr val="black">
                    <a:tint val="82000"/>
                  </a:prstClr>
                </a:solidFill>
              </a:rPr>
              <a:pPr defTabSz="304815"/>
              <a:t>‹Nº›</a:t>
            </a:fld>
            <a:endParaRPr lang="es-MX">
              <a:solidFill>
                <a:prstClr val="black">
                  <a:tint val="82000"/>
                </a:prstClr>
              </a:solidFill>
            </a:endParaRPr>
          </a:p>
        </p:txBody>
      </p:sp>
    </p:spTree>
    <p:extLst>
      <p:ext uri="{BB962C8B-B14F-4D97-AF65-F5344CB8AC3E}">
        <p14:creationId xmlns:p14="http://schemas.microsoft.com/office/powerpoint/2010/main" val="916587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s-ES"/>
              <a:t>Haga clic para modificar el estilo de título del patrón</a:t>
            </a:r>
            <a:endParaRPr lang="en-US"/>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pPr defTabSz="304815"/>
            <a:fld id="{CD1AD688-0130-4C7E-BE83-B0EC73335A16}" type="datetimeFigureOut">
              <a:rPr lang="es-MX" smtClean="0">
                <a:solidFill>
                  <a:prstClr val="black">
                    <a:tint val="82000"/>
                  </a:prstClr>
                </a:solidFill>
              </a:rPr>
              <a:pPr defTabSz="304815"/>
              <a:t>05/12/2025</a:t>
            </a:fld>
            <a:endParaRPr lang="es-MX">
              <a:solidFill>
                <a:prstClr val="black">
                  <a:tint val="82000"/>
                </a:prstClr>
              </a:solidFill>
            </a:endParaRPr>
          </a:p>
        </p:txBody>
      </p:sp>
      <p:sp>
        <p:nvSpPr>
          <p:cNvPr id="6" name="Footer Placeholder 5"/>
          <p:cNvSpPr>
            <a:spLocks noGrp="1"/>
          </p:cNvSpPr>
          <p:nvPr>
            <p:ph type="ftr" sz="quarter" idx="11"/>
          </p:nvPr>
        </p:nvSpPr>
        <p:spPr/>
        <p:txBody>
          <a:bodyPr/>
          <a:lstStyle/>
          <a:p>
            <a:pPr defTabSz="304815"/>
            <a:endParaRPr lang="es-MX">
              <a:solidFill>
                <a:prstClr val="black">
                  <a:tint val="82000"/>
                </a:prstClr>
              </a:solidFill>
            </a:endParaRPr>
          </a:p>
        </p:txBody>
      </p:sp>
      <p:sp>
        <p:nvSpPr>
          <p:cNvPr id="7" name="Slide Number Placeholder 6"/>
          <p:cNvSpPr>
            <a:spLocks noGrp="1"/>
          </p:cNvSpPr>
          <p:nvPr>
            <p:ph type="sldNum" sz="quarter" idx="12"/>
          </p:nvPr>
        </p:nvSpPr>
        <p:spPr/>
        <p:txBody>
          <a:bodyPr/>
          <a:lstStyle/>
          <a:p>
            <a:pPr defTabSz="304815"/>
            <a:fld id="{806F11DE-291C-4ED3-B63F-93FDF8DB629E}" type="slidenum">
              <a:rPr lang="es-MX" smtClean="0">
                <a:solidFill>
                  <a:prstClr val="black">
                    <a:tint val="82000"/>
                  </a:prstClr>
                </a:solidFill>
              </a:rPr>
              <a:pPr defTabSz="304815"/>
              <a:t>‹Nº›</a:t>
            </a:fld>
            <a:endParaRPr lang="es-MX">
              <a:solidFill>
                <a:prstClr val="black">
                  <a:tint val="82000"/>
                </a:prstClr>
              </a:solidFill>
            </a:endParaRPr>
          </a:p>
        </p:txBody>
      </p:sp>
    </p:spTree>
    <p:extLst>
      <p:ext uri="{BB962C8B-B14F-4D97-AF65-F5344CB8AC3E}">
        <p14:creationId xmlns:p14="http://schemas.microsoft.com/office/powerpoint/2010/main" val="1307063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13" name="Imagen 12"/>
          <p:cNvPicPr>
            <a:picLocks noChangeAspect="1"/>
          </p:cNvPicPr>
          <p:nvPr userDrawn="1"/>
        </p:nvPicPr>
        <p:blipFill rotWithShape="1">
          <a:blip r:embed="rId2"/>
          <a:srcRect l="1080" t="7170" r="64936" b="5537"/>
          <a:stretch/>
        </p:blipFill>
        <p:spPr>
          <a:xfrm>
            <a:off x="10790696" y="5504745"/>
            <a:ext cx="1135482" cy="1170031"/>
          </a:xfrm>
          <a:prstGeom prst="ellipse">
            <a:avLst/>
          </a:prstGeom>
        </p:spPr>
      </p:pic>
    </p:spTree>
    <p:extLst>
      <p:ext uri="{BB962C8B-B14F-4D97-AF65-F5344CB8AC3E}">
        <p14:creationId xmlns:p14="http://schemas.microsoft.com/office/powerpoint/2010/main" val="19148485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s-ES"/>
              <a:t>Haga clic para modificar el estilo de título del patrón</a:t>
            </a:r>
            <a:endParaRPr lang="en-US"/>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s-ES"/>
              <a:t>Haga clic en el icono para agregar una imagen</a:t>
            </a:r>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pPr defTabSz="304815"/>
            <a:fld id="{CD1AD688-0130-4C7E-BE83-B0EC73335A16}" type="datetimeFigureOut">
              <a:rPr lang="es-MX" smtClean="0">
                <a:solidFill>
                  <a:prstClr val="black">
                    <a:tint val="82000"/>
                  </a:prstClr>
                </a:solidFill>
              </a:rPr>
              <a:pPr defTabSz="304815"/>
              <a:t>05/12/2025</a:t>
            </a:fld>
            <a:endParaRPr lang="es-MX">
              <a:solidFill>
                <a:prstClr val="black">
                  <a:tint val="82000"/>
                </a:prstClr>
              </a:solidFill>
            </a:endParaRPr>
          </a:p>
        </p:txBody>
      </p:sp>
      <p:sp>
        <p:nvSpPr>
          <p:cNvPr id="6" name="Footer Placeholder 5"/>
          <p:cNvSpPr>
            <a:spLocks noGrp="1"/>
          </p:cNvSpPr>
          <p:nvPr>
            <p:ph type="ftr" sz="quarter" idx="11"/>
          </p:nvPr>
        </p:nvSpPr>
        <p:spPr/>
        <p:txBody>
          <a:bodyPr/>
          <a:lstStyle/>
          <a:p>
            <a:pPr defTabSz="304815"/>
            <a:endParaRPr lang="es-MX">
              <a:solidFill>
                <a:prstClr val="black">
                  <a:tint val="82000"/>
                </a:prstClr>
              </a:solidFill>
            </a:endParaRPr>
          </a:p>
        </p:txBody>
      </p:sp>
      <p:sp>
        <p:nvSpPr>
          <p:cNvPr id="7" name="Slide Number Placeholder 6"/>
          <p:cNvSpPr>
            <a:spLocks noGrp="1"/>
          </p:cNvSpPr>
          <p:nvPr>
            <p:ph type="sldNum" sz="quarter" idx="12"/>
          </p:nvPr>
        </p:nvSpPr>
        <p:spPr/>
        <p:txBody>
          <a:bodyPr/>
          <a:lstStyle/>
          <a:p>
            <a:pPr defTabSz="304815"/>
            <a:fld id="{806F11DE-291C-4ED3-B63F-93FDF8DB629E}" type="slidenum">
              <a:rPr lang="es-MX" smtClean="0">
                <a:solidFill>
                  <a:prstClr val="black">
                    <a:tint val="82000"/>
                  </a:prstClr>
                </a:solidFill>
              </a:rPr>
              <a:pPr defTabSz="304815"/>
              <a:t>‹Nº›</a:t>
            </a:fld>
            <a:endParaRPr lang="es-MX">
              <a:solidFill>
                <a:prstClr val="black">
                  <a:tint val="82000"/>
                </a:prstClr>
              </a:solidFill>
            </a:endParaRPr>
          </a:p>
        </p:txBody>
      </p:sp>
    </p:spTree>
    <p:extLst>
      <p:ext uri="{BB962C8B-B14F-4D97-AF65-F5344CB8AC3E}">
        <p14:creationId xmlns:p14="http://schemas.microsoft.com/office/powerpoint/2010/main" val="1327355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pPr defTabSz="304815"/>
            <a:fld id="{CD1AD688-0130-4C7E-BE83-B0EC73335A16}" type="datetimeFigureOut">
              <a:rPr lang="es-MX" smtClean="0">
                <a:solidFill>
                  <a:prstClr val="black">
                    <a:tint val="82000"/>
                  </a:prstClr>
                </a:solidFill>
              </a:rPr>
              <a:pPr defTabSz="304815"/>
              <a:t>05/12/2025</a:t>
            </a:fld>
            <a:endParaRPr lang="es-MX">
              <a:solidFill>
                <a:prstClr val="black">
                  <a:tint val="82000"/>
                </a:prstClr>
              </a:solidFill>
            </a:endParaRPr>
          </a:p>
        </p:txBody>
      </p:sp>
      <p:sp>
        <p:nvSpPr>
          <p:cNvPr id="5" name="Footer Placeholder 4"/>
          <p:cNvSpPr>
            <a:spLocks noGrp="1"/>
          </p:cNvSpPr>
          <p:nvPr>
            <p:ph type="ftr" sz="quarter" idx="11"/>
          </p:nvPr>
        </p:nvSpPr>
        <p:spPr/>
        <p:txBody>
          <a:bodyPr/>
          <a:lstStyle/>
          <a:p>
            <a:pPr defTabSz="304815"/>
            <a:endParaRPr lang="es-MX">
              <a:solidFill>
                <a:prstClr val="black">
                  <a:tint val="82000"/>
                </a:prstClr>
              </a:solidFill>
            </a:endParaRPr>
          </a:p>
        </p:txBody>
      </p:sp>
      <p:sp>
        <p:nvSpPr>
          <p:cNvPr id="6" name="Slide Number Placeholder 5"/>
          <p:cNvSpPr>
            <a:spLocks noGrp="1"/>
          </p:cNvSpPr>
          <p:nvPr>
            <p:ph type="sldNum" sz="quarter" idx="12"/>
          </p:nvPr>
        </p:nvSpPr>
        <p:spPr/>
        <p:txBody>
          <a:bodyPr/>
          <a:lstStyle/>
          <a:p>
            <a:pPr defTabSz="304815"/>
            <a:fld id="{806F11DE-291C-4ED3-B63F-93FDF8DB629E}" type="slidenum">
              <a:rPr lang="es-MX" smtClean="0">
                <a:solidFill>
                  <a:prstClr val="black">
                    <a:tint val="82000"/>
                  </a:prstClr>
                </a:solidFill>
              </a:rPr>
              <a:pPr defTabSz="304815"/>
              <a:t>‹Nº›</a:t>
            </a:fld>
            <a:endParaRPr lang="es-MX">
              <a:solidFill>
                <a:prstClr val="black">
                  <a:tint val="82000"/>
                </a:prstClr>
              </a:solidFill>
            </a:endParaRPr>
          </a:p>
        </p:txBody>
      </p:sp>
    </p:spTree>
    <p:extLst>
      <p:ext uri="{BB962C8B-B14F-4D97-AF65-F5344CB8AC3E}">
        <p14:creationId xmlns:p14="http://schemas.microsoft.com/office/powerpoint/2010/main" val="20593564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pPr defTabSz="304815"/>
            <a:fld id="{CD1AD688-0130-4C7E-BE83-B0EC73335A16}" type="datetimeFigureOut">
              <a:rPr lang="es-MX" smtClean="0">
                <a:solidFill>
                  <a:prstClr val="black">
                    <a:tint val="82000"/>
                  </a:prstClr>
                </a:solidFill>
              </a:rPr>
              <a:pPr defTabSz="304815"/>
              <a:t>05/12/2025</a:t>
            </a:fld>
            <a:endParaRPr lang="es-MX">
              <a:solidFill>
                <a:prstClr val="black">
                  <a:tint val="82000"/>
                </a:prstClr>
              </a:solidFill>
            </a:endParaRPr>
          </a:p>
        </p:txBody>
      </p:sp>
      <p:sp>
        <p:nvSpPr>
          <p:cNvPr id="5" name="Footer Placeholder 4"/>
          <p:cNvSpPr>
            <a:spLocks noGrp="1"/>
          </p:cNvSpPr>
          <p:nvPr>
            <p:ph type="ftr" sz="quarter" idx="11"/>
          </p:nvPr>
        </p:nvSpPr>
        <p:spPr/>
        <p:txBody>
          <a:bodyPr/>
          <a:lstStyle/>
          <a:p>
            <a:pPr defTabSz="304815"/>
            <a:endParaRPr lang="es-MX">
              <a:solidFill>
                <a:prstClr val="black">
                  <a:tint val="82000"/>
                </a:prstClr>
              </a:solidFill>
            </a:endParaRPr>
          </a:p>
        </p:txBody>
      </p:sp>
      <p:sp>
        <p:nvSpPr>
          <p:cNvPr id="6" name="Slide Number Placeholder 5"/>
          <p:cNvSpPr>
            <a:spLocks noGrp="1"/>
          </p:cNvSpPr>
          <p:nvPr>
            <p:ph type="sldNum" sz="quarter" idx="12"/>
          </p:nvPr>
        </p:nvSpPr>
        <p:spPr/>
        <p:txBody>
          <a:bodyPr/>
          <a:lstStyle/>
          <a:p>
            <a:pPr defTabSz="304815"/>
            <a:fld id="{806F11DE-291C-4ED3-B63F-93FDF8DB629E}" type="slidenum">
              <a:rPr lang="es-MX" smtClean="0">
                <a:solidFill>
                  <a:prstClr val="black">
                    <a:tint val="82000"/>
                  </a:prstClr>
                </a:solidFill>
              </a:rPr>
              <a:pPr defTabSz="304815"/>
              <a:t>‹Nº›</a:t>
            </a:fld>
            <a:endParaRPr lang="es-MX">
              <a:solidFill>
                <a:prstClr val="black">
                  <a:tint val="82000"/>
                </a:prstClr>
              </a:solidFill>
            </a:endParaRPr>
          </a:p>
        </p:txBody>
      </p:sp>
    </p:spTree>
    <p:extLst>
      <p:ext uri="{BB962C8B-B14F-4D97-AF65-F5344CB8AC3E}">
        <p14:creationId xmlns:p14="http://schemas.microsoft.com/office/powerpoint/2010/main" val="3773665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EA305E-3324-8128-613D-C802AD8CF04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s-MX"/>
              <a:t>Haz clic para modificar el estilo de título del patrón</a:t>
            </a:r>
          </a:p>
        </p:txBody>
      </p:sp>
      <p:sp>
        <p:nvSpPr>
          <p:cNvPr id="3" name="Marcador de texto 2">
            <a:extLst>
              <a:ext uri="{FF2B5EF4-FFF2-40B4-BE49-F238E27FC236}">
                <a16:creationId xmlns:a16="http://schemas.microsoft.com/office/drawing/2014/main" id="{671291E3-D073-FA06-7859-1940D1DBED3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7EC37916-5F23-721F-E2B0-94EA0597AEE3}"/>
              </a:ext>
            </a:extLst>
          </p:cNvPr>
          <p:cNvSpPr>
            <a:spLocks noGrp="1"/>
          </p:cNvSpPr>
          <p:nvPr>
            <p:ph type="dt" sz="half" idx="10"/>
          </p:nvPr>
        </p:nvSpPr>
        <p:spPr>
          <a:xfrm>
            <a:off x="838200" y="6356350"/>
            <a:ext cx="2743200" cy="365125"/>
          </a:xfrm>
          <a:prstGeom prst="rect">
            <a:avLst/>
          </a:prstGeom>
        </p:spPr>
        <p:txBody>
          <a:bodyPr/>
          <a:lstStyle/>
          <a:p>
            <a:fld id="{D16F84B3-5ADC-49F0-9FD0-7F6CEA462DE7}" type="datetimeFigureOut">
              <a:rPr lang="es-MX" smtClean="0"/>
              <a:t>05/12/2025</a:t>
            </a:fld>
            <a:endParaRPr lang="es-MX" dirty="0"/>
          </a:p>
        </p:txBody>
      </p:sp>
      <p:sp>
        <p:nvSpPr>
          <p:cNvPr id="5" name="Marcador de pie de página 4">
            <a:extLst>
              <a:ext uri="{FF2B5EF4-FFF2-40B4-BE49-F238E27FC236}">
                <a16:creationId xmlns:a16="http://schemas.microsoft.com/office/drawing/2014/main" id="{8301F876-6D41-86B0-5458-841C4B758626}"/>
              </a:ext>
            </a:extLst>
          </p:cNvPr>
          <p:cNvSpPr>
            <a:spLocks noGrp="1"/>
          </p:cNvSpPr>
          <p:nvPr>
            <p:ph type="ftr" sz="quarter" idx="11"/>
          </p:nvPr>
        </p:nvSpPr>
        <p:spPr>
          <a:xfrm>
            <a:off x="4038600" y="6356350"/>
            <a:ext cx="4114800" cy="365125"/>
          </a:xfrm>
          <a:prstGeom prst="rect">
            <a:avLst/>
          </a:prstGeom>
        </p:spPr>
        <p:txBody>
          <a:bodyPr/>
          <a:lstStyle/>
          <a:p>
            <a:endParaRPr lang="es-MX" dirty="0"/>
          </a:p>
        </p:txBody>
      </p:sp>
      <p:sp>
        <p:nvSpPr>
          <p:cNvPr id="6" name="Marcador de número de diapositiva 5">
            <a:extLst>
              <a:ext uri="{FF2B5EF4-FFF2-40B4-BE49-F238E27FC236}">
                <a16:creationId xmlns:a16="http://schemas.microsoft.com/office/drawing/2014/main" id="{A1C937B1-7375-1EF0-86CF-571747C62742}"/>
              </a:ext>
            </a:extLst>
          </p:cNvPr>
          <p:cNvSpPr>
            <a:spLocks noGrp="1"/>
          </p:cNvSpPr>
          <p:nvPr>
            <p:ph type="sldNum" sz="quarter" idx="12"/>
          </p:nvPr>
        </p:nvSpPr>
        <p:spPr>
          <a:xfrm>
            <a:off x="8610600" y="6356350"/>
            <a:ext cx="2743200" cy="365125"/>
          </a:xfrm>
          <a:prstGeom prst="rect">
            <a:avLst/>
          </a:prstGeom>
        </p:spPr>
        <p:txBody>
          <a:bodyPr/>
          <a:lstStyle/>
          <a:p>
            <a:fld id="{02E28C4E-455D-4C92-A2AA-7876EDDFD2A0}" type="slidenum">
              <a:rPr lang="es-MX" smtClean="0"/>
              <a:t>‹Nº›</a:t>
            </a:fld>
            <a:endParaRPr lang="es-MX" dirty="0"/>
          </a:p>
        </p:txBody>
      </p:sp>
    </p:spTree>
    <p:extLst>
      <p:ext uri="{BB962C8B-B14F-4D97-AF65-F5344CB8AC3E}">
        <p14:creationId xmlns:p14="http://schemas.microsoft.com/office/powerpoint/2010/main" val="4196254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23C791-9AD4-D8B2-24CB-099D4A72A4F0}"/>
              </a:ext>
            </a:extLst>
          </p:cNvPr>
          <p:cNvSpPr>
            <a:spLocks noGrp="1"/>
          </p:cNvSpPr>
          <p:nvPr>
            <p:ph type="title"/>
          </p:nvPr>
        </p:nvSpPr>
        <p:spPr>
          <a:xfrm>
            <a:off x="838200" y="365125"/>
            <a:ext cx="10515600" cy="1325563"/>
          </a:xfrm>
          <a:prstGeom prst="rect">
            <a:avLst/>
          </a:prstGeom>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30E6A259-55CE-4626-F1FA-CEFA6564B43C}"/>
              </a:ext>
            </a:extLst>
          </p:cNvPr>
          <p:cNvSpPr>
            <a:spLocks noGrp="1"/>
          </p:cNvSpPr>
          <p:nvPr>
            <p:ph sz="half" idx="1"/>
          </p:nvPr>
        </p:nvSpPr>
        <p:spPr>
          <a:xfrm>
            <a:off x="838200" y="1825625"/>
            <a:ext cx="5181600" cy="4351338"/>
          </a:xfrm>
          <a:prstGeom prst="rect">
            <a:avLst/>
          </a:prstGeo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contenido 3">
            <a:extLst>
              <a:ext uri="{FF2B5EF4-FFF2-40B4-BE49-F238E27FC236}">
                <a16:creationId xmlns:a16="http://schemas.microsoft.com/office/drawing/2014/main" id="{1E8B1E78-2F8B-9E1F-3087-CFBF68F025D1}"/>
              </a:ext>
            </a:extLst>
          </p:cNvPr>
          <p:cNvSpPr>
            <a:spLocks noGrp="1"/>
          </p:cNvSpPr>
          <p:nvPr>
            <p:ph sz="half" idx="2"/>
          </p:nvPr>
        </p:nvSpPr>
        <p:spPr>
          <a:xfrm>
            <a:off x="6172200" y="1825625"/>
            <a:ext cx="5181600" cy="4351338"/>
          </a:xfrm>
          <a:prstGeom prst="rect">
            <a:avLst/>
          </a:prstGeo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fecha 4">
            <a:extLst>
              <a:ext uri="{FF2B5EF4-FFF2-40B4-BE49-F238E27FC236}">
                <a16:creationId xmlns:a16="http://schemas.microsoft.com/office/drawing/2014/main" id="{A16C4CE2-D20B-02E8-28D5-6AC5887CEE95}"/>
              </a:ext>
            </a:extLst>
          </p:cNvPr>
          <p:cNvSpPr>
            <a:spLocks noGrp="1"/>
          </p:cNvSpPr>
          <p:nvPr>
            <p:ph type="dt" sz="half" idx="10"/>
          </p:nvPr>
        </p:nvSpPr>
        <p:spPr>
          <a:xfrm>
            <a:off x="838200" y="6356350"/>
            <a:ext cx="2743200" cy="365125"/>
          </a:xfrm>
          <a:prstGeom prst="rect">
            <a:avLst/>
          </a:prstGeom>
        </p:spPr>
        <p:txBody>
          <a:bodyPr/>
          <a:lstStyle/>
          <a:p>
            <a:fld id="{D16F84B3-5ADC-49F0-9FD0-7F6CEA462DE7}" type="datetimeFigureOut">
              <a:rPr lang="es-MX" smtClean="0"/>
              <a:t>05/12/2025</a:t>
            </a:fld>
            <a:endParaRPr lang="es-MX" dirty="0"/>
          </a:p>
        </p:txBody>
      </p:sp>
      <p:sp>
        <p:nvSpPr>
          <p:cNvPr id="6" name="Marcador de pie de página 5">
            <a:extLst>
              <a:ext uri="{FF2B5EF4-FFF2-40B4-BE49-F238E27FC236}">
                <a16:creationId xmlns:a16="http://schemas.microsoft.com/office/drawing/2014/main" id="{E3360347-1A9F-8AAC-C450-3D6BD279B4D7}"/>
              </a:ext>
            </a:extLst>
          </p:cNvPr>
          <p:cNvSpPr>
            <a:spLocks noGrp="1"/>
          </p:cNvSpPr>
          <p:nvPr>
            <p:ph type="ftr" sz="quarter" idx="11"/>
          </p:nvPr>
        </p:nvSpPr>
        <p:spPr>
          <a:xfrm>
            <a:off x="4038600" y="6356350"/>
            <a:ext cx="4114800" cy="365125"/>
          </a:xfrm>
          <a:prstGeom prst="rect">
            <a:avLst/>
          </a:prstGeom>
        </p:spPr>
        <p:txBody>
          <a:bodyPr/>
          <a:lstStyle/>
          <a:p>
            <a:endParaRPr lang="es-MX" dirty="0"/>
          </a:p>
        </p:txBody>
      </p:sp>
      <p:sp>
        <p:nvSpPr>
          <p:cNvPr id="7" name="Marcador de número de diapositiva 6">
            <a:extLst>
              <a:ext uri="{FF2B5EF4-FFF2-40B4-BE49-F238E27FC236}">
                <a16:creationId xmlns:a16="http://schemas.microsoft.com/office/drawing/2014/main" id="{C5788816-866C-CA7A-AA8A-84DA307DDEFE}"/>
              </a:ext>
            </a:extLst>
          </p:cNvPr>
          <p:cNvSpPr>
            <a:spLocks noGrp="1"/>
          </p:cNvSpPr>
          <p:nvPr>
            <p:ph type="sldNum" sz="quarter" idx="12"/>
          </p:nvPr>
        </p:nvSpPr>
        <p:spPr>
          <a:xfrm>
            <a:off x="8610600" y="6356350"/>
            <a:ext cx="2743200" cy="365125"/>
          </a:xfrm>
          <a:prstGeom prst="rect">
            <a:avLst/>
          </a:prstGeom>
        </p:spPr>
        <p:txBody>
          <a:bodyPr/>
          <a:lstStyle/>
          <a:p>
            <a:fld id="{02E28C4E-455D-4C92-A2AA-7876EDDFD2A0}" type="slidenum">
              <a:rPr lang="es-MX" smtClean="0"/>
              <a:t>‹Nº›</a:t>
            </a:fld>
            <a:endParaRPr lang="es-MX" dirty="0"/>
          </a:p>
        </p:txBody>
      </p:sp>
    </p:spTree>
    <p:extLst>
      <p:ext uri="{BB962C8B-B14F-4D97-AF65-F5344CB8AC3E}">
        <p14:creationId xmlns:p14="http://schemas.microsoft.com/office/powerpoint/2010/main" val="3653173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A5D617-183A-8C01-710E-C20295D53F98}"/>
              </a:ext>
            </a:extLst>
          </p:cNvPr>
          <p:cNvSpPr>
            <a:spLocks noGrp="1"/>
          </p:cNvSpPr>
          <p:nvPr>
            <p:ph type="title"/>
          </p:nvPr>
        </p:nvSpPr>
        <p:spPr>
          <a:xfrm>
            <a:off x="839788" y="365125"/>
            <a:ext cx="10515600" cy="1325563"/>
          </a:xfrm>
          <a:prstGeom prst="rect">
            <a:avLst/>
          </a:prstGeom>
        </p:spPr>
        <p:txBody>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4EF386F9-FA1B-694F-4B55-1A659631B9F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F3010708-933A-1EE0-7888-325E7EC19F77}"/>
              </a:ext>
            </a:extLst>
          </p:cNvPr>
          <p:cNvSpPr>
            <a:spLocks noGrp="1"/>
          </p:cNvSpPr>
          <p:nvPr>
            <p:ph sz="half" idx="2"/>
          </p:nvPr>
        </p:nvSpPr>
        <p:spPr>
          <a:xfrm>
            <a:off x="839788" y="2505075"/>
            <a:ext cx="5157787" cy="3684588"/>
          </a:xfrm>
          <a:prstGeom prst="rect">
            <a:avLst/>
          </a:prstGeo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texto 4">
            <a:extLst>
              <a:ext uri="{FF2B5EF4-FFF2-40B4-BE49-F238E27FC236}">
                <a16:creationId xmlns:a16="http://schemas.microsoft.com/office/drawing/2014/main" id="{FF025AEA-016E-2832-6CF5-49E9A69DC37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5AB8B07D-5B78-3DC1-DE6A-CEB8D414E2E6}"/>
              </a:ext>
            </a:extLst>
          </p:cNvPr>
          <p:cNvSpPr>
            <a:spLocks noGrp="1"/>
          </p:cNvSpPr>
          <p:nvPr>
            <p:ph sz="quarter" idx="4"/>
          </p:nvPr>
        </p:nvSpPr>
        <p:spPr>
          <a:xfrm>
            <a:off x="6172200" y="2505075"/>
            <a:ext cx="5183188" cy="3684588"/>
          </a:xfrm>
          <a:prstGeom prst="rect">
            <a:avLst/>
          </a:prstGeo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7" name="Marcador de fecha 6">
            <a:extLst>
              <a:ext uri="{FF2B5EF4-FFF2-40B4-BE49-F238E27FC236}">
                <a16:creationId xmlns:a16="http://schemas.microsoft.com/office/drawing/2014/main" id="{106844AC-AB83-FAE0-8B84-9A30EFD474E2}"/>
              </a:ext>
            </a:extLst>
          </p:cNvPr>
          <p:cNvSpPr>
            <a:spLocks noGrp="1"/>
          </p:cNvSpPr>
          <p:nvPr>
            <p:ph type="dt" sz="half" idx="10"/>
          </p:nvPr>
        </p:nvSpPr>
        <p:spPr>
          <a:xfrm>
            <a:off x="838200" y="6356350"/>
            <a:ext cx="2743200" cy="365125"/>
          </a:xfrm>
          <a:prstGeom prst="rect">
            <a:avLst/>
          </a:prstGeom>
        </p:spPr>
        <p:txBody>
          <a:bodyPr/>
          <a:lstStyle/>
          <a:p>
            <a:fld id="{D16F84B3-5ADC-49F0-9FD0-7F6CEA462DE7}" type="datetimeFigureOut">
              <a:rPr lang="es-MX" smtClean="0"/>
              <a:t>05/12/2025</a:t>
            </a:fld>
            <a:endParaRPr lang="es-MX" dirty="0"/>
          </a:p>
        </p:txBody>
      </p:sp>
      <p:sp>
        <p:nvSpPr>
          <p:cNvPr id="8" name="Marcador de pie de página 7">
            <a:extLst>
              <a:ext uri="{FF2B5EF4-FFF2-40B4-BE49-F238E27FC236}">
                <a16:creationId xmlns:a16="http://schemas.microsoft.com/office/drawing/2014/main" id="{3A1DEA2E-37B8-A58E-B88E-49ADC1FF0FAE}"/>
              </a:ext>
            </a:extLst>
          </p:cNvPr>
          <p:cNvSpPr>
            <a:spLocks noGrp="1"/>
          </p:cNvSpPr>
          <p:nvPr>
            <p:ph type="ftr" sz="quarter" idx="11"/>
          </p:nvPr>
        </p:nvSpPr>
        <p:spPr>
          <a:xfrm>
            <a:off x="4038600" y="6356350"/>
            <a:ext cx="4114800" cy="365125"/>
          </a:xfrm>
          <a:prstGeom prst="rect">
            <a:avLst/>
          </a:prstGeom>
        </p:spPr>
        <p:txBody>
          <a:bodyPr/>
          <a:lstStyle/>
          <a:p>
            <a:endParaRPr lang="es-MX" dirty="0"/>
          </a:p>
        </p:txBody>
      </p:sp>
      <p:sp>
        <p:nvSpPr>
          <p:cNvPr id="9" name="Marcador de número de diapositiva 8">
            <a:extLst>
              <a:ext uri="{FF2B5EF4-FFF2-40B4-BE49-F238E27FC236}">
                <a16:creationId xmlns:a16="http://schemas.microsoft.com/office/drawing/2014/main" id="{04ED9ADE-E345-4EBD-5C56-2188E89C3C15}"/>
              </a:ext>
            </a:extLst>
          </p:cNvPr>
          <p:cNvSpPr>
            <a:spLocks noGrp="1"/>
          </p:cNvSpPr>
          <p:nvPr>
            <p:ph type="sldNum" sz="quarter" idx="12"/>
          </p:nvPr>
        </p:nvSpPr>
        <p:spPr>
          <a:xfrm>
            <a:off x="8610600" y="6356350"/>
            <a:ext cx="2743200" cy="365125"/>
          </a:xfrm>
          <a:prstGeom prst="rect">
            <a:avLst/>
          </a:prstGeom>
        </p:spPr>
        <p:txBody>
          <a:bodyPr/>
          <a:lstStyle/>
          <a:p>
            <a:fld id="{02E28C4E-455D-4C92-A2AA-7876EDDFD2A0}" type="slidenum">
              <a:rPr lang="es-MX" smtClean="0"/>
              <a:t>‹Nº›</a:t>
            </a:fld>
            <a:endParaRPr lang="es-MX" dirty="0"/>
          </a:p>
        </p:txBody>
      </p:sp>
    </p:spTree>
    <p:extLst>
      <p:ext uri="{BB962C8B-B14F-4D97-AF65-F5344CB8AC3E}">
        <p14:creationId xmlns:p14="http://schemas.microsoft.com/office/powerpoint/2010/main" val="2662047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E8CCE6-5B1F-62F0-C3BB-EBC7D0D8E01C}"/>
              </a:ext>
            </a:extLst>
          </p:cNvPr>
          <p:cNvSpPr>
            <a:spLocks noGrp="1"/>
          </p:cNvSpPr>
          <p:nvPr>
            <p:ph type="title"/>
          </p:nvPr>
        </p:nvSpPr>
        <p:spPr>
          <a:xfrm>
            <a:off x="838200" y="365125"/>
            <a:ext cx="10515600" cy="1325563"/>
          </a:xfrm>
          <a:prstGeom prst="rect">
            <a:avLst/>
          </a:prstGeom>
        </p:spPr>
        <p:txBody>
          <a:bodyPr/>
          <a:lstStyle/>
          <a:p>
            <a:r>
              <a:rPr lang="es-MX"/>
              <a:t>Haz clic para modificar el estilo de título del patrón</a:t>
            </a:r>
          </a:p>
        </p:txBody>
      </p:sp>
      <p:sp>
        <p:nvSpPr>
          <p:cNvPr id="3" name="Marcador de fecha 2">
            <a:extLst>
              <a:ext uri="{FF2B5EF4-FFF2-40B4-BE49-F238E27FC236}">
                <a16:creationId xmlns:a16="http://schemas.microsoft.com/office/drawing/2014/main" id="{5677491A-63F5-0337-D3B2-E59CD22ACC74}"/>
              </a:ext>
            </a:extLst>
          </p:cNvPr>
          <p:cNvSpPr>
            <a:spLocks noGrp="1"/>
          </p:cNvSpPr>
          <p:nvPr>
            <p:ph type="dt" sz="half" idx="10"/>
          </p:nvPr>
        </p:nvSpPr>
        <p:spPr>
          <a:xfrm>
            <a:off x="838200" y="6356350"/>
            <a:ext cx="2743200" cy="365125"/>
          </a:xfrm>
          <a:prstGeom prst="rect">
            <a:avLst/>
          </a:prstGeom>
        </p:spPr>
        <p:txBody>
          <a:bodyPr/>
          <a:lstStyle/>
          <a:p>
            <a:fld id="{D16F84B3-5ADC-49F0-9FD0-7F6CEA462DE7}" type="datetimeFigureOut">
              <a:rPr lang="es-MX" smtClean="0"/>
              <a:t>05/12/2025</a:t>
            </a:fld>
            <a:endParaRPr lang="es-MX" dirty="0"/>
          </a:p>
        </p:txBody>
      </p:sp>
      <p:sp>
        <p:nvSpPr>
          <p:cNvPr id="4" name="Marcador de pie de página 3">
            <a:extLst>
              <a:ext uri="{FF2B5EF4-FFF2-40B4-BE49-F238E27FC236}">
                <a16:creationId xmlns:a16="http://schemas.microsoft.com/office/drawing/2014/main" id="{738E27A1-CB65-EA81-827B-8AA082E19F6A}"/>
              </a:ext>
            </a:extLst>
          </p:cNvPr>
          <p:cNvSpPr>
            <a:spLocks noGrp="1"/>
          </p:cNvSpPr>
          <p:nvPr>
            <p:ph type="ftr" sz="quarter" idx="11"/>
          </p:nvPr>
        </p:nvSpPr>
        <p:spPr>
          <a:xfrm>
            <a:off x="4038600" y="6356350"/>
            <a:ext cx="4114800" cy="365125"/>
          </a:xfrm>
          <a:prstGeom prst="rect">
            <a:avLst/>
          </a:prstGeom>
        </p:spPr>
        <p:txBody>
          <a:bodyPr/>
          <a:lstStyle/>
          <a:p>
            <a:endParaRPr lang="es-MX" dirty="0"/>
          </a:p>
        </p:txBody>
      </p:sp>
      <p:sp>
        <p:nvSpPr>
          <p:cNvPr id="5" name="Marcador de número de diapositiva 4">
            <a:extLst>
              <a:ext uri="{FF2B5EF4-FFF2-40B4-BE49-F238E27FC236}">
                <a16:creationId xmlns:a16="http://schemas.microsoft.com/office/drawing/2014/main" id="{733927D6-A42A-EA70-CF16-6D8604B9AD60}"/>
              </a:ext>
            </a:extLst>
          </p:cNvPr>
          <p:cNvSpPr>
            <a:spLocks noGrp="1"/>
          </p:cNvSpPr>
          <p:nvPr>
            <p:ph type="sldNum" sz="quarter" idx="12"/>
          </p:nvPr>
        </p:nvSpPr>
        <p:spPr>
          <a:xfrm>
            <a:off x="8610600" y="6356350"/>
            <a:ext cx="2743200" cy="365125"/>
          </a:xfrm>
          <a:prstGeom prst="rect">
            <a:avLst/>
          </a:prstGeom>
        </p:spPr>
        <p:txBody>
          <a:bodyPr/>
          <a:lstStyle/>
          <a:p>
            <a:fld id="{02E28C4E-455D-4C92-A2AA-7876EDDFD2A0}" type="slidenum">
              <a:rPr lang="es-MX" smtClean="0"/>
              <a:t>‹Nº›</a:t>
            </a:fld>
            <a:endParaRPr lang="es-MX" dirty="0"/>
          </a:p>
        </p:txBody>
      </p:sp>
    </p:spTree>
    <p:extLst>
      <p:ext uri="{BB962C8B-B14F-4D97-AF65-F5344CB8AC3E}">
        <p14:creationId xmlns:p14="http://schemas.microsoft.com/office/powerpoint/2010/main" val="365355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E23B45C-FA20-FE84-1EAA-B063876DE714}"/>
              </a:ext>
            </a:extLst>
          </p:cNvPr>
          <p:cNvSpPr>
            <a:spLocks noGrp="1"/>
          </p:cNvSpPr>
          <p:nvPr>
            <p:ph type="dt" sz="half" idx="10"/>
          </p:nvPr>
        </p:nvSpPr>
        <p:spPr>
          <a:xfrm>
            <a:off x="838200" y="6356350"/>
            <a:ext cx="2743200" cy="365125"/>
          </a:xfrm>
          <a:prstGeom prst="rect">
            <a:avLst/>
          </a:prstGeom>
        </p:spPr>
        <p:txBody>
          <a:bodyPr/>
          <a:lstStyle/>
          <a:p>
            <a:fld id="{D16F84B3-5ADC-49F0-9FD0-7F6CEA462DE7}" type="datetimeFigureOut">
              <a:rPr lang="es-MX" smtClean="0"/>
              <a:t>05/12/2025</a:t>
            </a:fld>
            <a:endParaRPr lang="es-MX" dirty="0"/>
          </a:p>
        </p:txBody>
      </p:sp>
      <p:sp>
        <p:nvSpPr>
          <p:cNvPr id="3" name="Marcador de pie de página 2">
            <a:extLst>
              <a:ext uri="{FF2B5EF4-FFF2-40B4-BE49-F238E27FC236}">
                <a16:creationId xmlns:a16="http://schemas.microsoft.com/office/drawing/2014/main" id="{52683CDC-E6C5-4FA9-C722-B619A4573977}"/>
              </a:ext>
            </a:extLst>
          </p:cNvPr>
          <p:cNvSpPr>
            <a:spLocks noGrp="1"/>
          </p:cNvSpPr>
          <p:nvPr>
            <p:ph type="ftr" sz="quarter" idx="11"/>
          </p:nvPr>
        </p:nvSpPr>
        <p:spPr>
          <a:xfrm>
            <a:off x="4038600" y="6356350"/>
            <a:ext cx="4114800" cy="365125"/>
          </a:xfrm>
          <a:prstGeom prst="rect">
            <a:avLst/>
          </a:prstGeom>
        </p:spPr>
        <p:txBody>
          <a:bodyPr/>
          <a:lstStyle/>
          <a:p>
            <a:endParaRPr lang="es-MX" dirty="0"/>
          </a:p>
        </p:txBody>
      </p:sp>
      <p:sp>
        <p:nvSpPr>
          <p:cNvPr id="4" name="Marcador de número de diapositiva 3">
            <a:extLst>
              <a:ext uri="{FF2B5EF4-FFF2-40B4-BE49-F238E27FC236}">
                <a16:creationId xmlns:a16="http://schemas.microsoft.com/office/drawing/2014/main" id="{CB1ED579-0A88-649E-8BF9-9B51E88BF60E}"/>
              </a:ext>
            </a:extLst>
          </p:cNvPr>
          <p:cNvSpPr>
            <a:spLocks noGrp="1"/>
          </p:cNvSpPr>
          <p:nvPr>
            <p:ph type="sldNum" sz="quarter" idx="12"/>
          </p:nvPr>
        </p:nvSpPr>
        <p:spPr>
          <a:xfrm>
            <a:off x="8610600" y="6356350"/>
            <a:ext cx="2743200" cy="365125"/>
          </a:xfrm>
          <a:prstGeom prst="rect">
            <a:avLst/>
          </a:prstGeom>
        </p:spPr>
        <p:txBody>
          <a:bodyPr/>
          <a:lstStyle/>
          <a:p>
            <a:fld id="{02E28C4E-455D-4C92-A2AA-7876EDDFD2A0}" type="slidenum">
              <a:rPr lang="es-MX" smtClean="0"/>
              <a:t>‹Nº›</a:t>
            </a:fld>
            <a:endParaRPr lang="es-MX" dirty="0"/>
          </a:p>
        </p:txBody>
      </p:sp>
    </p:spTree>
    <p:extLst>
      <p:ext uri="{BB962C8B-B14F-4D97-AF65-F5344CB8AC3E}">
        <p14:creationId xmlns:p14="http://schemas.microsoft.com/office/powerpoint/2010/main" val="3727122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2ACCE7-A363-993D-5F91-4634776896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416277FE-9FC2-6E2A-687A-551C7EE4321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texto 3">
            <a:extLst>
              <a:ext uri="{FF2B5EF4-FFF2-40B4-BE49-F238E27FC236}">
                <a16:creationId xmlns:a16="http://schemas.microsoft.com/office/drawing/2014/main" id="{06D1A65D-B0D8-BAB4-2443-D50F771250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8AE14B34-36D8-10B5-4B9E-76AC667D210D}"/>
              </a:ext>
            </a:extLst>
          </p:cNvPr>
          <p:cNvSpPr>
            <a:spLocks noGrp="1"/>
          </p:cNvSpPr>
          <p:nvPr>
            <p:ph type="dt" sz="half" idx="10"/>
          </p:nvPr>
        </p:nvSpPr>
        <p:spPr>
          <a:xfrm>
            <a:off x="838200" y="6356350"/>
            <a:ext cx="2743200" cy="365125"/>
          </a:xfrm>
          <a:prstGeom prst="rect">
            <a:avLst/>
          </a:prstGeom>
        </p:spPr>
        <p:txBody>
          <a:bodyPr/>
          <a:lstStyle/>
          <a:p>
            <a:fld id="{D16F84B3-5ADC-49F0-9FD0-7F6CEA462DE7}" type="datetimeFigureOut">
              <a:rPr lang="es-MX" smtClean="0"/>
              <a:t>05/12/2025</a:t>
            </a:fld>
            <a:endParaRPr lang="es-MX" dirty="0"/>
          </a:p>
        </p:txBody>
      </p:sp>
      <p:sp>
        <p:nvSpPr>
          <p:cNvPr id="6" name="Marcador de pie de página 5">
            <a:extLst>
              <a:ext uri="{FF2B5EF4-FFF2-40B4-BE49-F238E27FC236}">
                <a16:creationId xmlns:a16="http://schemas.microsoft.com/office/drawing/2014/main" id="{476145C8-F698-6C07-AF57-D68B5597B1AD}"/>
              </a:ext>
            </a:extLst>
          </p:cNvPr>
          <p:cNvSpPr>
            <a:spLocks noGrp="1"/>
          </p:cNvSpPr>
          <p:nvPr>
            <p:ph type="ftr" sz="quarter" idx="11"/>
          </p:nvPr>
        </p:nvSpPr>
        <p:spPr>
          <a:xfrm>
            <a:off x="4038600" y="6356350"/>
            <a:ext cx="4114800" cy="365125"/>
          </a:xfrm>
          <a:prstGeom prst="rect">
            <a:avLst/>
          </a:prstGeom>
        </p:spPr>
        <p:txBody>
          <a:bodyPr/>
          <a:lstStyle/>
          <a:p>
            <a:endParaRPr lang="es-MX" dirty="0"/>
          </a:p>
        </p:txBody>
      </p:sp>
      <p:sp>
        <p:nvSpPr>
          <p:cNvPr id="7" name="Marcador de número de diapositiva 6">
            <a:extLst>
              <a:ext uri="{FF2B5EF4-FFF2-40B4-BE49-F238E27FC236}">
                <a16:creationId xmlns:a16="http://schemas.microsoft.com/office/drawing/2014/main" id="{BD26B846-656F-367F-398F-CD0C6E2126E5}"/>
              </a:ext>
            </a:extLst>
          </p:cNvPr>
          <p:cNvSpPr>
            <a:spLocks noGrp="1"/>
          </p:cNvSpPr>
          <p:nvPr>
            <p:ph type="sldNum" sz="quarter" idx="12"/>
          </p:nvPr>
        </p:nvSpPr>
        <p:spPr>
          <a:xfrm>
            <a:off x="8610600" y="6356350"/>
            <a:ext cx="2743200" cy="365125"/>
          </a:xfrm>
          <a:prstGeom prst="rect">
            <a:avLst/>
          </a:prstGeom>
        </p:spPr>
        <p:txBody>
          <a:bodyPr/>
          <a:lstStyle/>
          <a:p>
            <a:fld id="{02E28C4E-455D-4C92-A2AA-7876EDDFD2A0}" type="slidenum">
              <a:rPr lang="es-MX" smtClean="0"/>
              <a:t>‹Nº›</a:t>
            </a:fld>
            <a:endParaRPr lang="es-MX" dirty="0"/>
          </a:p>
        </p:txBody>
      </p:sp>
    </p:spTree>
    <p:extLst>
      <p:ext uri="{BB962C8B-B14F-4D97-AF65-F5344CB8AC3E}">
        <p14:creationId xmlns:p14="http://schemas.microsoft.com/office/powerpoint/2010/main" val="2865328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C33C6A-4F2E-A955-7D09-48FFAF9177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s-MX"/>
              <a:t>Haz clic para modificar el estilo de título del patrón</a:t>
            </a:r>
          </a:p>
        </p:txBody>
      </p:sp>
      <p:sp>
        <p:nvSpPr>
          <p:cNvPr id="3" name="Marcador de posición de imagen 2">
            <a:extLst>
              <a:ext uri="{FF2B5EF4-FFF2-40B4-BE49-F238E27FC236}">
                <a16:creationId xmlns:a16="http://schemas.microsoft.com/office/drawing/2014/main" id="{ECAABDD2-B580-ABB8-B712-61C24D1B58D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dirty="0"/>
          </a:p>
        </p:txBody>
      </p:sp>
      <p:sp>
        <p:nvSpPr>
          <p:cNvPr id="4" name="Marcador de texto 3">
            <a:extLst>
              <a:ext uri="{FF2B5EF4-FFF2-40B4-BE49-F238E27FC236}">
                <a16:creationId xmlns:a16="http://schemas.microsoft.com/office/drawing/2014/main" id="{DF109EBC-8E3F-E260-7A86-739F629083A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29C7A19E-96DF-D6D9-8DE4-078B3BCC68E2}"/>
              </a:ext>
            </a:extLst>
          </p:cNvPr>
          <p:cNvSpPr>
            <a:spLocks noGrp="1"/>
          </p:cNvSpPr>
          <p:nvPr>
            <p:ph type="dt" sz="half" idx="10"/>
          </p:nvPr>
        </p:nvSpPr>
        <p:spPr>
          <a:xfrm>
            <a:off x="838200" y="6356350"/>
            <a:ext cx="2743200" cy="365125"/>
          </a:xfrm>
          <a:prstGeom prst="rect">
            <a:avLst/>
          </a:prstGeom>
        </p:spPr>
        <p:txBody>
          <a:bodyPr/>
          <a:lstStyle/>
          <a:p>
            <a:fld id="{D16F84B3-5ADC-49F0-9FD0-7F6CEA462DE7}" type="datetimeFigureOut">
              <a:rPr lang="es-MX" smtClean="0"/>
              <a:t>05/12/2025</a:t>
            </a:fld>
            <a:endParaRPr lang="es-MX" dirty="0"/>
          </a:p>
        </p:txBody>
      </p:sp>
      <p:sp>
        <p:nvSpPr>
          <p:cNvPr id="6" name="Marcador de pie de página 5">
            <a:extLst>
              <a:ext uri="{FF2B5EF4-FFF2-40B4-BE49-F238E27FC236}">
                <a16:creationId xmlns:a16="http://schemas.microsoft.com/office/drawing/2014/main" id="{F4CC5D2A-E9EF-AD31-C5ED-887DC01A4910}"/>
              </a:ext>
            </a:extLst>
          </p:cNvPr>
          <p:cNvSpPr>
            <a:spLocks noGrp="1"/>
          </p:cNvSpPr>
          <p:nvPr>
            <p:ph type="ftr" sz="quarter" idx="11"/>
          </p:nvPr>
        </p:nvSpPr>
        <p:spPr>
          <a:xfrm>
            <a:off x="4038600" y="6356350"/>
            <a:ext cx="4114800" cy="365125"/>
          </a:xfrm>
          <a:prstGeom prst="rect">
            <a:avLst/>
          </a:prstGeom>
        </p:spPr>
        <p:txBody>
          <a:bodyPr/>
          <a:lstStyle/>
          <a:p>
            <a:endParaRPr lang="es-MX" dirty="0"/>
          </a:p>
        </p:txBody>
      </p:sp>
      <p:sp>
        <p:nvSpPr>
          <p:cNvPr id="7" name="Marcador de número de diapositiva 6">
            <a:extLst>
              <a:ext uri="{FF2B5EF4-FFF2-40B4-BE49-F238E27FC236}">
                <a16:creationId xmlns:a16="http://schemas.microsoft.com/office/drawing/2014/main" id="{859B6C18-5D87-054D-F670-4C856E0FCDDA}"/>
              </a:ext>
            </a:extLst>
          </p:cNvPr>
          <p:cNvSpPr>
            <a:spLocks noGrp="1"/>
          </p:cNvSpPr>
          <p:nvPr>
            <p:ph type="sldNum" sz="quarter" idx="12"/>
          </p:nvPr>
        </p:nvSpPr>
        <p:spPr>
          <a:xfrm>
            <a:off x="8610600" y="6356350"/>
            <a:ext cx="2743200" cy="365125"/>
          </a:xfrm>
          <a:prstGeom prst="rect">
            <a:avLst/>
          </a:prstGeom>
        </p:spPr>
        <p:txBody>
          <a:bodyPr/>
          <a:lstStyle/>
          <a:p>
            <a:fld id="{02E28C4E-455D-4C92-A2AA-7876EDDFD2A0}" type="slidenum">
              <a:rPr lang="es-MX" smtClean="0"/>
              <a:t>‹Nº›</a:t>
            </a:fld>
            <a:endParaRPr lang="es-MX" dirty="0"/>
          </a:p>
        </p:txBody>
      </p:sp>
    </p:spTree>
    <p:extLst>
      <p:ext uri="{BB962C8B-B14F-4D97-AF65-F5344CB8AC3E}">
        <p14:creationId xmlns:p14="http://schemas.microsoft.com/office/powerpoint/2010/main" val="3544604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6BF156C9-C03E-4325-BB84-076E85350884}"/>
              </a:ext>
            </a:extLst>
          </p:cNvPr>
          <p:cNvSpPr>
            <a:spLocks noChangeArrowheads="1"/>
          </p:cNvSpPr>
          <p:nvPr userDrawn="1"/>
        </p:nvSpPr>
        <p:spPr bwMode="auto">
          <a:xfrm>
            <a:off x="0" y="0"/>
            <a:ext cx="12192000" cy="1445256"/>
          </a:xfrm>
          <a:prstGeom prst="rect">
            <a:avLst/>
          </a:prstGeom>
          <a:solidFill>
            <a:schemeClr val="accent1"/>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Tree>
    <p:extLst>
      <p:ext uri="{BB962C8B-B14F-4D97-AF65-F5344CB8AC3E}">
        <p14:creationId xmlns:p14="http://schemas.microsoft.com/office/powerpoint/2010/main" val="6339391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defTabSz="304815"/>
            <a:fld id="{CD1AD688-0130-4C7E-BE83-B0EC73335A16}" type="datetimeFigureOut">
              <a:rPr lang="es-MX" smtClean="0">
                <a:solidFill>
                  <a:prstClr val="black">
                    <a:tint val="82000"/>
                  </a:prstClr>
                </a:solidFill>
              </a:rPr>
              <a:pPr defTabSz="304815"/>
              <a:t>05/12/2025</a:t>
            </a:fld>
            <a:endParaRPr lang="es-MX">
              <a:solidFill>
                <a:prstClr val="black">
                  <a:tint val="82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defTabSz="304815"/>
            <a:endParaRPr lang="es-MX">
              <a:solidFill>
                <a:prstClr val="black">
                  <a:tint val="82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defTabSz="304815"/>
            <a:fld id="{806F11DE-291C-4ED3-B63F-93FDF8DB629E}" type="slidenum">
              <a:rPr lang="es-MX" smtClean="0">
                <a:solidFill>
                  <a:prstClr val="black">
                    <a:tint val="82000"/>
                  </a:prstClr>
                </a:solidFill>
              </a:rPr>
              <a:pPr defTabSz="304815"/>
              <a:t>‹Nº›</a:t>
            </a:fld>
            <a:endParaRPr lang="es-MX">
              <a:solidFill>
                <a:prstClr val="black">
                  <a:tint val="82000"/>
                </a:prstClr>
              </a:solidFill>
            </a:endParaRPr>
          </a:p>
        </p:txBody>
      </p:sp>
    </p:spTree>
    <p:extLst>
      <p:ext uri="{BB962C8B-B14F-4D97-AF65-F5344CB8AC3E}">
        <p14:creationId xmlns:p14="http://schemas.microsoft.com/office/powerpoint/2010/main" val="27542666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2.mp4"/><Relationship Id="rId7" Type="http://schemas.openxmlformats.org/officeDocument/2006/relationships/image" Target="../media/image2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agen que contiene Logotipo&#10;&#10;El contenido generado por IA puede ser incorrecto.">
            <a:extLst>
              <a:ext uri="{FF2B5EF4-FFF2-40B4-BE49-F238E27FC236}">
                <a16:creationId xmlns:a16="http://schemas.microsoft.com/office/drawing/2014/main" id="{C330BBD7-74A0-4D5E-C82A-0609E20C5156}"/>
              </a:ext>
            </a:extLst>
          </p:cNvPr>
          <p:cNvPicPr>
            <a:picLocks noChangeAspect="1"/>
          </p:cNvPicPr>
          <p:nvPr/>
        </p:nvPicPr>
        <p:blipFill rotWithShape="1">
          <a:blip r:embed="rId2"/>
          <a:srcRect l="3409" t="6818" r="1989" b="25758"/>
          <a:stretch/>
        </p:blipFill>
        <p:spPr>
          <a:xfrm>
            <a:off x="477981" y="270163"/>
            <a:ext cx="11533910" cy="4623954"/>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2850" y="5285398"/>
            <a:ext cx="3292735" cy="1254056"/>
          </a:xfrm>
          <a:prstGeom prst="rect">
            <a:avLst/>
          </a:prstGeom>
        </p:spPr>
      </p:pic>
      <p:sp>
        <p:nvSpPr>
          <p:cNvPr id="4" name="CuadroTexto 3"/>
          <p:cNvSpPr txBox="1"/>
          <p:nvPr/>
        </p:nvSpPr>
        <p:spPr>
          <a:xfrm>
            <a:off x="6109854" y="5404594"/>
            <a:ext cx="2784737" cy="1015663"/>
          </a:xfrm>
          <a:prstGeom prst="rect">
            <a:avLst/>
          </a:prstGeom>
          <a:noFill/>
        </p:spPr>
        <p:txBody>
          <a:bodyPr wrap="none" rtlCol="0">
            <a:spAutoFit/>
          </a:bodyPr>
          <a:lstStyle/>
          <a:p>
            <a:r>
              <a:rPr lang="es-MX" sz="2000" b="1" dirty="0">
                <a:latin typeface="Arial Narrow" panose="020B0606020202030204" pitchFamily="34" charset="0"/>
              </a:rPr>
              <a:t>Coordinación Regional de</a:t>
            </a:r>
          </a:p>
          <a:p>
            <a:r>
              <a:rPr lang="es-MX" sz="2000" b="1">
                <a:latin typeface="Arial Narrow" panose="020B0606020202030204" pitchFamily="34" charset="0"/>
              </a:rPr>
              <a:t>La </a:t>
            </a:r>
            <a:r>
              <a:rPr lang="es-MX" sz="2000" b="1" dirty="0">
                <a:latin typeface="Arial Narrow" panose="020B0606020202030204" pitchFamily="34" charset="0"/>
              </a:rPr>
              <a:t>Fundación Rotaria</a:t>
            </a:r>
          </a:p>
          <a:p>
            <a:r>
              <a:rPr lang="es-MX" sz="2000" b="1" dirty="0">
                <a:latin typeface="Arial Narrow" panose="020B0606020202030204" pitchFamily="34" charset="0"/>
              </a:rPr>
              <a:t>Zona 25 A</a:t>
            </a:r>
          </a:p>
        </p:txBody>
      </p:sp>
      <p:cxnSp>
        <p:nvCxnSpPr>
          <p:cNvPr id="6" name="Conector recto 5"/>
          <p:cNvCxnSpPr/>
          <p:nvPr/>
        </p:nvCxnSpPr>
        <p:spPr>
          <a:xfrm flipH="1">
            <a:off x="5808519" y="5353811"/>
            <a:ext cx="10391" cy="1117229"/>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Conector recto 6"/>
          <p:cNvCxnSpPr/>
          <p:nvPr/>
        </p:nvCxnSpPr>
        <p:spPr>
          <a:xfrm flipH="1">
            <a:off x="8882568" y="5322636"/>
            <a:ext cx="10391" cy="1117229"/>
          </a:xfrm>
          <a:prstGeom prst="line">
            <a:avLst/>
          </a:prstGeom>
        </p:spPr>
        <p:style>
          <a:lnRef idx="2">
            <a:schemeClr val="accent1"/>
          </a:lnRef>
          <a:fillRef idx="0">
            <a:schemeClr val="accent1"/>
          </a:fillRef>
          <a:effectRef idx="1">
            <a:schemeClr val="accent1"/>
          </a:effectRef>
          <a:fontRef idx="minor">
            <a:schemeClr val="tx1"/>
          </a:fontRef>
        </p:style>
      </p:cxnSp>
      <p:sp>
        <p:nvSpPr>
          <p:cNvPr id="8" name="CuadroTexto 7"/>
          <p:cNvSpPr txBox="1"/>
          <p:nvPr/>
        </p:nvSpPr>
        <p:spPr>
          <a:xfrm>
            <a:off x="9263252" y="5635426"/>
            <a:ext cx="2507418" cy="584775"/>
          </a:xfrm>
          <a:prstGeom prst="rect">
            <a:avLst/>
          </a:prstGeom>
          <a:noFill/>
        </p:spPr>
        <p:txBody>
          <a:bodyPr wrap="none" rtlCol="0">
            <a:spAutoFit/>
          </a:bodyPr>
          <a:lstStyle/>
          <a:p>
            <a:pPr algn="ctr"/>
            <a:r>
              <a:rPr lang="es-MX" sz="2000" b="1" dirty="0">
                <a:latin typeface="Arial" panose="020B0604020202020204" pitchFamily="34" charset="0"/>
                <a:cs typeface="Arial" panose="020B0604020202020204" pitchFamily="34" charset="0"/>
              </a:rPr>
              <a:t>Carlos E. Sandoval</a:t>
            </a:r>
            <a:endParaRPr lang="es-MX" sz="1400" b="1" dirty="0">
              <a:latin typeface="Arial" panose="020B0604020202020204" pitchFamily="34" charset="0"/>
              <a:cs typeface="Arial" panose="020B0604020202020204" pitchFamily="34" charset="0"/>
            </a:endParaRPr>
          </a:p>
          <a:p>
            <a:pPr algn="ctr"/>
            <a:r>
              <a:rPr lang="es-MX" sz="1200" dirty="0">
                <a:latin typeface="Arial" panose="020B0604020202020204" pitchFamily="34" charset="0"/>
                <a:cs typeface="Arial" panose="020B0604020202020204" pitchFamily="34" charset="0"/>
              </a:rPr>
              <a:t>Fiduciario 2023-2027</a:t>
            </a:r>
          </a:p>
        </p:txBody>
      </p:sp>
    </p:spTree>
    <p:extLst>
      <p:ext uri="{BB962C8B-B14F-4D97-AF65-F5344CB8AC3E}">
        <p14:creationId xmlns:p14="http://schemas.microsoft.com/office/powerpoint/2010/main" val="2163199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667C904C-FBA5-8F7C-E3E0-6533A8EECB10}"/>
              </a:ext>
            </a:extLst>
          </p:cNvPr>
          <p:cNvSpPr txBox="1"/>
          <p:nvPr/>
        </p:nvSpPr>
        <p:spPr>
          <a:xfrm>
            <a:off x="261257" y="2789853"/>
            <a:ext cx="184731" cy="923330"/>
          </a:xfrm>
          <a:prstGeom prst="rect">
            <a:avLst/>
          </a:prstGeom>
          <a:noFill/>
        </p:spPr>
        <p:txBody>
          <a:bodyPr wrap="none" rtlCol="0">
            <a:spAutoFit/>
          </a:bodyPr>
          <a:lstStyle/>
          <a:p>
            <a:endParaRPr lang="es-MX" dirty="0"/>
          </a:p>
          <a:p>
            <a:endParaRPr lang="es-MX" dirty="0"/>
          </a:p>
          <a:p>
            <a:endParaRPr lang="es-MX" dirty="0"/>
          </a:p>
        </p:txBody>
      </p:sp>
      <p:sp>
        <p:nvSpPr>
          <p:cNvPr id="3" name="CuadroTexto 2">
            <a:extLst>
              <a:ext uri="{FF2B5EF4-FFF2-40B4-BE49-F238E27FC236}">
                <a16:creationId xmlns:a16="http://schemas.microsoft.com/office/drawing/2014/main" id="{ED59E512-1EC7-7C61-5A7B-A9FEF99CDC11}"/>
              </a:ext>
            </a:extLst>
          </p:cNvPr>
          <p:cNvSpPr txBox="1"/>
          <p:nvPr/>
        </p:nvSpPr>
        <p:spPr>
          <a:xfrm>
            <a:off x="4049875" y="2677836"/>
            <a:ext cx="8961026" cy="3046988"/>
          </a:xfrm>
          <a:prstGeom prst="rect">
            <a:avLst/>
          </a:prstGeom>
          <a:noFill/>
        </p:spPr>
        <p:txBody>
          <a:bodyPr wrap="square" rtlCol="0">
            <a:spAutoFit/>
          </a:bodyPr>
          <a:lstStyle/>
          <a:p>
            <a:r>
              <a:rPr lang="en-US" sz="4800" dirty="0">
                <a:solidFill>
                  <a:srgbClr val="273663"/>
                </a:solidFill>
                <a:latin typeface="Arial" panose="020B0604020202020204" pitchFamily="34" charset="0"/>
                <a:cs typeface="Arial" panose="020B0604020202020204" pitchFamily="34" charset="0"/>
              </a:rPr>
              <a:t>Environment</a:t>
            </a:r>
          </a:p>
          <a:p>
            <a:pPr marL="342900" indent="-342900">
              <a:buFont typeface="Arial" panose="020B0604020202020204" pitchFamily="34" charset="0"/>
              <a:buChar char="•"/>
            </a:pPr>
            <a:endParaRPr lang="en-US" sz="4800" dirty="0">
              <a:solidFill>
                <a:srgbClr val="273663"/>
              </a:solidFill>
              <a:latin typeface="Arial" panose="020B0604020202020204" pitchFamily="34" charset="0"/>
              <a:cs typeface="Arial" panose="020B0604020202020204" pitchFamily="34" charset="0"/>
            </a:endParaRPr>
          </a:p>
          <a:p>
            <a:r>
              <a:rPr lang="en-US" sz="4800" dirty="0">
                <a:solidFill>
                  <a:srgbClr val="273663"/>
                </a:solidFill>
                <a:latin typeface="Arial" panose="020B0604020202020204" pitchFamily="34" charset="0"/>
                <a:cs typeface="Arial" panose="020B0604020202020204" pitchFamily="34" charset="0"/>
              </a:rPr>
              <a:t>Education</a:t>
            </a:r>
          </a:p>
          <a:p>
            <a:endParaRPr lang="en-US" sz="4800" dirty="0">
              <a:solidFill>
                <a:srgbClr val="273663"/>
              </a:solidFill>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2545DF45-4EA7-535C-9D1B-764F90BE4C0C}"/>
              </a:ext>
            </a:extLst>
          </p:cNvPr>
          <p:cNvSpPr txBox="1"/>
          <p:nvPr/>
        </p:nvSpPr>
        <p:spPr>
          <a:xfrm>
            <a:off x="1673280" y="602342"/>
            <a:ext cx="8357522" cy="584775"/>
          </a:xfrm>
          <a:prstGeom prst="rect">
            <a:avLst/>
          </a:prstGeom>
          <a:noFill/>
        </p:spPr>
        <p:txBody>
          <a:bodyPr wrap="square">
            <a:spAutoFit/>
          </a:bodyPr>
          <a:lstStyle/>
          <a:p>
            <a:pPr marL="12700" algn="ctr">
              <a:spcBef>
                <a:spcPts val="120"/>
              </a:spcBef>
            </a:pPr>
            <a:r>
              <a:rPr lang="es-MX" sz="3200" b="1" dirty="0">
                <a:solidFill>
                  <a:schemeClr val="bg1"/>
                </a:solidFill>
                <a:latin typeface="Hero" panose="00000500000000000000" pitchFamily="2" charset="0"/>
                <a:cs typeface="Calibri Light" panose="020F0302020204030204" pitchFamily="34" charset="0"/>
              </a:rPr>
              <a:t>Global </a:t>
            </a:r>
            <a:r>
              <a:rPr lang="es-MX" sz="3200" b="1" dirty="0" err="1">
                <a:solidFill>
                  <a:schemeClr val="bg1"/>
                </a:solidFill>
                <a:latin typeface="Hero" panose="00000500000000000000" pitchFamily="2" charset="0"/>
                <a:cs typeface="Calibri Light" panose="020F0302020204030204" pitchFamily="34" charset="0"/>
              </a:rPr>
              <a:t>Grants</a:t>
            </a:r>
            <a:r>
              <a:rPr lang="es-MX" sz="3200" b="1" dirty="0">
                <a:solidFill>
                  <a:schemeClr val="bg1"/>
                </a:solidFill>
                <a:latin typeface="Hero" panose="00000500000000000000" pitchFamily="2" charset="0"/>
                <a:cs typeface="Calibri Light" panose="020F0302020204030204" pitchFamily="34" charset="0"/>
              </a:rPr>
              <a:t> - </a:t>
            </a:r>
            <a:r>
              <a:rPr lang="es-MX" sz="3200" b="1" dirty="0" err="1">
                <a:solidFill>
                  <a:schemeClr val="bg1"/>
                </a:solidFill>
                <a:latin typeface="Hero" panose="00000500000000000000" pitchFamily="2" charset="0"/>
                <a:cs typeface="Calibri Light" panose="020F0302020204030204" pitchFamily="34" charset="0"/>
              </a:rPr>
              <a:t>Area</a:t>
            </a:r>
            <a:r>
              <a:rPr lang="es-MX" sz="3200" b="1" dirty="0">
                <a:solidFill>
                  <a:schemeClr val="bg1"/>
                </a:solidFill>
                <a:latin typeface="Hero" panose="00000500000000000000" pitchFamily="2" charset="0"/>
                <a:cs typeface="Calibri Light" panose="020F0302020204030204" pitchFamily="34" charset="0"/>
              </a:rPr>
              <a:t> of Focus</a:t>
            </a:r>
            <a:endParaRPr lang="es-MX" sz="3200" b="1" dirty="0">
              <a:solidFill>
                <a:schemeClr val="bg1"/>
              </a:solidFill>
              <a:highlight>
                <a:srgbClr val="FFFF00"/>
              </a:highlight>
              <a:latin typeface="Hero" panose="00000500000000000000" pitchFamily="2" charset="0"/>
              <a:cs typeface="Calibri Light" panose="020F0302020204030204" pitchFamily="34" charset="0"/>
            </a:endParaRPr>
          </a:p>
        </p:txBody>
      </p:sp>
      <p:pic>
        <p:nvPicPr>
          <p:cNvPr id="5" name="Picture 6" descr="Íconos de las áreas de interés">
            <a:extLst>
              <a:ext uri="{FF2B5EF4-FFF2-40B4-BE49-F238E27FC236}">
                <a16:creationId xmlns:a16="http://schemas.microsoft.com/office/drawing/2014/main" id="{C36E3AE4-ED11-4DA4-B670-21BD46DA89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27544" r="39174" b="59320"/>
          <a:stretch/>
        </p:blipFill>
        <p:spPr bwMode="auto">
          <a:xfrm>
            <a:off x="2390776" y="2263250"/>
            <a:ext cx="1478124" cy="1449933"/>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6" name="Picture 4" descr="Íconos de las áreas de interés">
            <a:extLst>
              <a:ext uri="{FF2B5EF4-FFF2-40B4-BE49-F238E27FC236}">
                <a16:creationId xmlns:a16="http://schemas.microsoft.com/office/drawing/2014/main" id="{11C8307D-3411-4067-B751-DDBB065580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444" t="54144" r="34636" b="32632"/>
          <a:stretch/>
        </p:blipFill>
        <p:spPr bwMode="auto">
          <a:xfrm>
            <a:off x="2390776" y="4065802"/>
            <a:ext cx="1478124" cy="1447028"/>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788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0967" y="4946843"/>
            <a:ext cx="12192000" cy="2057400"/>
            <a:chOff x="0" y="0"/>
            <a:chExt cx="4816593" cy="812800"/>
          </a:xfrm>
        </p:grpSpPr>
        <p:sp>
          <p:nvSpPr>
            <p:cNvPr id="3" name="Freeform 3"/>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E8F0DB"/>
            </a:solidFill>
          </p:spPr>
        </p:sp>
        <p:sp>
          <p:nvSpPr>
            <p:cNvPr id="4" name="TextBox 4"/>
            <p:cNvSpPr txBox="1"/>
            <p:nvPr/>
          </p:nvSpPr>
          <p:spPr>
            <a:xfrm>
              <a:off x="0" y="-38100"/>
              <a:ext cx="4816593" cy="850900"/>
            </a:xfrm>
            <a:prstGeom prst="rect">
              <a:avLst/>
            </a:prstGeom>
          </p:spPr>
          <p:txBody>
            <a:bodyPr lIns="33867" tIns="33867" rIns="33867" bIns="33867" rtlCol="0" anchor="ctr"/>
            <a:lstStyle/>
            <a:p>
              <a:pPr algn="ctr">
                <a:lnSpc>
                  <a:spcPts val="1960"/>
                </a:lnSpc>
              </a:pPr>
              <a:endParaRPr sz="1200"/>
            </a:p>
          </p:txBody>
        </p:sp>
      </p:grpSp>
      <p:sp>
        <p:nvSpPr>
          <p:cNvPr id="16" name="TextBox 16"/>
          <p:cNvSpPr txBox="1"/>
          <p:nvPr/>
        </p:nvSpPr>
        <p:spPr>
          <a:xfrm>
            <a:off x="1175172" y="169418"/>
            <a:ext cx="6182513" cy="655500"/>
          </a:xfrm>
          <a:prstGeom prst="rect">
            <a:avLst/>
          </a:prstGeom>
        </p:spPr>
        <p:txBody>
          <a:bodyPr lIns="0" tIns="0" rIns="0" bIns="0" rtlCol="0" anchor="t">
            <a:spAutoFit/>
          </a:bodyPr>
          <a:lstStyle/>
          <a:p>
            <a:pPr algn="r">
              <a:lnSpc>
                <a:spcPts val="5546"/>
              </a:lnSpc>
              <a:spcBef>
                <a:spcPct val="0"/>
              </a:spcBef>
            </a:pPr>
            <a:r>
              <a:rPr lang="en-US" sz="4333" b="1" dirty="0">
                <a:solidFill>
                  <a:srgbClr val="185321"/>
                </a:solidFill>
                <a:latin typeface="Akzidenz-Grotesk Heavy"/>
                <a:ea typeface="Akzidenz-Grotesk Heavy"/>
                <a:cs typeface="Akzidenz-Grotesk Heavy"/>
                <a:sym typeface="Akzidenz-Grotesk Heavy"/>
              </a:rPr>
              <a:t>Project Goals</a:t>
            </a:r>
          </a:p>
        </p:txBody>
      </p:sp>
      <p:sp>
        <p:nvSpPr>
          <p:cNvPr id="18" name="TextBox 18"/>
          <p:cNvSpPr txBox="1"/>
          <p:nvPr/>
        </p:nvSpPr>
        <p:spPr>
          <a:xfrm>
            <a:off x="5035267" y="1493495"/>
            <a:ext cx="1473201" cy="272062"/>
          </a:xfrm>
          <a:prstGeom prst="rect">
            <a:avLst/>
          </a:prstGeom>
        </p:spPr>
        <p:txBody>
          <a:bodyPr wrap="square" lIns="0" tIns="0" rIns="0" bIns="0" rtlCol="0" anchor="t">
            <a:spAutoFit/>
          </a:bodyPr>
          <a:lstStyle/>
          <a:p>
            <a:pPr algn="ctr">
              <a:lnSpc>
                <a:spcPts val="2053"/>
              </a:lnSpc>
            </a:pPr>
            <a:r>
              <a:rPr lang="en-US" sz="2400" b="1" dirty="0">
                <a:solidFill>
                  <a:srgbClr val="FDFDFD"/>
                </a:solidFill>
                <a:latin typeface="Inter Heavy"/>
                <a:ea typeface="Inter Heavy"/>
                <a:cs typeface="Inter Heavy"/>
                <a:sym typeface="Inter Heavy"/>
              </a:rPr>
              <a:t>1</a:t>
            </a:r>
          </a:p>
        </p:txBody>
      </p:sp>
      <p:sp>
        <p:nvSpPr>
          <p:cNvPr id="21" name="TextBox 21"/>
          <p:cNvSpPr txBox="1"/>
          <p:nvPr/>
        </p:nvSpPr>
        <p:spPr>
          <a:xfrm>
            <a:off x="870097" y="1677989"/>
            <a:ext cx="10302949" cy="463710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p>
            <a:pPr marL="342917" indent="-342917" algn="just">
              <a:buFont typeface="Arial" panose="020B0604020202020204" pitchFamily="34" charset="0"/>
              <a:buChar char="•"/>
            </a:pPr>
            <a:r>
              <a:rPr lang="en-US" sz="2000" b="1" dirty="0">
                <a:solidFill>
                  <a:srgbClr val="182D1B"/>
                </a:solidFill>
                <a:latin typeface="Inter Bold"/>
                <a:ea typeface="Inter Bold"/>
                <a:cs typeface="Inter Bold"/>
                <a:sym typeface="Inter Bold"/>
              </a:rPr>
              <a:t>Collaborate with 2 schools: "Manuel C. Tello" Secondary School and "</a:t>
            </a:r>
            <a:r>
              <a:rPr lang="en-US" sz="2000" b="1" dirty="0" err="1">
                <a:solidFill>
                  <a:srgbClr val="182D1B"/>
                </a:solidFill>
                <a:latin typeface="Inter Bold"/>
                <a:ea typeface="Inter Bold"/>
                <a:cs typeface="Inter Bold"/>
                <a:sym typeface="Inter Bold"/>
              </a:rPr>
              <a:t>Aquiles</a:t>
            </a:r>
            <a:r>
              <a:rPr lang="en-US" sz="2000" b="1" dirty="0">
                <a:solidFill>
                  <a:srgbClr val="182D1B"/>
                </a:solidFill>
                <a:latin typeface="Inter Bold"/>
                <a:ea typeface="Inter Bold"/>
                <a:cs typeface="Inter Bold"/>
                <a:sym typeface="Inter Bold"/>
              </a:rPr>
              <a:t> </a:t>
            </a:r>
            <a:r>
              <a:rPr lang="en-US" sz="2000" b="1" dirty="0" err="1">
                <a:solidFill>
                  <a:srgbClr val="182D1B"/>
                </a:solidFill>
                <a:latin typeface="Inter Bold"/>
                <a:ea typeface="Inter Bold"/>
                <a:cs typeface="Inter Bold"/>
                <a:sym typeface="Inter Bold"/>
              </a:rPr>
              <a:t>Serdán</a:t>
            </a:r>
            <a:r>
              <a:rPr lang="en-US" sz="2000" b="1" dirty="0">
                <a:solidFill>
                  <a:srgbClr val="182D1B"/>
                </a:solidFill>
                <a:latin typeface="Inter Bold"/>
                <a:ea typeface="Inter Bold"/>
                <a:cs typeface="Inter Bold"/>
                <a:sym typeface="Inter Bold"/>
              </a:rPr>
              <a:t>" High School.</a:t>
            </a:r>
          </a:p>
          <a:p>
            <a:pPr marL="342917" indent="-342917" algn="just">
              <a:buFont typeface="Arial" panose="020B0604020202020204" pitchFamily="34" charset="0"/>
              <a:buChar char="•"/>
            </a:pPr>
            <a:r>
              <a:rPr lang="en-US" sz="2000" b="1" dirty="0">
                <a:solidFill>
                  <a:srgbClr val="182D1B"/>
                </a:solidFill>
                <a:latin typeface="Inter Bold"/>
                <a:ea typeface="Inter Bold"/>
                <a:cs typeface="Inter Bold"/>
                <a:sym typeface="Inter Bold"/>
              </a:rPr>
              <a:t>Stablish 2 native plant  seed banks, one in each school.</a:t>
            </a:r>
          </a:p>
          <a:p>
            <a:pPr marL="342917" indent="-342917" algn="just">
              <a:buFont typeface="Arial" panose="020B0604020202020204" pitchFamily="34" charset="0"/>
              <a:buChar char="•"/>
            </a:pPr>
            <a:r>
              <a:rPr lang="en-US" sz="2000" b="1" dirty="0">
                <a:solidFill>
                  <a:srgbClr val="182D1B"/>
                </a:solidFill>
                <a:latin typeface="Inter Bold"/>
                <a:ea typeface="Inter Bold"/>
                <a:cs typeface="Inter Bold"/>
                <a:sym typeface="Inter Bold"/>
              </a:rPr>
              <a:t>Establish 2 school nurseries for native plants.</a:t>
            </a:r>
          </a:p>
          <a:p>
            <a:pPr marL="342917" indent="-342917" algn="just">
              <a:buFont typeface="Arial" panose="020B0604020202020204" pitchFamily="34" charset="0"/>
              <a:buChar char="•"/>
            </a:pPr>
            <a:r>
              <a:rPr lang="en-US" sz="2000" b="1" dirty="0">
                <a:solidFill>
                  <a:srgbClr val="182D1B"/>
                </a:solidFill>
                <a:latin typeface="Inter Bold"/>
                <a:ea typeface="Inter Bold"/>
                <a:cs typeface="Inter Bold"/>
                <a:sym typeface="Inter Bold"/>
              </a:rPr>
              <a:t>Establish 20 family Native plant nurseries and their family seed banks</a:t>
            </a:r>
          </a:p>
          <a:p>
            <a:pPr marL="342917" indent="-342917" algn="just">
              <a:buFont typeface="Arial" panose="020B0604020202020204" pitchFamily="34" charset="0"/>
              <a:buChar char="•"/>
            </a:pPr>
            <a:r>
              <a:rPr lang="en-US" sz="2000" b="1" dirty="0">
                <a:solidFill>
                  <a:srgbClr val="182D1B"/>
                </a:solidFill>
                <a:latin typeface="Inter Bold"/>
                <a:ea typeface="Inter Bold"/>
                <a:cs typeface="Inter Bold"/>
                <a:sym typeface="Inter Bold"/>
              </a:rPr>
              <a:t>Establish community and private areas for soil restoration, reforestation, and the construction of small water and soil restoration projects. ( 20 Ha)</a:t>
            </a:r>
          </a:p>
          <a:p>
            <a:pPr marL="342917" indent="-342917" algn="just">
              <a:buFont typeface="Arial" panose="020B0604020202020204" pitchFamily="34" charset="0"/>
              <a:buChar char="•"/>
            </a:pPr>
            <a:r>
              <a:rPr lang="en-US" sz="2000" b="1" dirty="0">
                <a:solidFill>
                  <a:srgbClr val="182D1B"/>
                </a:solidFill>
                <a:latin typeface="Inter Bold"/>
                <a:ea typeface="Inter Bold"/>
                <a:cs typeface="Inter Bold"/>
                <a:sym typeface="Inter Bold"/>
              </a:rPr>
              <a:t>Create school and family herbariums. 40</a:t>
            </a:r>
          </a:p>
          <a:p>
            <a:pPr marL="342917" indent="-342917" algn="just">
              <a:buFont typeface="Arial" panose="020B0604020202020204" pitchFamily="34" charset="0"/>
              <a:buChar char="•"/>
            </a:pPr>
            <a:r>
              <a:rPr lang="en-US" sz="2000" b="1" dirty="0">
                <a:solidFill>
                  <a:srgbClr val="182D1B"/>
                </a:solidFill>
                <a:latin typeface="Inter Bold"/>
                <a:ea typeface="Inter Bold"/>
                <a:cs typeface="Inter Bold"/>
                <a:sym typeface="Inter Bold"/>
              </a:rPr>
              <a:t>Produce an interactive native plant manual ( 500)</a:t>
            </a:r>
          </a:p>
          <a:p>
            <a:pPr marL="342917" indent="-342917" algn="just">
              <a:buFont typeface="Arial" panose="020B0604020202020204" pitchFamily="34" charset="0"/>
              <a:buChar char="•"/>
            </a:pPr>
            <a:r>
              <a:rPr lang="en-US" sz="2000" b="1" dirty="0">
                <a:solidFill>
                  <a:srgbClr val="182D1B"/>
                </a:solidFill>
                <a:latin typeface="Inter Bold"/>
                <a:ea typeface="Inter Bold"/>
                <a:cs typeface="Inter Bold"/>
                <a:sym typeface="Inter Bold"/>
              </a:rPr>
              <a:t>Produce an Intervention manual ( 10)</a:t>
            </a:r>
          </a:p>
          <a:p>
            <a:pPr marL="342917" indent="-342917" algn="just">
              <a:buFont typeface="Arial" panose="020B0604020202020204" pitchFamily="34" charset="0"/>
              <a:buChar char="•"/>
            </a:pPr>
            <a:r>
              <a:rPr lang="en-US" sz="2000" b="1" dirty="0">
                <a:solidFill>
                  <a:srgbClr val="182D1B"/>
                </a:solidFill>
                <a:latin typeface="Inter Bold"/>
                <a:ea typeface="Inter Bold"/>
                <a:cs typeface="Inter Bold"/>
                <a:sym typeface="Inter Bold"/>
              </a:rPr>
              <a:t>Develop the foundations for a master plan for comprehensive micro-watershed management</a:t>
            </a:r>
          </a:p>
          <a:p>
            <a:pPr marL="342917" indent="-342917" algn="just">
              <a:buFont typeface="Arial" panose="020B0604020202020204" pitchFamily="34" charset="0"/>
              <a:buChar char="•"/>
            </a:pPr>
            <a:r>
              <a:rPr lang="en-US" sz="2000" b="1" dirty="0">
                <a:solidFill>
                  <a:srgbClr val="182D1B"/>
                </a:solidFill>
                <a:latin typeface="Inter Bold"/>
                <a:ea typeface="Inter Bold"/>
                <a:cs typeface="Inter Bold"/>
                <a:sym typeface="Inter Bold"/>
              </a:rPr>
              <a:t>To promote the creation of a brigade of day laborers for conservation actions ( 3 workers)</a:t>
            </a:r>
          </a:p>
          <a:p>
            <a:pPr marL="342917" indent="-342917" algn="just">
              <a:buFont typeface="Courier New" panose="02070309020205020404" pitchFamily="49" charset="0"/>
              <a:buChar char="o"/>
            </a:pPr>
            <a:endParaRPr lang="es-ES" sz="2133" b="1" dirty="0">
              <a:solidFill>
                <a:srgbClr val="182D1B"/>
              </a:solidFill>
              <a:latin typeface="Inter Bold"/>
              <a:ea typeface="Inter Bold"/>
              <a:cs typeface="Inter Bold"/>
              <a:sym typeface="Inter Bold"/>
            </a:endParaRPr>
          </a:p>
        </p:txBody>
      </p:sp>
      <p:sp>
        <p:nvSpPr>
          <p:cNvPr id="25" name="Freeform 25"/>
          <p:cNvSpPr/>
          <p:nvPr/>
        </p:nvSpPr>
        <p:spPr>
          <a:xfrm>
            <a:off x="10458533" y="639524"/>
            <a:ext cx="1047667" cy="156197"/>
          </a:xfrm>
          <a:custGeom>
            <a:avLst/>
            <a:gdLst/>
            <a:ahLst/>
            <a:cxnLst/>
            <a:rect l="l" t="t" r="r" b="b"/>
            <a:pathLst>
              <a:path w="1571500" h="234296">
                <a:moveTo>
                  <a:pt x="0" y="0"/>
                </a:moveTo>
                <a:lnTo>
                  <a:pt x="1571500" y="0"/>
                </a:lnTo>
                <a:lnTo>
                  <a:pt x="1571500" y="234296"/>
                </a:lnTo>
                <a:lnTo>
                  <a:pt x="0" y="23429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15" name="Rectángulo 14">
            <a:extLst>
              <a:ext uri="{FF2B5EF4-FFF2-40B4-BE49-F238E27FC236}">
                <a16:creationId xmlns:a16="http://schemas.microsoft.com/office/drawing/2014/main" id="{3F8F1D47-0808-428D-A381-8B011A3F2673}"/>
              </a:ext>
            </a:extLst>
          </p:cNvPr>
          <p:cNvSpPr/>
          <p:nvPr/>
        </p:nvSpPr>
        <p:spPr>
          <a:xfrm>
            <a:off x="3184101" y="838681"/>
            <a:ext cx="5175532" cy="562567"/>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es-ES" sz="2133" b="1" dirty="0">
                <a:solidFill>
                  <a:schemeClr val="tx1"/>
                </a:solidFill>
                <a:latin typeface="Agency FB" panose="020B0503020202020204" pitchFamily="34" charset="0"/>
              </a:rPr>
              <a:t>San Pedro </a:t>
            </a:r>
            <a:r>
              <a:rPr lang="es-ES" sz="2133" b="1" dirty="0" err="1">
                <a:solidFill>
                  <a:schemeClr val="tx1"/>
                </a:solidFill>
                <a:latin typeface="Agency FB" panose="020B0503020202020204" pitchFamily="34" charset="0"/>
              </a:rPr>
              <a:t>Atzumba</a:t>
            </a:r>
            <a:r>
              <a:rPr lang="es-ES" sz="2133" b="1" dirty="0">
                <a:solidFill>
                  <a:schemeClr val="tx1"/>
                </a:solidFill>
                <a:latin typeface="Agency FB" panose="020B0503020202020204" pitchFamily="34" charset="0"/>
              </a:rPr>
              <a:t>, Zapotitlán Salinas, Puebla, México , </a:t>
            </a:r>
            <a:endParaRPr lang="es-MX" sz="2133" b="1" dirty="0">
              <a:solidFill>
                <a:schemeClr val="tx1"/>
              </a:solidFill>
              <a:latin typeface="Agency FB" panose="020B0503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667C904C-FBA5-8F7C-E3E0-6533A8EECB10}"/>
              </a:ext>
            </a:extLst>
          </p:cNvPr>
          <p:cNvSpPr txBox="1"/>
          <p:nvPr/>
        </p:nvSpPr>
        <p:spPr>
          <a:xfrm>
            <a:off x="261257" y="2789853"/>
            <a:ext cx="184731" cy="923330"/>
          </a:xfrm>
          <a:prstGeom prst="rect">
            <a:avLst/>
          </a:prstGeom>
          <a:noFill/>
        </p:spPr>
        <p:txBody>
          <a:bodyPr wrap="none" rtlCol="0">
            <a:spAutoFit/>
          </a:bodyPr>
          <a:lstStyle/>
          <a:p>
            <a:endParaRPr lang="es-MX" dirty="0"/>
          </a:p>
          <a:p>
            <a:endParaRPr lang="es-MX" dirty="0"/>
          </a:p>
          <a:p>
            <a:endParaRPr lang="es-MX" dirty="0"/>
          </a:p>
        </p:txBody>
      </p:sp>
      <p:sp>
        <p:nvSpPr>
          <p:cNvPr id="4" name="CuadroTexto 3">
            <a:extLst>
              <a:ext uri="{FF2B5EF4-FFF2-40B4-BE49-F238E27FC236}">
                <a16:creationId xmlns:a16="http://schemas.microsoft.com/office/drawing/2014/main" id="{2545DF45-4EA7-535C-9D1B-764F90BE4C0C}"/>
              </a:ext>
            </a:extLst>
          </p:cNvPr>
          <p:cNvSpPr txBox="1"/>
          <p:nvPr/>
        </p:nvSpPr>
        <p:spPr>
          <a:xfrm>
            <a:off x="1768530" y="297240"/>
            <a:ext cx="8357522" cy="584775"/>
          </a:xfrm>
          <a:prstGeom prst="rect">
            <a:avLst/>
          </a:prstGeom>
          <a:noFill/>
        </p:spPr>
        <p:txBody>
          <a:bodyPr wrap="square">
            <a:spAutoFit/>
          </a:bodyPr>
          <a:lstStyle/>
          <a:p>
            <a:pPr marL="12700" algn="ctr">
              <a:spcBef>
                <a:spcPts val="120"/>
              </a:spcBef>
            </a:pPr>
            <a:r>
              <a:rPr lang="es-MX" sz="3200" b="1" dirty="0">
                <a:solidFill>
                  <a:schemeClr val="bg1"/>
                </a:solidFill>
                <a:latin typeface="Hero" panose="00000500000000000000" pitchFamily="2" charset="0"/>
                <a:cs typeface="Calibri Light" panose="020F0302020204030204" pitchFamily="34" charset="0"/>
              </a:rPr>
              <a:t>Videos</a:t>
            </a:r>
            <a:endParaRPr lang="es-MX" sz="3200" b="1" dirty="0">
              <a:solidFill>
                <a:schemeClr val="bg1"/>
              </a:solidFill>
              <a:highlight>
                <a:srgbClr val="FFFF00"/>
              </a:highlight>
              <a:latin typeface="Hero" panose="00000500000000000000" pitchFamily="2" charset="0"/>
              <a:cs typeface="Calibri Light" panose="020F0302020204030204" pitchFamily="34" charset="0"/>
            </a:endParaRPr>
          </a:p>
        </p:txBody>
      </p:sp>
      <p:pic>
        <p:nvPicPr>
          <p:cNvPr id="13" name="WhatsApp Video 2025-11-11 at 7.14.46 PM">
            <a:hlinkClick r:id="" action="ppaction://media"/>
            <a:extLst>
              <a:ext uri="{FF2B5EF4-FFF2-40B4-BE49-F238E27FC236}">
                <a16:creationId xmlns:a16="http://schemas.microsoft.com/office/drawing/2014/main" id="{6D207F28-4A5F-4006-B15B-374F0288860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250278" y="967581"/>
            <a:ext cx="7735887" cy="4351338"/>
          </a:xfrm>
          <a:prstGeom prst="rect">
            <a:avLst/>
          </a:prstGeom>
        </p:spPr>
      </p:pic>
      <p:pic>
        <p:nvPicPr>
          <p:cNvPr id="2" name="WhatsApp Video 2025-11-12 at 5.41.22 PM">
            <a:hlinkClick r:id="" action="ppaction://media"/>
            <a:extLst>
              <a:ext uri="{FF2B5EF4-FFF2-40B4-BE49-F238E27FC236}">
                <a16:creationId xmlns:a16="http://schemas.microsoft.com/office/drawing/2014/main" id="{91011C2E-03BD-4F14-8DE2-C1F99627CFD7}"/>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803409" y="297240"/>
            <a:ext cx="2983012" cy="5303133"/>
          </a:xfrm>
          <a:prstGeom prst="rect">
            <a:avLst/>
          </a:prstGeom>
        </p:spPr>
      </p:pic>
    </p:spTree>
    <p:extLst>
      <p:ext uri="{BB962C8B-B14F-4D97-AF65-F5344CB8AC3E}">
        <p14:creationId xmlns:p14="http://schemas.microsoft.com/office/powerpoint/2010/main" val="258476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6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86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3"/>
                                        </p:tgtEl>
                                      </p:cBhvr>
                                    </p:cmd>
                                  </p:childTnLst>
                                </p:cTn>
                              </p:par>
                            </p:childTnLst>
                          </p:cTn>
                        </p:par>
                      </p:childTnLst>
                    </p:cTn>
                  </p:par>
                </p:childTnLst>
              </p:cTn>
              <p:nextCondLst>
                <p:cond evt="onClick" delay="0">
                  <p:tgtEl>
                    <p:spTgt spid="13"/>
                  </p:tgtEl>
                </p:cond>
              </p:nextCondLst>
            </p:seq>
            <p:video>
              <p:cMediaNode vol="80000">
                <p:cTn id="16" fill="hold" display="0">
                  <p:stCondLst>
                    <p:cond delay="indefinite"/>
                  </p:stCondLst>
                </p:cTn>
                <p:tgtEl>
                  <p:spTgt spid="13"/>
                </p:tgtEl>
              </p:cMediaNode>
            </p:video>
            <p:video>
              <p:cMediaNode vol="80000">
                <p:cTn id="17" fill="hold"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667C904C-FBA5-8F7C-E3E0-6533A8EECB10}"/>
              </a:ext>
            </a:extLst>
          </p:cNvPr>
          <p:cNvSpPr txBox="1"/>
          <p:nvPr/>
        </p:nvSpPr>
        <p:spPr>
          <a:xfrm>
            <a:off x="261257" y="2789853"/>
            <a:ext cx="184731" cy="923330"/>
          </a:xfrm>
          <a:prstGeom prst="rect">
            <a:avLst/>
          </a:prstGeom>
          <a:noFill/>
        </p:spPr>
        <p:txBody>
          <a:bodyPr wrap="none" rtlCol="0">
            <a:spAutoFit/>
          </a:bodyPr>
          <a:lstStyle/>
          <a:p>
            <a:endParaRPr lang="es-MX" dirty="0"/>
          </a:p>
          <a:p>
            <a:endParaRPr lang="es-MX" dirty="0"/>
          </a:p>
          <a:p>
            <a:endParaRPr lang="es-MX" dirty="0"/>
          </a:p>
        </p:txBody>
      </p:sp>
      <p:sp>
        <p:nvSpPr>
          <p:cNvPr id="5" name="CuadroTexto 4">
            <a:extLst>
              <a:ext uri="{FF2B5EF4-FFF2-40B4-BE49-F238E27FC236}">
                <a16:creationId xmlns:a16="http://schemas.microsoft.com/office/drawing/2014/main" id="{99885A5D-A00B-3140-2E63-5427658AC391}"/>
              </a:ext>
            </a:extLst>
          </p:cNvPr>
          <p:cNvSpPr txBox="1"/>
          <p:nvPr/>
        </p:nvSpPr>
        <p:spPr>
          <a:xfrm>
            <a:off x="2943933" y="653574"/>
            <a:ext cx="6304135" cy="1090042"/>
          </a:xfrm>
          <a:prstGeom prst="rect">
            <a:avLst/>
          </a:prstGeom>
          <a:noFill/>
        </p:spPr>
        <p:txBody>
          <a:bodyPr wrap="square">
            <a:spAutoFit/>
          </a:bodyPr>
          <a:lstStyle/>
          <a:p>
            <a:pPr marL="12700" algn="ctr">
              <a:spcBef>
                <a:spcPts val="120"/>
              </a:spcBef>
            </a:pPr>
            <a:r>
              <a:rPr lang="es-MX" sz="3200" b="1" dirty="0" err="1">
                <a:solidFill>
                  <a:schemeClr val="bg1"/>
                </a:solidFill>
                <a:latin typeface="Hero" panose="00000500000000000000" pitchFamily="2" charset="0"/>
                <a:cs typeface="Calibri Light" panose="020F0302020204030204" pitchFamily="34" charset="0"/>
              </a:rPr>
              <a:t>Sustainability</a:t>
            </a:r>
            <a:endParaRPr lang="es-MX" sz="3200" b="1" dirty="0">
              <a:solidFill>
                <a:schemeClr val="bg1"/>
              </a:solidFill>
              <a:highlight>
                <a:srgbClr val="FFFF00"/>
              </a:highlight>
              <a:latin typeface="Hero" panose="00000500000000000000" pitchFamily="2" charset="0"/>
              <a:cs typeface="Calibri Light" panose="020F0302020204030204" pitchFamily="34" charset="0"/>
            </a:endParaRPr>
          </a:p>
          <a:p>
            <a:pPr marL="12700" algn="ctr">
              <a:lnSpc>
                <a:spcPct val="100000"/>
              </a:lnSpc>
              <a:spcBef>
                <a:spcPts val="120"/>
              </a:spcBef>
            </a:pPr>
            <a:endParaRPr lang="es-MX" sz="3200" b="1" dirty="0">
              <a:solidFill>
                <a:schemeClr val="bg1"/>
              </a:solidFill>
              <a:latin typeface="Hero" panose="00000500000000000000" pitchFamily="2" charset="0"/>
              <a:cs typeface="Calibri Light" panose="020F0302020204030204" pitchFamily="34" charset="0"/>
            </a:endParaRPr>
          </a:p>
        </p:txBody>
      </p:sp>
      <p:sp>
        <p:nvSpPr>
          <p:cNvPr id="6" name="CuadroTexto 5">
            <a:extLst>
              <a:ext uri="{FF2B5EF4-FFF2-40B4-BE49-F238E27FC236}">
                <a16:creationId xmlns:a16="http://schemas.microsoft.com/office/drawing/2014/main" id="{5EE1F654-1A75-4EDB-BA02-254AD4D2F2BB}"/>
              </a:ext>
            </a:extLst>
          </p:cNvPr>
          <p:cNvSpPr txBox="1"/>
          <p:nvPr/>
        </p:nvSpPr>
        <p:spPr>
          <a:xfrm>
            <a:off x="786809" y="1554819"/>
            <a:ext cx="8400733" cy="5355312"/>
          </a:xfrm>
          <a:prstGeom prst="rect">
            <a:avLst/>
          </a:prstGeom>
          <a:noFill/>
        </p:spPr>
        <p:txBody>
          <a:bodyPr wrap="square" rtlCol="0">
            <a:spAutoFit/>
          </a:bodyPr>
          <a:lstStyle/>
          <a:p>
            <a:pPr marL="285750" indent="-285750">
              <a:buFont typeface="Arial" panose="020B0604020202020204" pitchFamily="34" charset="0"/>
              <a:buChar char="•"/>
            </a:pPr>
            <a:r>
              <a:rPr lang="en-US" b="1" dirty="0"/>
              <a:t>Assessment of community needs </a:t>
            </a:r>
            <a:r>
              <a:rPr lang="en-US" dirty="0"/>
              <a:t>through constant interaction with students, teachers, and parents; conferences; meetings with leaders</a:t>
            </a:r>
          </a:p>
          <a:p>
            <a:pPr marL="285750" indent="-285750">
              <a:buFont typeface="Arial" panose="020B0604020202020204" pitchFamily="34" charset="0"/>
              <a:buChar char="•"/>
            </a:pPr>
            <a:r>
              <a:rPr lang="en-US" b="1" dirty="0"/>
              <a:t>Local leadership willing to lead beneficiaries to sustainable results </a:t>
            </a:r>
            <a:r>
              <a:rPr lang="en-US" dirty="0"/>
              <a:t>The local promoter is a native of the town, a former Rotaract member, and trained by OISCA in Japan and Mexico.</a:t>
            </a:r>
          </a:p>
          <a:p>
            <a:pPr marL="285750" indent="-285750">
              <a:buFont typeface="Arial" panose="020B0604020202020204" pitchFamily="34" charset="0"/>
              <a:buChar char="•"/>
            </a:pPr>
            <a:r>
              <a:rPr lang="en-US" dirty="0"/>
              <a:t>Meetings, interviews, and conferences have been held with schools, communal and ejido authorities, the Auxiliary Presidency, representatives of the towns, water committee presidents, town inspectors, and community leaders, achieving their commitment and active collaboration</a:t>
            </a:r>
          </a:p>
          <a:p>
            <a:pPr marL="285750" indent="-285750">
              <a:buFont typeface="Arial" panose="020B0604020202020204" pitchFamily="34" charset="0"/>
              <a:buChar char="•"/>
            </a:pPr>
            <a:r>
              <a:rPr lang="en-US" b="1" dirty="0"/>
              <a:t>Instill a sense  of ownership in beneficiaries . </a:t>
            </a:r>
            <a:r>
              <a:rPr lang="en-US" dirty="0"/>
              <a:t>The town's high school won first place in its school district among 19 municipalities with this project, and teachers and parents have committed to the Secretary of Education to continue it for 15 years, completing cycles of training and transformation.</a:t>
            </a:r>
          </a:p>
          <a:p>
            <a:pPr marL="285750" indent="-285750">
              <a:buFont typeface="Arial" panose="020B0604020202020204" pitchFamily="34" charset="0"/>
              <a:buChar char="•"/>
            </a:pPr>
            <a:r>
              <a:rPr lang="en-US" b="1" dirty="0"/>
              <a:t>The project offers training to beneficiaries</a:t>
            </a:r>
            <a:r>
              <a:rPr lang="en-US" dirty="0"/>
              <a:t>. Ongoing environmental education, training for all family members and restoration workers</a:t>
            </a:r>
          </a:p>
          <a:p>
            <a:pPr marL="285750" indent="-285750">
              <a:buFont typeface="Arial" panose="020B0604020202020204" pitchFamily="34" charset="0"/>
              <a:buChar char="•"/>
            </a:pPr>
            <a:r>
              <a:rPr lang="en-US" b="1" dirty="0"/>
              <a:t>Adaptability, use of local resources </a:t>
            </a:r>
          </a:p>
          <a:p>
            <a:pPr marL="285750" indent="-285750">
              <a:buFont typeface="Arial" panose="020B0604020202020204" pitchFamily="34" charset="0"/>
              <a:buChar char="•"/>
            </a:pPr>
            <a:r>
              <a:rPr lang="en-US" b="1" dirty="0"/>
              <a:t>Synergies</a:t>
            </a:r>
            <a:r>
              <a:rPr lang="en-US" dirty="0"/>
              <a:t> with  local authorities, NGO´s, Universities, Businesses</a:t>
            </a:r>
          </a:p>
          <a:p>
            <a:pPr marL="285750" indent="-285750">
              <a:buFont typeface="Arial" panose="020B0604020202020204" pitchFamily="34" charset="0"/>
              <a:buChar char="•"/>
            </a:pPr>
            <a:r>
              <a:rPr lang="en-US" b="1" dirty="0" err="1"/>
              <a:t>Mesurable</a:t>
            </a:r>
            <a:r>
              <a:rPr lang="en-US" b="1" dirty="0"/>
              <a:t> </a:t>
            </a:r>
            <a:r>
              <a:rPr lang="en-US" b="1" dirty="0" err="1"/>
              <a:t>objetives</a:t>
            </a:r>
            <a:r>
              <a:rPr lang="en-US" b="1" dirty="0"/>
              <a:t> </a:t>
            </a:r>
            <a:r>
              <a:rPr lang="en-US" dirty="0"/>
              <a:t>: Number of Nurseries , Family, schools, Manuals, </a:t>
            </a:r>
          </a:p>
          <a:p>
            <a:pPr marL="285750" indent="-285750">
              <a:buFont typeface="Arial" panose="020B0604020202020204" pitchFamily="34" charset="0"/>
              <a:buChar char="•"/>
            </a:pPr>
            <a:endParaRPr lang="es-MX" dirty="0"/>
          </a:p>
        </p:txBody>
      </p:sp>
      <p:pic>
        <p:nvPicPr>
          <p:cNvPr id="3" name="Imagen 2">
            <a:extLst>
              <a:ext uri="{FF2B5EF4-FFF2-40B4-BE49-F238E27FC236}">
                <a16:creationId xmlns:a16="http://schemas.microsoft.com/office/drawing/2014/main" id="{F0F11860-E797-4137-A555-13BA8C2AA9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7018" y="4727488"/>
            <a:ext cx="1842407" cy="1842407"/>
          </a:xfrm>
          <a:prstGeom prst="rect">
            <a:avLst/>
          </a:prstGeom>
        </p:spPr>
      </p:pic>
      <p:pic>
        <p:nvPicPr>
          <p:cNvPr id="7" name="Imagen 6">
            <a:extLst>
              <a:ext uri="{FF2B5EF4-FFF2-40B4-BE49-F238E27FC236}">
                <a16:creationId xmlns:a16="http://schemas.microsoft.com/office/drawing/2014/main" id="{142F7631-E8C2-47A2-8101-897709FD5F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7542" y="1554819"/>
            <a:ext cx="2877818" cy="2158364"/>
          </a:xfrm>
          <a:prstGeom prst="rect">
            <a:avLst/>
          </a:prstGeom>
        </p:spPr>
      </p:pic>
    </p:spTree>
    <p:extLst>
      <p:ext uri="{BB962C8B-B14F-4D97-AF65-F5344CB8AC3E}">
        <p14:creationId xmlns:p14="http://schemas.microsoft.com/office/powerpoint/2010/main" val="339320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800600"/>
            <a:ext cx="12192000" cy="2057400"/>
            <a:chOff x="0" y="0"/>
            <a:chExt cx="4816593" cy="812800"/>
          </a:xfrm>
        </p:grpSpPr>
        <p:sp>
          <p:nvSpPr>
            <p:cNvPr id="3" name="Freeform 3"/>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E8F0DB"/>
            </a:solidFill>
          </p:spPr>
        </p:sp>
        <p:sp>
          <p:nvSpPr>
            <p:cNvPr id="4" name="TextBox 4"/>
            <p:cNvSpPr txBox="1"/>
            <p:nvPr/>
          </p:nvSpPr>
          <p:spPr>
            <a:xfrm>
              <a:off x="0" y="-38100"/>
              <a:ext cx="4816593" cy="850900"/>
            </a:xfrm>
            <a:prstGeom prst="rect">
              <a:avLst/>
            </a:prstGeom>
          </p:spPr>
          <p:txBody>
            <a:bodyPr lIns="33867" tIns="33867" rIns="33867" bIns="33867" rtlCol="0" anchor="ctr"/>
            <a:lstStyle/>
            <a:p>
              <a:pPr algn="ctr">
                <a:lnSpc>
                  <a:spcPts val="1960"/>
                </a:lnSpc>
              </a:pPr>
              <a:endParaRPr sz="1200"/>
            </a:p>
          </p:txBody>
        </p:sp>
      </p:grpSp>
      <p:sp>
        <p:nvSpPr>
          <p:cNvPr id="7" name="TextBox 7"/>
          <p:cNvSpPr txBox="1"/>
          <p:nvPr/>
        </p:nvSpPr>
        <p:spPr>
          <a:xfrm>
            <a:off x="9928975" y="2089576"/>
            <a:ext cx="1771500" cy="466455"/>
          </a:xfrm>
          <a:prstGeom prst="rect">
            <a:avLst/>
          </a:prstGeom>
        </p:spPr>
        <p:txBody>
          <a:bodyPr lIns="33867" tIns="33867" rIns="33867" bIns="33867" rtlCol="0" anchor="ctr"/>
          <a:lstStyle/>
          <a:p>
            <a:pPr algn="ctr">
              <a:lnSpc>
                <a:spcPts val="1960"/>
              </a:lnSpc>
            </a:pPr>
            <a:endParaRPr sz="1200"/>
          </a:p>
        </p:txBody>
      </p:sp>
      <p:sp>
        <p:nvSpPr>
          <p:cNvPr id="16" name="TextBox 16"/>
          <p:cNvSpPr txBox="1"/>
          <p:nvPr/>
        </p:nvSpPr>
        <p:spPr>
          <a:xfrm>
            <a:off x="1690284" y="127932"/>
            <a:ext cx="6182513" cy="655500"/>
          </a:xfrm>
          <a:prstGeom prst="rect">
            <a:avLst/>
          </a:prstGeom>
        </p:spPr>
        <p:txBody>
          <a:bodyPr lIns="0" tIns="0" rIns="0" bIns="0" rtlCol="0" anchor="t">
            <a:spAutoFit/>
          </a:bodyPr>
          <a:lstStyle/>
          <a:p>
            <a:pPr algn="r">
              <a:lnSpc>
                <a:spcPts val="5546"/>
              </a:lnSpc>
              <a:spcBef>
                <a:spcPct val="0"/>
              </a:spcBef>
            </a:pPr>
            <a:r>
              <a:rPr lang="en-US" sz="4333" b="1" dirty="0">
                <a:solidFill>
                  <a:srgbClr val="185321"/>
                </a:solidFill>
                <a:latin typeface="Akzidenz-Grotesk Heavy"/>
                <a:ea typeface="Akzidenz-Grotesk Heavy"/>
                <a:cs typeface="Akzidenz-Grotesk Heavy"/>
                <a:sym typeface="Akzidenz-Grotesk Heavy"/>
              </a:rPr>
              <a:t>Project Goals</a:t>
            </a:r>
          </a:p>
        </p:txBody>
      </p:sp>
      <p:sp>
        <p:nvSpPr>
          <p:cNvPr id="18" name="TextBox 18"/>
          <p:cNvSpPr txBox="1"/>
          <p:nvPr/>
        </p:nvSpPr>
        <p:spPr>
          <a:xfrm>
            <a:off x="10078125" y="2314757"/>
            <a:ext cx="1473201" cy="272062"/>
          </a:xfrm>
          <a:prstGeom prst="rect">
            <a:avLst/>
          </a:prstGeom>
        </p:spPr>
        <p:txBody>
          <a:bodyPr wrap="square" lIns="0" tIns="0" rIns="0" bIns="0" rtlCol="0" anchor="t">
            <a:spAutoFit/>
          </a:bodyPr>
          <a:lstStyle/>
          <a:p>
            <a:pPr algn="ctr">
              <a:lnSpc>
                <a:spcPts val="2053"/>
              </a:lnSpc>
            </a:pPr>
            <a:r>
              <a:rPr lang="en-US" sz="2400" b="1" dirty="0">
                <a:solidFill>
                  <a:srgbClr val="FDFDFD"/>
                </a:solidFill>
                <a:latin typeface="Inter Heavy"/>
                <a:ea typeface="Inter Heavy"/>
                <a:cs typeface="Inter Heavy"/>
                <a:sym typeface="Inter Heavy"/>
              </a:rPr>
              <a:t>2</a:t>
            </a:r>
          </a:p>
        </p:txBody>
      </p:sp>
      <p:sp>
        <p:nvSpPr>
          <p:cNvPr id="21" name="TextBox 21"/>
          <p:cNvSpPr txBox="1"/>
          <p:nvPr/>
        </p:nvSpPr>
        <p:spPr>
          <a:xfrm>
            <a:off x="5724124" y="2453861"/>
            <a:ext cx="5459321" cy="220207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p>
            <a:pPr algn="just">
              <a:lnSpc>
                <a:spcPts val="1867"/>
              </a:lnSpc>
            </a:pPr>
            <a:endParaRPr lang="es-ES" sz="2400" b="1" dirty="0">
              <a:solidFill>
                <a:srgbClr val="182D1B"/>
              </a:solidFill>
              <a:latin typeface="Inter Bold"/>
              <a:ea typeface="Inter Bold"/>
              <a:cs typeface="Inter Bold"/>
              <a:sym typeface="Inter Bold"/>
            </a:endParaRPr>
          </a:p>
          <a:p>
            <a:pPr marL="342917" indent="-342917" algn="just">
              <a:lnSpc>
                <a:spcPts val="1867"/>
              </a:lnSpc>
              <a:buFont typeface="Courier New" panose="02070309020205020404" pitchFamily="49" charset="0"/>
              <a:buChar char="o"/>
            </a:pPr>
            <a:r>
              <a:rPr lang="en-US" sz="2400" b="1" dirty="0">
                <a:solidFill>
                  <a:srgbClr val="182D1B"/>
                </a:solidFill>
                <a:latin typeface="Inter Bold"/>
                <a:ea typeface="Inter Bold"/>
                <a:cs typeface="Inter Bold"/>
                <a:sym typeface="Inter Bold"/>
              </a:rPr>
              <a:t>A tool to disseminate knowledge of native plants and biodiversity among the residents of each community.</a:t>
            </a:r>
          </a:p>
          <a:p>
            <a:pPr marL="342917" indent="-342917" algn="just">
              <a:lnSpc>
                <a:spcPts val="1867"/>
              </a:lnSpc>
              <a:buFont typeface="Courier New" panose="02070309020205020404" pitchFamily="49" charset="0"/>
              <a:buChar char="o"/>
            </a:pPr>
            <a:endParaRPr lang="en-US" sz="2400" b="1" dirty="0">
              <a:solidFill>
                <a:srgbClr val="182D1B"/>
              </a:solidFill>
              <a:latin typeface="Inter Bold"/>
              <a:ea typeface="Inter Bold"/>
              <a:cs typeface="Inter Bold"/>
              <a:sym typeface="Inter Bold"/>
            </a:endParaRPr>
          </a:p>
          <a:p>
            <a:pPr marL="342917" indent="-342917" algn="just">
              <a:lnSpc>
                <a:spcPts val="1867"/>
              </a:lnSpc>
              <a:buFont typeface="Courier New" panose="02070309020205020404" pitchFamily="49" charset="0"/>
              <a:buChar char="o"/>
            </a:pPr>
            <a:r>
              <a:rPr lang="en-US" sz="2400" b="1" dirty="0">
                <a:solidFill>
                  <a:srgbClr val="182D1B"/>
                </a:solidFill>
                <a:latin typeface="Inter Bold"/>
                <a:ea typeface="Inter Bold"/>
                <a:cs typeface="Inter Bold"/>
                <a:sym typeface="Inter Bold"/>
              </a:rPr>
              <a:t>Strengthens reflection and awareness-raising processes in environmental education.</a:t>
            </a:r>
            <a:endParaRPr lang="es-ES" sz="2400" b="1" dirty="0">
              <a:solidFill>
                <a:srgbClr val="182D1B"/>
              </a:solidFill>
              <a:latin typeface="Inter Bold"/>
              <a:ea typeface="Inter Bold"/>
              <a:cs typeface="Inter Bold"/>
              <a:sym typeface="Inter Bold"/>
            </a:endParaRPr>
          </a:p>
        </p:txBody>
      </p:sp>
      <p:sp>
        <p:nvSpPr>
          <p:cNvPr id="15" name="Rectángulo 14">
            <a:extLst>
              <a:ext uri="{FF2B5EF4-FFF2-40B4-BE49-F238E27FC236}">
                <a16:creationId xmlns:a16="http://schemas.microsoft.com/office/drawing/2014/main" id="{3F8F1D47-0808-428D-A381-8B011A3F2673}"/>
              </a:ext>
            </a:extLst>
          </p:cNvPr>
          <p:cNvSpPr/>
          <p:nvPr/>
        </p:nvSpPr>
        <p:spPr>
          <a:xfrm>
            <a:off x="6130850" y="1726284"/>
            <a:ext cx="3847609" cy="332504"/>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es-ES" sz="2133" b="1" dirty="0">
                <a:solidFill>
                  <a:schemeClr val="tx1"/>
                </a:solidFill>
                <a:latin typeface="Agency FB" panose="020B0503020202020204" pitchFamily="34" charset="0"/>
              </a:rPr>
              <a:t>San Pedro Atzumba </a:t>
            </a:r>
            <a:endParaRPr lang="es-MX" sz="2133" b="1" dirty="0">
              <a:solidFill>
                <a:schemeClr val="tx1"/>
              </a:solidFill>
              <a:latin typeface="Agency FB" panose="020B0503020202020204" pitchFamily="34" charset="0"/>
            </a:endParaRPr>
          </a:p>
        </p:txBody>
      </p:sp>
      <p:pic>
        <p:nvPicPr>
          <p:cNvPr id="17" name="Imagen 16">
            <a:extLst>
              <a:ext uri="{FF2B5EF4-FFF2-40B4-BE49-F238E27FC236}">
                <a16:creationId xmlns:a16="http://schemas.microsoft.com/office/drawing/2014/main" id="{BF5B3F12-4800-4050-815F-6C0A7B9D6D27}"/>
              </a:ext>
            </a:extLst>
          </p:cNvPr>
          <p:cNvPicPr>
            <a:picLocks noChangeAspect="1"/>
          </p:cNvPicPr>
          <p:nvPr/>
        </p:nvPicPr>
        <p:blipFill>
          <a:blip r:embed="rId3"/>
          <a:srcRect l="68942" t="11953" r="11526" b="6564"/>
          <a:stretch/>
        </p:blipFill>
        <p:spPr>
          <a:xfrm>
            <a:off x="409503" y="1534233"/>
            <a:ext cx="3556000" cy="4551679"/>
          </a:xfrm>
          <a:prstGeom prst="rect">
            <a:avLst/>
          </a:prstGeom>
        </p:spPr>
      </p:pic>
      <p:cxnSp>
        <p:nvCxnSpPr>
          <p:cNvPr id="19" name="Conector recto de flecha 18">
            <a:extLst>
              <a:ext uri="{FF2B5EF4-FFF2-40B4-BE49-F238E27FC236}">
                <a16:creationId xmlns:a16="http://schemas.microsoft.com/office/drawing/2014/main" id="{151D089B-47CA-41CB-AA62-76226B313CAC}"/>
              </a:ext>
            </a:extLst>
          </p:cNvPr>
          <p:cNvCxnSpPr>
            <a:cxnSpLocks/>
          </p:cNvCxnSpPr>
          <p:nvPr/>
        </p:nvCxnSpPr>
        <p:spPr>
          <a:xfrm flipV="1">
            <a:off x="762000" y="1089427"/>
            <a:ext cx="0" cy="56881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a:extLst>
              <a:ext uri="{FF2B5EF4-FFF2-40B4-BE49-F238E27FC236}">
                <a16:creationId xmlns:a16="http://schemas.microsoft.com/office/drawing/2014/main" id="{7444E1A1-F6A4-4932-9A68-C0BEA6A7BC26}"/>
              </a:ext>
            </a:extLst>
          </p:cNvPr>
          <p:cNvCxnSpPr>
            <a:cxnSpLocks/>
          </p:cNvCxnSpPr>
          <p:nvPr/>
        </p:nvCxnSpPr>
        <p:spPr>
          <a:xfrm>
            <a:off x="3582321" y="2716448"/>
            <a:ext cx="55880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a:extLst>
              <a:ext uri="{FF2B5EF4-FFF2-40B4-BE49-F238E27FC236}">
                <a16:creationId xmlns:a16="http://schemas.microsoft.com/office/drawing/2014/main" id="{A3878AA4-727D-4495-BAD0-BBED94775BC2}"/>
              </a:ext>
            </a:extLst>
          </p:cNvPr>
          <p:cNvCxnSpPr>
            <a:cxnSpLocks/>
          </p:cNvCxnSpPr>
          <p:nvPr/>
        </p:nvCxnSpPr>
        <p:spPr>
          <a:xfrm>
            <a:off x="3668059" y="5207000"/>
            <a:ext cx="48000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CuadroTexto 22">
            <a:extLst>
              <a:ext uri="{FF2B5EF4-FFF2-40B4-BE49-F238E27FC236}">
                <a16:creationId xmlns:a16="http://schemas.microsoft.com/office/drawing/2014/main" id="{FEECFF9E-17BD-43E4-943E-03A2A0A708BE}"/>
              </a:ext>
            </a:extLst>
          </p:cNvPr>
          <p:cNvSpPr txBox="1"/>
          <p:nvPr/>
        </p:nvSpPr>
        <p:spPr>
          <a:xfrm>
            <a:off x="257103" y="843206"/>
            <a:ext cx="2435297" cy="338554"/>
          </a:xfrm>
          <a:prstGeom prst="rect">
            <a:avLst/>
          </a:prstGeom>
          <a:noFill/>
        </p:spPr>
        <p:txBody>
          <a:bodyPr wrap="square" rtlCol="0">
            <a:spAutoFit/>
          </a:bodyPr>
          <a:lstStyle/>
          <a:p>
            <a:r>
              <a:rPr lang="es-MX" sz="1333" b="1" dirty="0" err="1">
                <a:solidFill>
                  <a:schemeClr val="tx2"/>
                </a:solidFill>
                <a:latin typeface="Open Sans" panose="020B0606030504020204" pitchFamily="34" charset="0"/>
                <a:ea typeface="Open Sans" panose="020B0606030504020204" pitchFamily="34" charset="0"/>
                <a:cs typeface="Open Sans" panose="020B0606030504020204" pitchFamily="34" charset="0"/>
              </a:rPr>
              <a:t>Plant</a:t>
            </a:r>
            <a:r>
              <a:rPr lang="es-MX" sz="1333" b="1"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lang="es-MX" sz="1600" b="1" dirty="0" err="1">
                <a:solidFill>
                  <a:schemeClr val="tx2"/>
                </a:solidFill>
                <a:latin typeface="Open Sans" panose="020B0606030504020204" pitchFamily="34" charset="0"/>
                <a:ea typeface="Open Sans" panose="020B0606030504020204" pitchFamily="34" charset="0"/>
                <a:cs typeface="Open Sans" panose="020B0606030504020204" pitchFamily="34" charset="0"/>
              </a:rPr>
              <a:t>Photography</a:t>
            </a:r>
            <a:endParaRPr lang="es-MX" sz="1333" b="1"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CuadroTexto 27">
            <a:extLst>
              <a:ext uri="{FF2B5EF4-FFF2-40B4-BE49-F238E27FC236}">
                <a16:creationId xmlns:a16="http://schemas.microsoft.com/office/drawing/2014/main" id="{690B0B99-4430-4BF5-9914-ABC2014A44FD}"/>
              </a:ext>
            </a:extLst>
          </p:cNvPr>
          <p:cNvSpPr txBox="1"/>
          <p:nvPr/>
        </p:nvSpPr>
        <p:spPr>
          <a:xfrm>
            <a:off x="4191522" y="1454564"/>
            <a:ext cx="1398321" cy="3784498"/>
          </a:xfrm>
          <a:prstGeom prst="rect">
            <a:avLst/>
          </a:prstGeom>
          <a:noFill/>
        </p:spPr>
        <p:txBody>
          <a:bodyPr wrap="square" rtlCol="0">
            <a:spAutoFit/>
          </a:bodyPr>
          <a:lstStyle/>
          <a:p>
            <a:r>
              <a:rPr lang="en-US" sz="1333" b="1" dirty="0">
                <a:solidFill>
                  <a:schemeClr val="tx2"/>
                </a:solidFill>
                <a:latin typeface="Open Sans" panose="020B0606030504020204" pitchFamily="34" charset="0"/>
                <a:ea typeface="Open Sans" panose="020B0606030504020204" pitchFamily="34" charset="0"/>
                <a:cs typeface="Open Sans" panose="020B0606030504020204" pitchFamily="34" charset="0"/>
              </a:rPr>
              <a:t>QR CODE </a:t>
            </a:r>
          </a:p>
          <a:p>
            <a:r>
              <a:rPr lang="en-US" sz="1333" dirty="0">
                <a:latin typeface="Open Sans" panose="020B0606030504020204" pitchFamily="34" charset="0"/>
                <a:ea typeface="Open Sans" panose="020B0606030504020204" pitchFamily="34" charset="0"/>
                <a:cs typeface="Open Sans" panose="020B0606030504020204" pitchFamily="34" charset="0"/>
              </a:rPr>
              <a:t>Grandparents describe to their children and grandchildren about the traditional knowledge of their native plants.</a:t>
            </a:r>
          </a:p>
          <a:p>
            <a:r>
              <a:rPr lang="en-US" sz="1333" dirty="0">
                <a:latin typeface="Open Sans" panose="020B0606030504020204" pitchFamily="34" charset="0"/>
                <a:ea typeface="Open Sans" panose="020B0606030504020204" pitchFamily="34" charset="0"/>
                <a:cs typeface="Open Sans" panose="020B0606030504020204" pitchFamily="34" charset="0"/>
              </a:rPr>
              <a:t>manual made by people for their </a:t>
            </a:r>
            <a:r>
              <a:rPr lang="en-US" sz="1333" b="1" dirty="0">
                <a:latin typeface="Open Sans" panose="020B0606030504020204" pitchFamily="34" charset="0"/>
                <a:ea typeface="Open Sans" panose="020B0606030504020204" pitchFamily="34" charset="0"/>
                <a:cs typeface="Open Sans" panose="020B0606030504020204" pitchFamily="34" charset="0"/>
              </a:rPr>
              <a:t>"</a:t>
            </a:r>
            <a:r>
              <a:rPr lang="en-US" sz="1333" b="1" dirty="0" err="1">
                <a:latin typeface="Open Sans" panose="020B0606030504020204" pitchFamily="34" charset="0"/>
                <a:ea typeface="Open Sans" panose="020B0606030504020204" pitchFamily="34" charset="0"/>
                <a:cs typeface="Open Sans" panose="020B0606030504020204" pitchFamily="34" charset="0"/>
              </a:rPr>
              <a:t>Furusato</a:t>
            </a:r>
            <a:r>
              <a:rPr lang="en-US" sz="1333" b="1" dirty="0">
                <a:latin typeface="Open Sans" panose="020B0606030504020204" pitchFamily="34" charset="0"/>
                <a:ea typeface="Open Sans" panose="020B0606030504020204" pitchFamily="34" charset="0"/>
                <a:cs typeface="Open Sans" panose="020B0606030504020204" pitchFamily="34" charset="0"/>
              </a:rPr>
              <a:t>" </a:t>
            </a:r>
            <a:r>
              <a:rPr lang="en-US" sz="1333" dirty="0">
                <a:latin typeface="Open Sans" panose="020B0606030504020204" pitchFamily="34" charset="0"/>
                <a:ea typeface="Open Sans" panose="020B0606030504020204" pitchFamily="34" charset="0"/>
                <a:cs typeface="Open Sans" panose="020B0606030504020204" pitchFamily="34" charset="0"/>
              </a:rPr>
              <a:t>each family will have its manual</a:t>
            </a:r>
          </a:p>
        </p:txBody>
      </p:sp>
      <p:sp>
        <p:nvSpPr>
          <p:cNvPr id="29" name="CuadroTexto 28">
            <a:extLst>
              <a:ext uri="{FF2B5EF4-FFF2-40B4-BE49-F238E27FC236}">
                <a16:creationId xmlns:a16="http://schemas.microsoft.com/office/drawing/2014/main" id="{A9EF9112-2C22-4271-8163-AACC4CAF6D4D}"/>
              </a:ext>
            </a:extLst>
          </p:cNvPr>
          <p:cNvSpPr txBox="1"/>
          <p:nvPr/>
        </p:nvSpPr>
        <p:spPr>
          <a:xfrm>
            <a:off x="4199763" y="5025005"/>
            <a:ext cx="1390079" cy="1323054"/>
          </a:xfrm>
          <a:prstGeom prst="rect">
            <a:avLst/>
          </a:prstGeom>
          <a:noFill/>
        </p:spPr>
        <p:txBody>
          <a:bodyPr wrap="square" rtlCol="0">
            <a:spAutoFit/>
          </a:bodyPr>
          <a:lstStyle/>
          <a:p>
            <a:r>
              <a:rPr lang="en-US" sz="1333" b="1" dirty="0">
                <a:solidFill>
                  <a:schemeClr val="tx2"/>
                </a:solidFill>
                <a:latin typeface="Open Sans" panose="020B0606030504020204" pitchFamily="34" charset="0"/>
                <a:ea typeface="Open Sans" panose="020B0606030504020204" pitchFamily="34" charset="0"/>
                <a:cs typeface="Open Sans" panose="020B0606030504020204" pitchFamily="34" charset="0"/>
              </a:rPr>
              <a:t>Information about the plant</a:t>
            </a:r>
          </a:p>
          <a:p>
            <a:r>
              <a:rPr lang="en-US" sz="1333" dirty="0">
                <a:latin typeface="Open Sans" panose="020B0606030504020204" pitchFamily="34" charset="0"/>
                <a:ea typeface="Open Sans" panose="020B0606030504020204" pitchFamily="34" charset="0"/>
                <a:cs typeface="Open Sans" panose="020B0606030504020204" pitchFamily="34" charset="0"/>
              </a:rPr>
              <a:t>Characteristics scientific name and uses</a:t>
            </a:r>
            <a:endParaRPr lang="es-MX" sz="1333" dirty="0">
              <a:latin typeface="Open Sans" panose="020B0606030504020204" pitchFamily="34" charset="0"/>
              <a:ea typeface="Open Sans" panose="020B0606030504020204" pitchFamily="34" charset="0"/>
              <a:cs typeface="Open Sans" panose="020B0606030504020204" pitchFamily="34" charset="0"/>
            </a:endParaRPr>
          </a:p>
        </p:txBody>
      </p:sp>
      <p:sp>
        <p:nvSpPr>
          <p:cNvPr id="26" name="CuadroTexto 25">
            <a:extLst>
              <a:ext uri="{FF2B5EF4-FFF2-40B4-BE49-F238E27FC236}">
                <a16:creationId xmlns:a16="http://schemas.microsoft.com/office/drawing/2014/main" id="{DA765526-BC8E-4FE2-867D-8E3FE60A660B}"/>
              </a:ext>
            </a:extLst>
          </p:cNvPr>
          <p:cNvSpPr txBox="1"/>
          <p:nvPr/>
        </p:nvSpPr>
        <p:spPr>
          <a:xfrm>
            <a:off x="2664869" y="662110"/>
            <a:ext cx="9270028" cy="707886"/>
          </a:xfrm>
          <a:prstGeom prst="rect">
            <a:avLst/>
          </a:prstGeom>
          <a:noFill/>
        </p:spPr>
        <p:txBody>
          <a:bodyPr wrap="square">
            <a:spAutoFit/>
          </a:bodyPr>
          <a:lstStyle/>
          <a:p>
            <a:r>
              <a:rPr lang="en-US" sz="4000" b="1" dirty="0">
                <a:solidFill>
                  <a:srgbClr val="182D1B"/>
                </a:solidFill>
                <a:latin typeface="Inter Bold"/>
                <a:ea typeface="Inter Bold"/>
                <a:cs typeface="Inter Bold"/>
                <a:sym typeface="Inter Bold"/>
              </a:rPr>
              <a:t>Interactive manual of native plants</a:t>
            </a:r>
            <a:endParaRPr lang="es-MX" sz="4000" dirty="0"/>
          </a:p>
        </p:txBody>
      </p:sp>
    </p:spTree>
    <p:extLst>
      <p:ext uri="{BB962C8B-B14F-4D97-AF65-F5344CB8AC3E}">
        <p14:creationId xmlns:p14="http://schemas.microsoft.com/office/powerpoint/2010/main" val="2448779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Íconos de las áreas de interés">
            <a:extLst>
              <a:ext uri="{FF2B5EF4-FFF2-40B4-BE49-F238E27FC236}">
                <a16:creationId xmlns:a16="http://schemas.microsoft.com/office/drawing/2014/main" id="{5ABAA9E3-33C5-4270-9D80-E280E9A40F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27544" r="39174" b="59320"/>
          <a:stretch/>
        </p:blipFill>
        <p:spPr bwMode="auto">
          <a:xfrm>
            <a:off x="11226179" y="3741670"/>
            <a:ext cx="830541" cy="814701"/>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3" name="Picture 4" descr="Íconos de las áreas de interés">
            <a:extLst>
              <a:ext uri="{FF2B5EF4-FFF2-40B4-BE49-F238E27FC236}">
                <a16:creationId xmlns:a16="http://schemas.microsoft.com/office/drawing/2014/main" id="{C7031056-D6F1-48DA-906F-38830A199E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444" t="54144" r="34636" b="32632"/>
          <a:stretch/>
        </p:blipFill>
        <p:spPr bwMode="auto">
          <a:xfrm>
            <a:off x="11149979" y="4634343"/>
            <a:ext cx="830541" cy="813068"/>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4150C08D-5751-47D5-9D75-67E0AC93DAB8}"/>
              </a:ext>
            </a:extLst>
          </p:cNvPr>
          <p:cNvSpPr txBox="1"/>
          <p:nvPr/>
        </p:nvSpPr>
        <p:spPr>
          <a:xfrm>
            <a:off x="2402144" y="258432"/>
            <a:ext cx="6304135" cy="1090042"/>
          </a:xfrm>
          <a:prstGeom prst="rect">
            <a:avLst/>
          </a:prstGeom>
          <a:noFill/>
        </p:spPr>
        <p:txBody>
          <a:bodyPr wrap="square">
            <a:spAutoFit/>
          </a:bodyPr>
          <a:lstStyle/>
          <a:p>
            <a:pPr marL="12700" marR="0" lvl="0" indent="0" algn="ctr" defTabSz="914400" rtl="0" eaLnBrk="1" fontAlgn="auto" latinLnBrk="0" hangingPunct="1">
              <a:lnSpc>
                <a:spcPct val="100000"/>
              </a:lnSpc>
              <a:spcBef>
                <a:spcPts val="120"/>
              </a:spcBef>
              <a:spcAft>
                <a:spcPts val="0"/>
              </a:spcAft>
              <a:buClrTx/>
              <a:buSzTx/>
              <a:buFontTx/>
              <a:buNone/>
              <a:tabLst/>
              <a:defRPr/>
            </a:pPr>
            <a:r>
              <a:rPr kumimoji="0" lang="en" sz="3200" b="1" i="0" u="none" strike="noStrike" kern="1200" cap="none" spc="0" normalizeH="0" baseline="0" noProof="0" dirty="0">
                <a:ln>
                  <a:noFill/>
                </a:ln>
                <a:solidFill>
                  <a:prstClr val="white"/>
                </a:solidFill>
                <a:effectLst/>
                <a:uLnTx/>
                <a:uFillTx/>
                <a:latin typeface="Hero" panose="00000500000000000000" pitchFamily="2" charset="0"/>
                <a:ea typeface="+mn-ea"/>
                <a:cs typeface="Calibri Light" panose="020F0302020204030204" pitchFamily="34" charset="0"/>
              </a:rPr>
              <a:t>NATIVE PLANTS MANUAL</a:t>
            </a:r>
          </a:p>
          <a:p>
            <a:pPr marL="12700" marR="0" lvl="0" indent="0" algn="ctr" defTabSz="914400" rtl="0" eaLnBrk="1" fontAlgn="auto" latinLnBrk="0" hangingPunct="1">
              <a:lnSpc>
                <a:spcPct val="100000"/>
              </a:lnSpc>
              <a:spcBef>
                <a:spcPts val="120"/>
              </a:spcBef>
              <a:spcAft>
                <a:spcPts val="0"/>
              </a:spcAft>
              <a:buClrTx/>
              <a:buSzTx/>
              <a:buFontTx/>
              <a:buNone/>
              <a:tabLst/>
              <a:defRPr/>
            </a:pPr>
            <a:endParaRPr kumimoji="0" lang="es-MX" sz="3200" b="1" i="0" u="none" strike="noStrike" kern="1200" cap="none" spc="0" normalizeH="0" baseline="0" noProof="0" dirty="0">
              <a:ln>
                <a:noFill/>
              </a:ln>
              <a:solidFill>
                <a:prstClr val="white"/>
              </a:solidFill>
              <a:effectLst/>
              <a:uLnTx/>
              <a:uFillTx/>
              <a:latin typeface="Hero" panose="00000500000000000000" pitchFamily="2" charset="0"/>
              <a:ea typeface="+mn-ea"/>
              <a:cs typeface="Calibri Light" panose="020F0302020204030204" pitchFamily="34" charset="0"/>
            </a:endParaRPr>
          </a:p>
        </p:txBody>
      </p:sp>
      <p:graphicFrame>
        <p:nvGraphicFramePr>
          <p:cNvPr id="5" name="Tabla 4">
            <a:extLst>
              <a:ext uri="{FF2B5EF4-FFF2-40B4-BE49-F238E27FC236}">
                <a16:creationId xmlns:a16="http://schemas.microsoft.com/office/drawing/2014/main" id="{9EB25C78-2CD1-EA09-F020-FEC223424101}"/>
              </a:ext>
            </a:extLst>
          </p:cNvPr>
          <p:cNvGraphicFramePr>
            <a:graphicFrameLocks noGrp="1"/>
          </p:cNvGraphicFramePr>
          <p:nvPr/>
        </p:nvGraphicFramePr>
        <p:xfrm>
          <a:off x="415369" y="1927580"/>
          <a:ext cx="8386938" cy="975360"/>
        </p:xfrm>
        <a:graphic>
          <a:graphicData uri="http://schemas.openxmlformats.org/drawingml/2006/table">
            <a:tbl>
              <a:tblPr firstRow="1" bandRow="1">
                <a:tableStyleId>{93296810-A885-4BE3-A3E7-6D5BEEA58F35}</a:tableStyleId>
              </a:tblPr>
              <a:tblGrid>
                <a:gridCol w="2042081">
                  <a:extLst>
                    <a:ext uri="{9D8B030D-6E8A-4147-A177-3AD203B41FA5}">
                      <a16:colId xmlns:a16="http://schemas.microsoft.com/office/drawing/2014/main" val="649988490"/>
                    </a:ext>
                  </a:extLst>
                </a:gridCol>
                <a:gridCol w="3895366">
                  <a:extLst>
                    <a:ext uri="{9D8B030D-6E8A-4147-A177-3AD203B41FA5}">
                      <a16:colId xmlns:a16="http://schemas.microsoft.com/office/drawing/2014/main" val="3684815131"/>
                    </a:ext>
                  </a:extLst>
                </a:gridCol>
                <a:gridCol w="1224746">
                  <a:extLst>
                    <a:ext uri="{9D8B030D-6E8A-4147-A177-3AD203B41FA5}">
                      <a16:colId xmlns:a16="http://schemas.microsoft.com/office/drawing/2014/main" val="2541998257"/>
                    </a:ext>
                  </a:extLst>
                </a:gridCol>
                <a:gridCol w="1224745">
                  <a:extLst>
                    <a:ext uri="{9D8B030D-6E8A-4147-A177-3AD203B41FA5}">
                      <a16:colId xmlns:a16="http://schemas.microsoft.com/office/drawing/2014/main" val="3188226200"/>
                    </a:ext>
                  </a:extLst>
                </a:gridCol>
              </a:tblGrid>
              <a:tr h="352101">
                <a:tc>
                  <a:txBody>
                    <a:bodyPr/>
                    <a:lstStyle/>
                    <a:p>
                      <a:r>
                        <a:rPr lang="en" dirty="0"/>
                        <a:t> </a:t>
                      </a:r>
                      <a:r>
                        <a:rPr lang="en" sz="1600" dirty="0"/>
                        <a:t>Concept</a:t>
                      </a:r>
                    </a:p>
                  </a:txBody>
                  <a:tcPr/>
                </a:tc>
                <a:tc>
                  <a:txBody>
                    <a:bodyPr/>
                    <a:lstStyle/>
                    <a:p>
                      <a:r>
                        <a:rPr lang="en" sz="1600" dirty="0"/>
                        <a:t>Description</a:t>
                      </a:r>
                      <a:r>
                        <a:rPr lang="en" sz="2000" dirty="0"/>
                        <a:t> </a:t>
                      </a:r>
                    </a:p>
                  </a:txBody>
                  <a:tcPr/>
                </a:tc>
                <a:tc>
                  <a:txBody>
                    <a:bodyPr/>
                    <a:lstStyle/>
                    <a:p>
                      <a:r>
                        <a:rPr lang="en" sz="1600" dirty="0"/>
                        <a:t>Cost MXM</a:t>
                      </a:r>
                    </a:p>
                  </a:txBody>
                  <a:tcPr/>
                </a:tc>
                <a:tc>
                  <a:txBody>
                    <a:bodyPr/>
                    <a:lstStyle/>
                    <a:p>
                      <a:r>
                        <a:rPr lang="en" sz="1600" dirty="0"/>
                        <a:t>Cost USD</a:t>
                      </a:r>
                    </a:p>
                  </a:txBody>
                  <a:tcPr/>
                </a:tc>
                <a:extLst>
                  <a:ext uri="{0D108BD9-81ED-4DB2-BD59-A6C34878D82A}">
                    <a16:rowId xmlns:a16="http://schemas.microsoft.com/office/drawing/2014/main" val="3440138005"/>
                  </a:ext>
                </a:extLst>
              </a:tr>
              <a:tr h="514609">
                <a:tc>
                  <a:txBody>
                    <a:bodyPr/>
                    <a:lstStyle/>
                    <a:p>
                      <a:r>
                        <a:rPr lang="en" sz="1600" dirty="0"/>
                        <a:t>Manual of native plants</a:t>
                      </a:r>
                    </a:p>
                  </a:txBody>
                  <a:tcPr/>
                </a:tc>
                <a:tc>
                  <a:txBody>
                    <a:bodyPr/>
                    <a:lstStyle/>
                    <a:p>
                      <a:r>
                        <a:rPr lang="en" sz="1600" dirty="0"/>
                        <a:t>Preparation and printing of the native plants manual</a:t>
                      </a:r>
                    </a:p>
                  </a:txBody>
                  <a:tcPr/>
                </a:tc>
                <a:tc>
                  <a:txBody>
                    <a:bodyPr/>
                    <a:lstStyle/>
                    <a:p>
                      <a:pPr algn="r" fontAlgn="b">
                        <a:buNone/>
                      </a:pPr>
                      <a:r>
                        <a:rPr lang="en" sz="1600" b="0" i="0" u="none" strike="noStrike" dirty="0">
                          <a:solidFill>
                            <a:srgbClr val="000000"/>
                          </a:solidFill>
                          <a:effectLst/>
                          <a:latin typeface="Calibri" panose="020F0502020204030204" pitchFamily="34" charset="0"/>
                        </a:rPr>
                        <a:t>$200,000</a:t>
                      </a:r>
                    </a:p>
                  </a:txBody>
                  <a:tcPr marL="9525" marR="9525" marT="9525" marB="0" anchor="b"/>
                </a:tc>
                <a:tc>
                  <a:txBody>
                    <a:bodyPr/>
                    <a:lstStyle/>
                    <a:p>
                      <a:pPr algn="r" fontAlgn="b">
                        <a:buNone/>
                      </a:pPr>
                      <a:r>
                        <a:rPr lang="en" sz="1600" b="0" i="0" u="none" strike="noStrike" dirty="0">
                          <a:solidFill>
                            <a:srgbClr val="000000"/>
                          </a:solidFill>
                          <a:effectLst/>
                          <a:latin typeface="Calibri" panose="020F0502020204030204" pitchFamily="34" charset="0"/>
                        </a:rPr>
                        <a:t>$10,000</a:t>
                      </a:r>
                    </a:p>
                  </a:txBody>
                  <a:tcPr marL="9525" marR="9525" marT="9525" marB="0" anchor="b"/>
                </a:tc>
                <a:extLst>
                  <a:ext uri="{0D108BD9-81ED-4DB2-BD59-A6C34878D82A}">
                    <a16:rowId xmlns:a16="http://schemas.microsoft.com/office/drawing/2014/main" val="1482976352"/>
                  </a:ext>
                </a:extLst>
              </a:tr>
            </a:tbl>
          </a:graphicData>
        </a:graphic>
      </p:graphicFrame>
      <p:sp>
        <p:nvSpPr>
          <p:cNvPr id="7" name="CuadroTexto 6">
            <a:extLst>
              <a:ext uri="{FF2B5EF4-FFF2-40B4-BE49-F238E27FC236}">
                <a16:creationId xmlns:a16="http://schemas.microsoft.com/office/drawing/2014/main" id="{5F096759-7AF6-05F8-A336-A8CF2EC350CC}"/>
              </a:ext>
            </a:extLst>
          </p:cNvPr>
          <p:cNvSpPr txBox="1"/>
          <p:nvPr/>
        </p:nvSpPr>
        <p:spPr>
          <a:xfrm>
            <a:off x="5500552" y="4556371"/>
            <a:ext cx="72674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Calibri" panose="020F0502020204030204"/>
                <a:ea typeface="+mn-ea"/>
                <a:cs typeface="+mn-cs"/>
              </a:rPr>
              <a:t>Total:</a:t>
            </a:r>
          </a:p>
        </p:txBody>
      </p:sp>
      <p:graphicFrame>
        <p:nvGraphicFramePr>
          <p:cNvPr id="10" name="Tabla 9">
            <a:extLst>
              <a:ext uri="{FF2B5EF4-FFF2-40B4-BE49-F238E27FC236}">
                <a16:creationId xmlns:a16="http://schemas.microsoft.com/office/drawing/2014/main" id="{BF203A16-BDEB-80CB-899C-8DE28DD8240C}"/>
              </a:ext>
            </a:extLst>
          </p:cNvPr>
          <p:cNvGraphicFramePr>
            <a:graphicFrameLocks noGrp="1"/>
          </p:cNvGraphicFramePr>
          <p:nvPr/>
        </p:nvGraphicFramePr>
        <p:xfrm>
          <a:off x="6222387" y="4506888"/>
          <a:ext cx="2483892" cy="388352"/>
        </p:xfrm>
        <a:graphic>
          <a:graphicData uri="http://schemas.openxmlformats.org/drawingml/2006/table">
            <a:tbl>
              <a:tblPr firstRow="1" bandRow="1">
                <a:tableStyleId>{5C22544A-7EE6-4342-B048-85BDC9FD1C3A}</a:tableStyleId>
              </a:tblPr>
              <a:tblGrid>
                <a:gridCol w="1091821">
                  <a:extLst>
                    <a:ext uri="{9D8B030D-6E8A-4147-A177-3AD203B41FA5}">
                      <a16:colId xmlns:a16="http://schemas.microsoft.com/office/drawing/2014/main" val="1008670444"/>
                    </a:ext>
                  </a:extLst>
                </a:gridCol>
                <a:gridCol w="1392071">
                  <a:extLst>
                    <a:ext uri="{9D8B030D-6E8A-4147-A177-3AD203B41FA5}">
                      <a16:colId xmlns:a16="http://schemas.microsoft.com/office/drawing/2014/main" val="2766004149"/>
                    </a:ext>
                  </a:extLst>
                </a:gridCol>
              </a:tblGrid>
              <a:tr h="388352">
                <a:tc>
                  <a:txBody>
                    <a:bodyPr/>
                    <a:lstStyle/>
                    <a:p>
                      <a:r>
                        <a:rPr lang="en" dirty="0">
                          <a:solidFill>
                            <a:schemeClr val="tx1"/>
                          </a:solidFill>
                        </a:rPr>
                        <a:t>$405,500</a:t>
                      </a:r>
                    </a:p>
                  </a:txBody>
                  <a:tcPr>
                    <a:solidFill>
                      <a:schemeClr val="bg2"/>
                    </a:solidFill>
                  </a:tcPr>
                </a:tc>
                <a:tc>
                  <a:txBody>
                    <a:bodyPr/>
                    <a:lstStyle/>
                    <a:p>
                      <a:r>
                        <a:rPr lang="en" dirty="0">
                          <a:solidFill>
                            <a:schemeClr val="tx1"/>
                          </a:solidFill>
                        </a:rPr>
                        <a:t>$20,275</a:t>
                      </a:r>
                    </a:p>
                  </a:txBody>
                  <a:tcPr>
                    <a:solidFill>
                      <a:schemeClr val="bg2"/>
                    </a:solidFill>
                  </a:tcPr>
                </a:tc>
                <a:extLst>
                  <a:ext uri="{0D108BD9-81ED-4DB2-BD59-A6C34878D82A}">
                    <a16:rowId xmlns:a16="http://schemas.microsoft.com/office/drawing/2014/main" val="3892552671"/>
                  </a:ext>
                </a:extLst>
              </a:tr>
            </a:tbl>
          </a:graphicData>
        </a:graphic>
      </p:graphicFrame>
      <p:sp>
        <p:nvSpPr>
          <p:cNvPr id="13" name="Rectángulo 12">
            <a:extLst>
              <a:ext uri="{FF2B5EF4-FFF2-40B4-BE49-F238E27FC236}">
                <a16:creationId xmlns:a16="http://schemas.microsoft.com/office/drawing/2014/main" id="{22A85A87-0E8A-E7C2-0EC6-E23324B5D31D}"/>
              </a:ext>
            </a:extLst>
          </p:cNvPr>
          <p:cNvSpPr/>
          <p:nvPr/>
        </p:nvSpPr>
        <p:spPr>
          <a:xfrm>
            <a:off x="485555" y="5617196"/>
            <a:ext cx="6978778" cy="9823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 sz="1400" b="1" i="0" u="none" strike="noStrike" kern="1200" cap="none" spc="0" normalizeH="0" baseline="0" noProof="0" dirty="0">
                <a:ln>
                  <a:noFill/>
                </a:ln>
                <a:solidFill>
                  <a:prstClr val="black"/>
                </a:solidFill>
                <a:effectLst/>
                <a:uLnTx/>
                <a:uFillTx/>
                <a:latin typeface="Calibri" panose="020F0502020204030204"/>
                <a:ea typeface="+mn-ea"/>
                <a:cs typeface="+mn-cs"/>
              </a:rPr>
              <a:t>Note: </a:t>
            </a:r>
            <a:r>
              <a:rPr kumimoji="0" lang="en" sz="1400" b="0" i="0" u="none" strike="noStrike" kern="1200" cap="none" spc="0" normalizeH="0" baseline="0" noProof="0" dirty="0">
                <a:ln>
                  <a:noFill/>
                </a:ln>
                <a:solidFill>
                  <a:prstClr val="black"/>
                </a:solidFill>
                <a:effectLst/>
                <a:uLnTx/>
                <a:uFillTx/>
                <a:latin typeface="Calibri" panose="020F0502020204030204"/>
                <a:ea typeface="+mn-ea"/>
                <a:cs typeface="+mn-cs"/>
              </a:rPr>
              <a:t>Hiring a professional photographer for image capture has been suggested. However, producing the audiovisual materials for the manual requires continuous monitoring of the trees' phenological characteristics (flowering, fruiting, seeds, etc.).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 sz="1400" b="0" i="0" u="none" strike="noStrike" kern="1200" cap="none" spc="0" normalizeH="0" baseline="0" noProof="0" dirty="0">
                <a:ln>
                  <a:noFill/>
                </a:ln>
                <a:solidFill>
                  <a:prstClr val="black"/>
                </a:solidFill>
                <a:effectLst/>
                <a:uLnTx/>
                <a:uFillTx/>
                <a:latin typeface="Calibri" panose="020F0502020204030204"/>
                <a:ea typeface="+mn-ea"/>
                <a:cs typeface="+mn-cs"/>
              </a:rPr>
              <a:t>Since each species experiences these changes at different times and a constant presence in the field is needed, an Oisca Mexico promoter will be responsible for carrying out these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Imagen 11">
            <a:extLst>
              <a:ext uri="{FF2B5EF4-FFF2-40B4-BE49-F238E27FC236}">
                <a16:creationId xmlns:a16="http://schemas.microsoft.com/office/drawing/2014/main" id="{D0F1B17C-CDDB-532B-1D58-F3B52F5DFF61}"/>
              </a:ext>
            </a:extLst>
          </p:cNvPr>
          <p:cNvPicPr>
            <a:picLocks noChangeAspect="1"/>
          </p:cNvPicPr>
          <p:nvPr/>
        </p:nvPicPr>
        <p:blipFill>
          <a:blip r:embed="rId4"/>
          <a:srcRect l="68942" t="11953" r="11526" b="6564"/>
          <a:stretch/>
        </p:blipFill>
        <p:spPr>
          <a:xfrm>
            <a:off x="8976958" y="1694358"/>
            <a:ext cx="2197290" cy="2812530"/>
          </a:xfrm>
          <a:prstGeom prst="rect">
            <a:avLst/>
          </a:prstGeom>
        </p:spPr>
      </p:pic>
    </p:spTree>
    <p:extLst>
      <p:ext uri="{BB962C8B-B14F-4D97-AF65-F5344CB8AC3E}">
        <p14:creationId xmlns:p14="http://schemas.microsoft.com/office/powerpoint/2010/main" val="523469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C3EBDED-FC71-4316-8264-F06F3FD32D3D}"/>
              </a:ext>
            </a:extLst>
          </p:cNvPr>
          <p:cNvSpPr txBox="1"/>
          <p:nvPr/>
        </p:nvSpPr>
        <p:spPr>
          <a:xfrm>
            <a:off x="4010025" y="66675"/>
            <a:ext cx="3914775" cy="1046440"/>
          </a:xfrm>
          <a:prstGeom prst="rect">
            <a:avLst/>
          </a:prstGeom>
          <a:noFill/>
        </p:spPr>
        <p:txBody>
          <a:bodyPr wrap="square" rtlCol="0">
            <a:spAutoFit/>
          </a:bodyPr>
          <a:lstStyle/>
          <a:p>
            <a:r>
              <a:rPr lang="en-US" sz="4400" b="1" dirty="0">
                <a:solidFill>
                  <a:srgbClr val="185321"/>
                </a:solidFill>
                <a:latin typeface="Akzidenz-Grotesk Heavy"/>
                <a:ea typeface="Akzidenz-Grotesk Heavy"/>
                <a:cs typeface="Akzidenz-Grotesk Heavy"/>
                <a:sym typeface="Akzidenz-Grotesk Heavy"/>
              </a:rPr>
              <a:t>Project Goals</a:t>
            </a:r>
          </a:p>
          <a:p>
            <a:endParaRPr lang="es-MX" dirty="0"/>
          </a:p>
        </p:txBody>
      </p:sp>
      <p:sp>
        <p:nvSpPr>
          <p:cNvPr id="3" name="CuadroTexto 2">
            <a:extLst>
              <a:ext uri="{FF2B5EF4-FFF2-40B4-BE49-F238E27FC236}">
                <a16:creationId xmlns:a16="http://schemas.microsoft.com/office/drawing/2014/main" id="{AF083196-4336-40DA-8162-CAD85266AACC}"/>
              </a:ext>
            </a:extLst>
          </p:cNvPr>
          <p:cNvSpPr txBox="1"/>
          <p:nvPr/>
        </p:nvSpPr>
        <p:spPr>
          <a:xfrm>
            <a:off x="5967412" y="829016"/>
            <a:ext cx="5934638" cy="738664"/>
          </a:xfrm>
          <a:prstGeom prst="rect">
            <a:avLst/>
          </a:prstGeom>
          <a:noFill/>
        </p:spPr>
        <p:txBody>
          <a:bodyPr wrap="none" rtlCol="0">
            <a:spAutoFit/>
          </a:bodyPr>
          <a:lstStyle/>
          <a:p>
            <a:r>
              <a:rPr lang="es-ES" sz="2400" b="1" dirty="0">
                <a:latin typeface="Agency FB" panose="020B0503020202020204" pitchFamily="34" charset="0"/>
              </a:rPr>
              <a:t>Los Reyes </a:t>
            </a:r>
            <a:r>
              <a:rPr lang="es-ES" sz="2400" b="1" dirty="0" err="1">
                <a:latin typeface="Agency FB" panose="020B0503020202020204" pitchFamily="34" charset="0"/>
              </a:rPr>
              <a:t>Metzontla</a:t>
            </a:r>
            <a:r>
              <a:rPr lang="es-ES" sz="2400" b="1" dirty="0">
                <a:solidFill>
                  <a:schemeClr val="tx1"/>
                </a:solidFill>
                <a:latin typeface="Agency FB" panose="020B0503020202020204" pitchFamily="34" charset="0"/>
              </a:rPr>
              <a:t>, Zapotitlán Salinas, Puebla, México</a:t>
            </a:r>
            <a:endParaRPr lang="en-US" sz="2400" b="1" dirty="0">
              <a:solidFill>
                <a:srgbClr val="185321"/>
              </a:solidFill>
              <a:latin typeface="Akzidenz-Grotesk Heavy"/>
              <a:ea typeface="Akzidenz-Grotesk Heavy"/>
              <a:cs typeface="Akzidenz-Grotesk Heavy"/>
              <a:sym typeface="Akzidenz-Grotesk Heavy"/>
            </a:endParaRPr>
          </a:p>
          <a:p>
            <a:endParaRPr lang="es-MX" dirty="0"/>
          </a:p>
        </p:txBody>
      </p:sp>
      <p:pic>
        <p:nvPicPr>
          <p:cNvPr id="1026" name="Picture 2" descr="UNAM... - UNAM Universidad Nacional Autónoma de México">
            <a:extLst>
              <a:ext uri="{FF2B5EF4-FFF2-40B4-BE49-F238E27FC236}">
                <a16:creationId xmlns:a16="http://schemas.microsoft.com/office/drawing/2014/main" id="{FA5D1EE3-DA59-4C82-A53B-4BDACEB968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938338"/>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A4AAEA40-A175-497C-80BC-3D625026E5CE}"/>
              </a:ext>
            </a:extLst>
          </p:cNvPr>
          <p:cNvSpPr txBox="1"/>
          <p:nvPr/>
        </p:nvSpPr>
        <p:spPr>
          <a:xfrm>
            <a:off x="3535639" y="2199947"/>
            <a:ext cx="7256186" cy="1815882"/>
          </a:xfrm>
          <a:prstGeom prst="rect">
            <a:avLst/>
          </a:prstGeom>
          <a:noFill/>
        </p:spPr>
        <p:txBody>
          <a:bodyPr wrap="square" rtlCol="0">
            <a:spAutoFit/>
          </a:bodyPr>
          <a:lstStyle/>
          <a:p>
            <a:r>
              <a:rPr lang="es-MX" sz="2800" b="1" dirty="0"/>
              <a:t>Create a school experiment manual in collaboration with UNAM the National Autonomous university of Mexico, Department of Geology and soils.</a:t>
            </a:r>
          </a:p>
        </p:txBody>
      </p:sp>
      <p:sp>
        <p:nvSpPr>
          <p:cNvPr id="5" name="CuadroTexto 4">
            <a:extLst>
              <a:ext uri="{FF2B5EF4-FFF2-40B4-BE49-F238E27FC236}">
                <a16:creationId xmlns:a16="http://schemas.microsoft.com/office/drawing/2014/main" id="{E02AE009-07A4-4C33-983F-52E7E615668F}"/>
              </a:ext>
            </a:extLst>
          </p:cNvPr>
          <p:cNvSpPr txBox="1"/>
          <p:nvPr/>
        </p:nvSpPr>
        <p:spPr>
          <a:xfrm>
            <a:off x="4177747" y="4541699"/>
            <a:ext cx="3976088" cy="1477328"/>
          </a:xfrm>
          <a:prstGeom prst="rect">
            <a:avLst/>
          </a:prstGeom>
          <a:noFill/>
        </p:spPr>
        <p:txBody>
          <a:bodyPr wrap="none" rtlCol="0">
            <a:spAutoFit/>
          </a:bodyPr>
          <a:lstStyle/>
          <a:p>
            <a:r>
              <a:rPr lang="es-MX" b="1" dirty="0"/>
              <a:t>The topics include</a:t>
            </a:r>
          </a:p>
          <a:p>
            <a:pPr marL="285750" indent="-285750">
              <a:buFont typeface="Arial" panose="020B0604020202020204" pitchFamily="34" charset="0"/>
              <a:buChar char="•"/>
            </a:pPr>
            <a:r>
              <a:rPr lang="es-MX" dirty="0"/>
              <a:t>Soils: Origins and Dynamics of Soil</a:t>
            </a:r>
          </a:p>
          <a:p>
            <a:pPr marL="285750" indent="-285750">
              <a:buFont typeface="Arial" panose="020B0604020202020204" pitchFamily="34" charset="0"/>
              <a:buChar char="•"/>
            </a:pPr>
            <a:r>
              <a:rPr lang="es-MX" dirty="0"/>
              <a:t>Prevention of Water  Erosion </a:t>
            </a:r>
          </a:p>
          <a:p>
            <a:pPr marL="285750" indent="-285750">
              <a:buFont typeface="Arial" panose="020B0604020202020204" pitchFamily="34" charset="0"/>
              <a:buChar char="•"/>
            </a:pPr>
            <a:r>
              <a:rPr lang="es-MX" dirty="0"/>
              <a:t>Soil and water Conservation Activities</a:t>
            </a:r>
          </a:p>
          <a:p>
            <a:pPr marL="285750" indent="-285750">
              <a:buFont typeface="Arial" panose="020B0604020202020204" pitchFamily="34" charset="0"/>
              <a:buChar char="•"/>
            </a:pPr>
            <a:r>
              <a:rPr lang="es-MX" dirty="0"/>
              <a:t>Experiments</a:t>
            </a:r>
          </a:p>
        </p:txBody>
      </p:sp>
      <p:pic>
        <p:nvPicPr>
          <p:cNvPr id="1032" name="Picture 8" descr="CONCIENCIAR SOBRE LA IMPORTANCIA DEL SUELO - Issuu">
            <a:extLst>
              <a:ext uri="{FF2B5EF4-FFF2-40B4-BE49-F238E27FC236}">
                <a16:creationId xmlns:a16="http://schemas.microsoft.com/office/drawing/2014/main" id="{9D40A64A-37DB-46B3-A966-F75DC7377D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5847" y="4208800"/>
            <a:ext cx="21336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1720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a 6">
            <a:extLst>
              <a:ext uri="{FF2B5EF4-FFF2-40B4-BE49-F238E27FC236}">
                <a16:creationId xmlns:a16="http://schemas.microsoft.com/office/drawing/2014/main" id="{28879628-B968-F4A6-B7FC-7904E44622BE}"/>
              </a:ext>
            </a:extLst>
          </p:cNvPr>
          <p:cNvGraphicFramePr>
            <a:graphicFrameLocks noGrp="1"/>
          </p:cNvGraphicFramePr>
          <p:nvPr/>
        </p:nvGraphicFramePr>
        <p:xfrm>
          <a:off x="260504" y="1493666"/>
          <a:ext cx="8606289" cy="4551045"/>
        </p:xfrm>
        <a:graphic>
          <a:graphicData uri="http://schemas.openxmlformats.org/drawingml/2006/table">
            <a:tbl>
              <a:tblPr firstRow="1" bandRow="1">
                <a:tableStyleId>{93296810-A885-4BE3-A3E7-6D5BEEA58F35}</a:tableStyleId>
              </a:tblPr>
              <a:tblGrid>
                <a:gridCol w="1407851">
                  <a:extLst>
                    <a:ext uri="{9D8B030D-6E8A-4147-A177-3AD203B41FA5}">
                      <a16:colId xmlns:a16="http://schemas.microsoft.com/office/drawing/2014/main" val="3692161901"/>
                    </a:ext>
                  </a:extLst>
                </a:gridCol>
                <a:gridCol w="4419579">
                  <a:extLst>
                    <a:ext uri="{9D8B030D-6E8A-4147-A177-3AD203B41FA5}">
                      <a16:colId xmlns:a16="http://schemas.microsoft.com/office/drawing/2014/main" val="1934101971"/>
                    </a:ext>
                  </a:extLst>
                </a:gridCol>
                <a:gridCol w="1333500">
                  <a:extLst>
                    <a:ext uri="{9D8B030D-6E8A-4147-A177-3AD203B41FA5}">
                      <a16:colId xmlns:a16="http://schemas.microsoft.com/office/drawing/2014/main" val="2075021298"/>
                    </a:ext>
                  </a:extLst>
                </a:gridCol>
                <a:gridCol w="1445359">
                  <a:extLst>
                    <a:ext uri="{9D8B030D-6E8A-4147-A177-3AD203B41FA5}">
                      <a16:colId xmlns:a16="http://schemas.microsoft.com/office/drawing/2014/main" val="1403687957"/>
                    </a:ext>
                  </a:extLst>
                </a:gridCol>
              </a:tblGrid>
              <a:tr h="0">
                <a:tc>
                  <a:txBody>
                    <a:bodyPr/>
                    <a:lstStyle/>
                    <a:p>
                      <a:r>
                        <a:rPr lang="en" sz="1600" dirty="0"/>
                        <a:t>Concept</a:t>
                      </a:r>
                    </a:p>
                  </a:txBody>
                  <a:tcPr/>
                </a:tc>
                <a:tc>
                  <a:txBody>
                    <a:bodyPr/>
                    <a:lstStyle/>
                    <a:p>
                      <a:r>
                        <a:rPr lang="en" sz="1600" dirty="0"/>
                        <a:t>Description</a:t>
                      </a:r>
                    </a:p>
                  </a:txBody>
                  <a:tcPr/>
                </a:tc>
                <a:tc>
                  <a:txBody>
                    <a:bodyPr/>
                    <a:lstStyle/>
                    <a:p>
                      <a:pPr algn="ctr"/>
                      <a:r>
                        <a:rPr lang="en" sz="1600" dirty="0"/>
                        <a:t>Cost MXM</a:t>
                      </a:r>
                    </a:p>
                  </a:txBody>
                  <a:tcPr/>
                </a:tc>
                <a:tc>
                  <a:txBody>
                    <a:bodyPr/>
                    <a:lstStyle/>
                    <a:p>
                      <a:pPr algn="ctr"/>
                      <a:r>
                        <a:rPr lang="en" sz="1600" dirty="0"/>
                        <a:t>Cost USD</a:t>
                      </a:r>
                    </a:p>
                  </a:txBody>
                  <a:tcPr/>
                </a:tc>
                <a:extLst>
                  <a:ext uri="{0D108BD9-81ED-4DB2-BD59-A6C34878D82A}">
                    <a16:rowId xmlns:a16="http://schemas.microsoft.com/office/drawing/2014/main" val="44169350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400" dirty="0"/>
                        <a:t>Local Promoter</a:t>
                      </a:r>
                    </a:p>
                    <a:p>
                      <a:pPr marL="0" marR="0" lvl="0" indent="0" algn="l" defTabSz="914400" rtl="0" eaLnBrk="1" fontAlgn="auto" latinLnBrk="0" hangingPunct="1">
                        <a:lnSpc>
                          <a:spcPct val="100000"/>
                        </a:lnSpc>
                        <a:spcBef>
                          <a:spcPts val="0"/>
                        </a:spcBef>
                        <a:spcAft>
                          <a:spcPts val="0"/>
                        </a:spcAft>
                        <a:buClrTx/>
                        <a:buSzTx/>
                        <a:buFontTx/>
                        <a:buNone/>
                        <a:tabLst/>
                        <a:defRPr/>
                      </a:pPr>
                      <a:r>
                        <a:rPr lang="en" sz="1400" dirty="0"/>
                        <a:t>(Ex </a:t>
                      </a:r>
                      <a:r>
                        <a:rPr lang="en" sz="1400" dirty="0" err="1"/>
                        <a:t>Rotaract )</a:t>
                      </a:r>
                      <a:endParaRPr lang="es-MX"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 sz="1400" dirty="0"/>
                        <a:t>Former Apprentice at OISCA Japan)</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 sz="1400" dirty="0"/>
                        <a:t>Practical environmental education events – 82 events (two days a week in the field) – and 3 days in the office and management. General content: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 sz="1400" dirty="0"/>
                        <a:t>Preparation and presentation of herbaria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 sz="1400" dirty="0"/>
                        <a:t>Seed collection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 sz="1400" dirty="0"/>
                        <a:t>Seed banks,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 sz="1400" dirty="0"/>
                        <a:t>Nurseries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 sz="1400" dirty="0"/>
                        <a:t>Soil restoration.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 sz="1400" dirty="0"/>
                        <a:t>Concepts of ecology, Biosphere Reserve, Biodiversity, Botany, and cultural heritage.</a:t>
                      </a:r>
                    </a:p>
                  </a:txBody>
                  <a:tcPr/>
                </a:tc>
                <a:tc>
                  <a:txBody>
                    <a:bodyPr/>
                    <a:lstStyle/>
                    <a:p>
                      <a:pPr algn="r" fontAlgn="b">
                        <a:buNone/>
                      </a:pPr>
                      <a:r>
                        <a:rPr lang="en" sz="1400" b="0" i="0" u="none" strike="noStrike" dirty="0">
                          <a:solidFill>
                            <a:srgbClr val="000000"/>
                          </a:solidFill>
                          <a:effectLst/>
                          <a:latin typeface="Calibri" panose="020F0502020204030204" pitchFamily="34" charset="0"/>
                        </a:rPr>
                        <a:t>Total Annual Cost $144,000.00</a:t>
                      </a:r>
                    </a:p>
                  </a:txBody>
                  <a:tcPr marL="9525" marR="9525" marT="9525" marB="0" anchor="ctr"/>
                </a:tc>
                <a:tc>
                  <a:txBody>
                    <a:bodyPr/>
                    <a:lstStyle/>
                    <a:p>
                      <a:pPr algn="r" fontAlgn="b">
                        <a:buNone/>
                      </a:pPr>
                      <a:r>
                        <a:rPr lang="en" sz="1400" b="0" i="0" u="none" strike="noStrike" dirty="0">
                          <a:solidFill>
                            <a:srgbClr val="000000"/>
                          </a:solidFill>
                          <a:effectLst/>
                          <a:latin typeface="Calibri" panose="020F0502020204030204" pitchFamily="34" charset="0"/>
                        </a:rPr>
                        <a:t>$7,200.00</a:t>
                      </a:r>
                    </a:p>
                  </a:txBody>
                  <a:tcPr marL="9525" marR="9525" marT="9525" marB="0" anchor="ctr"/>
                </a:tc>
                <a:extLst>
                  <a:ext uri="{0D108BD9-81ED-4DB2-BD59-A6C34878D82A}">
                    <a16:rowId xmlns:a16="http://schemas.microsoft.com/office/drawing/2014/main" val="1480792673"/>
                  </a:ext>
                </a:extLst>
              </a:tr>
              <a:tr h="0">
                <a:tc>
                  <a:txBody>
                    <a:bodyPr/>
                    <a:lstStyle/>
                    <a:p>
                      <a:r>
                        <a:rPr lang="en" sz="1400" dirty="0"/>
                        <a:t>Attendance</a:t>
                      </a:r>
                    </a:p>
                  </a:txBody>
                  <a:tcPr/>
                </a:tc>
                <a:tc>
                  <a:txBody>
                    <a:bodyPr/>
                    <a:lstStyle/>
                    <a:p>
                      <a:r>
                        <a:rPr lang="en" sz="1400" dirty="0"/>
                        <a:t>Staff – Local promoter's assistant (floating assistant)</a:t>
                      </a:r>
                    </a:p>
                  </a:txBody>
                  <a:tcPr/>
                </a:tc>
                <a:tc>
                  <a:txBody>
                    <a:bodyPr/>
                    <a:lstStyle/>
                    <a:p>
                      <a:pPr algn="r" fontAlgn="b">
                        <a:buNone/>
                      </a:pPr>
                      <a:r>
                        <a:rPr lang="en" sz="1400" b="0" i="0" u="none" strike="noStrike" dirty="0">
                          <a:solidFill>
                            <a:srgbClr val="000000"/>
                          </a:solidFill>
                          <a:effectLst/>
                          <a:latin typeface="Calibri" panose="020F0502020204030204" pitchFamily="34" charset="0"/>
                        </a:rPr>
                        <a:t>Annual cost $30,000.00</a:t>
                      </a:r>
                    </a:p>
                  </a:txBody>
                  <a:tcPr marL="9525" marR="9525" marT="9525" marB="0" anchor="b"/>
                </a:tc>
                <a:tc>
                  <a:txBody>
                    <a:bodyPr/>
                    <a:lstStyle/>
                    <a:p>
                      <a:pPr algn="r" fontAlgn="b">
                        <a:buNone/>
                      </a:pPr>
                      <a:r>
                        <a:rPr lang="en" sz="1400" b="0" i="0" u="none" strike="noStrike" dirty="0">
                          <a:solidFill>
                            <a:srgbClr val="000000"/>
                          </a:solidFill>
                          <a:effectLst/>
                          <a:latin typeface="Calibri" panose="020F0502020204030204" pitchFamily="34" charset="0"/>
                        </a:rPr>
                        <a:t>1,500.00USD</a:t>
                      </a:r>
                    </a:p>
                  </a:txBody>
                  <a:tcPr marL="9525" marR="9525" marT="9525" marB="0" anchor="b"/>
                </a:tc>
                <a:extLst>
                  <a:ext uri="{0D108BD9-81ED-4DB2-BD59-A6C34878D82A}">
                    <a16:rowId xmlns:a16="http://schemas.microsoft.com/office/drawing/2014/main" val="3138735817"/>
                  </a:ext>
                </a:extLst>
              </a:tr>
              <a:tr h="3866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400" dirty="0"/>
                        <a:t>Herbaria (20 wooden presses)</a:t>
                      </a:r>
                      <a:endParaRPr lang="es-MX" sz="1400"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 sz="1400" dirty="0"/>
                        <a:t>Goal 120 Herbaria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 sz="1400" dirty="0"/>
                        <a:t>Herbarium exhibitions (twice a year)</a:t>
                      </a:r>
                    </a:p>
                  </a:txBody>
                  <a:tcPr/>
                </a:tc>
                <a:tc>
                  <a:txBody>
                    <a:bodyPr/>
                    <a:lstStyle/>
                    <a:p>
                      <a:pPr algn="r" fontAlgn="b">
                        <a:buNone/>
                      </a:pPr>
                      <a:r>
                        <a:rPr lang="en" sz="1400" b="0" i="0" u="none" strike="noStrike" dirty="0">
                          <a:solidFill>
                            <a:srgbClr val="000000"/>
                          </a:solidFill>
                          <a:effectLst/>
                          <a:latin typeface="Calibri" panose="020F0502020204030204" pitchFamily="34" charset="0"/>
                        </a:rPr>
                        <a:t>$4,000.00</a:t>
                      </a:r>
                    </a:p>
                  </a:txBody>
                  <a:tcPr marL="9525" marR="9525" marT="9525" marB="0" anchor="b"/>
                </a:tc>
                <a:tc>
                  <a:txBody>
                    <a:bodyPr/>
                    <a:lstStyle/>
                    <a:p>
                      <a:pPr algn="r" fontAlgn="b">
                        <a:buNone/>
                      </a:pPr>
                      <a:r>
                        <a:rPr lang="en" sz="1400" b="0" i="0" u="none" strike="noStrike" dirty="0">
                          <a:solidFill>
                            <a:srgbClr val="000000"/>
                          </a:solidFill>
                          <a:effectLst/>
                          <a:latin typeface="Calibri" panose="020F0502020204030204" pitchFamily="34" charset="0"/>
                        </a:rPr>
                        <a:t>$200</a:t>
                      </a:r>
                    </a:p>
                  </a:txBody>
                  <a:tcPr marL="9525" marR="9525" marT="9525" marB="0" anchor="b"/>
                </a:tc>
                <a:extLst>
                  <a:ext uri="{0D108BD9-81ED-4DB2-BD59-A6C34878D82A}">
                    <a16:rowId xmlns:a16="http://schemas.microsoft.com/office/drawing/2014/main" val="1714942132"/>
                  </a:ext>
                </a:extLst>
              </a:tr>
              <a:tr h="370840">
                <a:tc>
                  <a:txBody>
                    <a:bodyPr/>
                    <a:lstStyle/>
                    <a:p>
                      <a:r>
                        <a:rPr lang="en" sz="1400" dirty="0"/>
                        <a:t>Transport</a:t>
                      </a:r>
                    </a:p>
                  </a:txBody>
                  <a:tcPr/>
                </a:tc>
                <a:tc>
                  <a:txBody>
                    <a:bodyPr/>
                    <a:lstStyle/>
                    <a:p>
                      <a:r>
                        <a:rPr lang="en" sz="1400" dirty="0"/>
                        <a:t>Transportation - Oisca staff to the communities - San Pedro Atzumba and Reyes Metzontla</a:t>
                      </a:r>
                    </a:p>
                  </a:txBody>
                  <a:tcPr/>
                </a:tc>
                <a:tc>
                  <a:txBody>
                    <a:bodyPr/>
                    <a:lstStyle/>
                    <a:p>
                      <a:pPr algn="r" fontAlgn="b">
                        <a:buNone/>
                      </a:pPr>
                      <a:r>
                        <a:rPr lang="en" sz="1400" b="0" i="0" u="none" strike="noStrike" dirty="0">
                          <a:solidFill>
                            <a:srgbClr val="000000"/>
                          </a:solidFill>
                          <a:effectLst/>
                          <a:latin typeface="Calibri" panose="020F0502020204030204" pitchFamily="34" charset="0"/>
                        </a:rPr>
                        <a:t>Annual cost $75,000.00</a:t>
                      </a:r>
                    </a:p>
                  </a:txBody>
                  <a:tcPr marL="9525" marR="9525" marT="9525" marB="0" anchor="b"/>
                </a:tc>
                <a:tc>
                  <a:txBody>
                    <a:bodyPr/>
                    <a:lstStyle/>
                    <a:p>
                      <a:pPr algn="r" fontAlgn="b">
                        <a:buNone/>
                      </a:pPr>
                      <a:r>
                        <a:rPr lang="en" sz="1400" b="0" i="0" u="none" strike="noStrike" dirty="0">
                          <a:solidFill>
                            <a:srgbClr val="000000"/>
                          </a:solidFill>
                          <a:effectLst/>
                          <a:latin typeface="Calibri" panose="020F0502020204030204" pitchFamily="34" charset="0"/>
                        </a:rPr>
                        <a:t>3,750.00USD</a:t>
                      </a:r>
                    </a:p>
                  </a:txBody>
                  <a:tcPr marL="9525" marR="9525" marT="9525" marB="0" anchor="b"/>
                </a:tc>
                <a:extLst>
                  <a:ext uri="{0D108BD9-81ED-4DB2-BD59-A6C34878D82A}">
                    <a16:rowId xmlns:a16="http://schemas.microsoft.com/office/drawing/2014/main" val="1431602496"/>
                  </a:ext>
                </a:extLst>
              </a:tr>
              <a:tr h="370840">
                <a:tc>
                  <a:txBody>
                    <a:bodyPr/>
                    <a:lstStyle/>
                    <a:p>
                      <a:r>
                        <a:rPr lang="en" sz="1400" dirty="0"/>
                        <a:t>Operations</a:t>
                      </a:r>
                    </a:p>
                  </a:txBody>
                  <a:tcPr/>
                </a:tc>
                <a:tc>
                  <a:txBody>
                    <a:bodyPr/>
                    <a:lstStyle/>
                    <a:p>
                      <a:r>
                        <a:rPr lang="en" sz="1400" dirty="0"/>
                        <a:t>Snacks for participants in conference events, community reforestation projects, and exhibitions.</a:t>
                      </a:r>
                    </a:p>
                  </a:txBody>
                  <a:tcPr/>
                </a:tc>
                <a:tc>
                  <a:txBody>
                    <a:bodyPr/>
                    <a:lstStyle/>
                    <a:p>
                      <a:pPr algn="r" fontAlgn="b">
                        <a:buNone/>
                      </a:pPr>
                      <a:r>
                        <a:rPr lang="en" sz="1400" b="0" i="0" u="none" strike="noStrike" dirty="0">
                          <a:solidFill>
                            <a:srgbClr val="000000"/>
                          </a:solidFill>
                          <a:effectLst/>
                          <a:latin typeface="Calibri" panose="020F0502020204030204" pitchFamily="34" charset="0"/>
                        </a:rPr>
                        <a:t>$35,000.00</a:t>
                      </a:r>
                    </a:p>
                  </a:txBody>
                  <a:tcPr marL="9525" marR="9525" marT="9525" marB="0" anchor="b"/>
                </a:tc>
                <a:tc>
                  <a:txBody>
                    <a:bodyPr/>
                    <a:lstStyle/>
                    <a:p>
                      <a:pPr algn="r" fontAlgn="b">
                        <a:buNone/>
                      </a:pPr>
                      <a:r>
                        <a:rPr lang="en" sz="1400" b="0" i="0" u="none" strike="noStrike" dirty="0">
                          <a:solidFill>
                            <a:srgbClr val="000000"/>
                          </a:solidFill>
                          <a:effectLst/>
                          <a:latin typeface="Calibri" panose="020F0502020204030204" pitchFamily="34" charset="0"/>
                        </a:rPr>
                        <a:t>1,750.00USD</a:t>
                      </a:r>
                    </a:p>
                  </a:txBody>
                  <a:tcPr marL="9525" marR="9525" marT="9525" marB="0" anchor="b"/>
                </a:tc>
                <a:extLst>
                  <a:ext uri="{0D108BD9-81ED-4DB2-BD59-A6C34878D82A}">
                    <a16:rowId xmlns:a16="http://schemas.microsoft.com/office/drawing/2014/main" val="1030833857"/>
                  </a:ext>
                </a:extLst>
              </a:tr>
            </a:tbl>
          </a:graphicData>
        </a:graphic>
      </p:graphicFrame>
      <p:graphicFrame>
        <p:nvGraphicFramePr>
          <p:cNvPr id="9" name="Tabla 8">
            <a:extLst>
              <a:ext uri="{FF2B5EF4-FFF2-40B4-BE49-F238E27FC236}">
                <a16:creationId xmlns:a16="http://schemas.microsoft.com/office/drawing/2014/main" id="{65F56046-ECEB-217A-0A1E-62CE63DB225A}"/>
              </a:ext>
            </a:extLst>
          </p:cNvPr>
          <p:cNvGraphicFramePr>
            <a:graphicFrameLocks noGrp="1"/>
          </p:cNvGraphicFramePr>
          <p:nvPr/>
        </p:nvGraphicFramePr>
        <p:xfrm>
          <a:off x="6095999" y="6339986"/>
          <a:ext cx="2770794" cy="369332"/>
        </p:xfrm>
        <a:graphic>
          <a:graphicData uri="http://schemas.openxmlformats.org/drawingml/2006/table">
            <a:tbl>
              <a:tblPr firstRow="1" bandRow="1">
                <a:tableStyleId>{5C22544A-7EE6-4342-B048-85BDC9FD1C3A}</a:tableStyleId>
              </a:tblPr>
              <a:tblGrid>
                <a:gridCol w="1323975">
                  <a:extLst>
                    <a:ext uri="{9D8B030D-6E8A-4147-A177-3AD203B41FA5}">
                      <a16:colId xmlns:a16="http://schemas.microsoft.com/office/drawing/2014/main" val="2167257723"/>
                    </a:ext>
                  </a:extLst>
                </a:gridCol>
                <a:gridCol w="1446819">
                  <a:extLst>
                    <a:ext uri="{9D8B030D-6E8A-4147-A177-3AD203B41FA5}">
                      <a16:colId xmlns:a16="http://schemas.microsoft.com/office/drawing/2014/main" val="3014548181"/>
                    </a:ext>
                  </a:extLst>
                </a:gridCol>
              </a:tblGrid>
              <a:tr h="369332">
                <a:tc>
                  <a:txBody>
                    <a:bodyPr/>
                    <a:lstStyle/>
                    <a:p>
                      <a:r>
                        <a:rPr lang="en" dirty="0">
                          <a:solidFill>
                            <a:schemeClr val="tx1"/>
                          </a:solidFill>
                        </a:rPr>
                        <a:t>$288,000</a:t>
                      </a:r>
                    </a:p>
                  </a:txBody>
                  <a:tcPr>
                    <a:solidFill>
                      <a:schemeClr val="bg2"/>
                    </a:solidFill>
                  </a:tcPr>
                </a:tc>
                <a:tc>
                  <a:txBody>
                    <a:bodyPr/>
                    <a:lstStyle/>
                    <a:p>
                      <a:r>
                        <a:rPr lang="en" dirty="0">
                          <a:solidFill>
                            <a:schemeClr val="tx1"/>
                          </a:solidFill>
                        </a:rPr>
                        <a:t>$14,400</a:t>
                      </a:r>
                    </a:p>
                  </a:txBody>
                  <a:tcPr>
                    <a:solidFill>
                      <a:schemeClr val="bg2"/>
                    </a:solidFill>
                  </a:tcPr>
                </a:tc>
                <a:extLst>
                  <a:ext uri="{0D108BD9-81ED-4DB2-BD59-A6C34878D82A}">
                    <a16:rowId xmlns:a16="http://schemas.microsoft.com/office/drawing/2014/main" val="1677531689"/>
                  </a:ext>
                </a:extLst>
              </a:tr>
            </a:tbl>
          </a:graphicData>
        </a:graphic>
      </p:graphicFrame>
      <p:sp>
        <p:nvSpPr>
          <p:cNvPr id="10" name="CuadroTexto 9">
            <a:extLst>
              <a:ext uri="{FF2B5EF4-FFF2-40B4-BE49-F238E27FC236}">
                <a16:creationId xmlns:a16="http://schemas.microsoft.com/office/drawing/2014/main" id="{94F10EF9-77D3-834D-D6E9-F26522430551}"/>
              </a:ext>
            </a:extLst>
          </p:cNvPr>
          <p:cNvSpPr txBox="1"/>
          <p:nvPr/>
        </p:nvSpPr>
        <p:spPr>
          <a:xfrm>
            <a:off x="5305139" y="6339986"/>
            <a:ext cx="713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Calibri" panose="020F0502020204030204"/>
                <a:ea typeface="+mn-ea"/>
                <a:cs typeface="+mn-cs"/>
              </a:rPr>
              <a:t>Total:</a:t>
            </a:r>
          </a:p>
        </p:txBody>
      </p:sp>
      <p:pic>
        <p:nvPicPr>
          <p:cNvPr id="2" name="Picture 12" descr="Prensa para plantas (herbario) – ABC Escolar">
            <a:extLst>
              <a:ext uri="{FF2B5EF4-FFF2-40B4-BE49-F238E27FC236}">
                <a16:creationId xmlns:a16="http://schemas.microsoft.com/office/drawing/2014/main" id="{9D378C69-03EF-373E-3F9F-30A965306E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9439" y="2397667"/>
            <a:ext cx="1526782" cy="15267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3 actividades de cierre de una clase">
            <a:extLst>
              <a:ext uri="{FF2B5EF4-FFF2-40B4-BE49-F238E27FC236}">
                <a16:creationId xmlns:a16="http://schemas.microsoft.com/office/drawing/2014/main" id="{B32D7D4D-5B59-6E6C-53F8-5C8612B624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0146" y="1616768"/>
            <a:ext cx="1440226" cy="112836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D3EE02F0-BA81-8899-C809-B68B9830D0EB}"/>
              </a:ext>
            </a:extLst>
          </p:cNvPr>
          <p:cNvPicPr>
            <a:picLocks noChangeAspect="1"/>
          </p:cNvPicPr>
          <p:nvPr/>
        </p:nvPicPr>
        <p:blipFill>
          <a:blip r:embed="rId4"/>
          <a:stretch>
            <a:fillRect/>
          </a:stretch>
        </p:blipFill>
        <p:spPr>
          <a:xfrm>
            <a:off x="9417675" y="3668036"/>
            <a:ext cx="1785168" cy="1779528"/>
          </a:xfrm>
          <a:prstGeom prst="ellipse">
            <a:avLst/>
          </a:prstGeom>
        </p:spPr>
      </p:pic>
      <p:sp>
        <p:nvSpPr>
          <p:cNvPr id="11" name="CuadroTexto 10">
            <a:extLst>
              <a:ext uri="{FF2B5EF4-FFF2-40B4-BE49-F238E27FC236}">
                <a16:creationId xmlns:a16="http://schemas.microsoft.com/office/drawing/2014/main" id="{2DC25EEF-4CD4-411F-A6F0-346D7F16232C}"/>
              </a:ext>
            </a:extLst>
          </p:cNvPr>
          <p:cNvSpPr txBox="1"/>
          <p:nvPr/>
        </p:nvSpPr>
        <p:spPr>
          <a:xfrm>
            <a:off x="4186451" y="370066"/>
            <a:ext cx="613466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3600" b="1" i="0" u="none" strike="noStrike" kern="1200" cap="none" spc="0" normalizeH="0" baseline="0" noProof="0" dirty="0">
                <a:ln>
                  <a:noFill/>
                </a:ln>
                <a:solidFill>
                  <a:prstClr val="white">
                    <a:lumMod val="95000"/>
                  </a:prstClr>
                </a:solidFill>
                <a:effectLst/>
                <a:uLnTx/>
                <a:uFillTx/>
                <a:latin typeface="Hero" panose="00000500000000000000"/>
                <a:ea typeface="+mn-ea"/>
                <a:cs typeface="+mn-cs"/>
              </a:rPr>
              <a:t>TRAINING</a:t>
            </a:r>
            <a:r>
              <a:rPr kumimoji="0" lang="en" sz="3600" b="1" i="0" u="none" strike="noStrike" kern="1200" cap="none" spc="0" normalizeH="0" baseline="0" noProof="0" dirty="0">
                <a:ln>
                  <a:noFill/>
                </a:ln>
                <a:solidFill>
                  <a:prstClr val="white"/>
                </a:solidFill>
                <a:effectLst/>
                <a:uLnTx/>
                <a:uFillTx/>
                <a:latin typeface="Hero" panose="00000500000000000000" pitchFamily="2" charset="0"/>
                <a:ea typeface="+mn-ea"/>
                <a:cs typeface="Calibri Light" panose="020F0302020204030204" pitchFamily="34" charset="0"/>
              </a:rPr>
              <a:t> </a:t>
            </a:r>
            <a:endParaRPr kumimoji="0" lang="es-MX"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18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3">
            <a:extLst>
              <a:ext uri="{FF2B5EF4-FFF2-40B4-BE49-F238E27FC236}">
                <a16:creationId xmlns:a16="http://schemas.microsoft.com/office/drawing/2014/main" id="{A044B7F7-E194-41FC-A731-3F4C74EBBEF4}"/>
              </a:ext>
            </a:extLst>
          </p:cNvPr>
          <p:cNvGraphicFramePr>
            <a:graphicFrameLocks noGrp="1"/>
          </p:cNvGraphicFramePr>
          <p:nvPr/>
        </p:nvGraphicFramePr>
        <p:xfrm>
          <a:off x="123825" y="1479054"/>
          <a:ext cx="9391650" cy="4693920"/>
        </p:xfrm>
        <a:graphic>
          <a:graphicData uri="http://schemas.openxmlformats.org/drawingml/2006/table">
            <a:tbl>
              <a:tblPr firstRow="1" bandRow="1">
                <a:tableStyleId>{93296810-A885-4BE3-A3E7-6D5BEEA58F35}</a:tableStyleId>
              </a:tblPr>
              <a:tblGrid>
                <a:gridCol w="1894603">
                  <a:extLst>
                    <a:ext uri="{9D8B030D-6E8A-4147-A177-3AD203B41FA5}">
                      <a16:colId xmlns:a16="http://schemas.microsoft.com/office/drawing/2014/main" val="3567267677"/>
                    </a:ext>
                  </a:extLst>
                </a:gridCol>
                <a:gridCol w="5172381">
                  <a:extLst>
                    <a:ext uri="{9D8B030D-6E8A-4147-A177-3AD203B41FA5}">
                      <a16:colId xmlns:a16="http://schemas.microsoft.com/office/drawing/2014/main" val="1825520565"/>
                    </a:ext>
                  </a:extLst>
                </a:gridCol>
                <a:gridCol w="1063534">
                  <a:extLst>
                    <a:ext uri="{9D8B030D-6E8A-4147-A177-3AD203B41FA5}">
                      <a16:colId xmlns:a16="http://schemas.microsoft.com/office/drawing/2014/main" val="3937792036"/>
                    </a:ext>
                  </a:extLst>
                </a:gridCol>
                <a:gridCol w="1261132">
                  <a:extLst>
                    <a:ext uri="{9D8B030D-6E8A-4147-A177-3AD203B41FA5}">
                      <a16:colId xmlns:a16="http://schemas.microsoft.com/office/drawing/2014/main" val="3089267070"/>
                    </a:ext>
                  </a:extLst>
                </a:gridCol>
              </a:tblGrid>
              <a:tr h="0">
                <a:tc>
                  <a:txBody>
                    <a:bodyPr/>
                    <a:lstStyle/>
                    <a:p>
                      <a:r>
                        <a:rPr lang="en" sz="1600" dirty="0"/>
                        <a:t>Concept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600" dirty="0"/>
                        <a:t>Description</a:t>
                      </a:r>
                    </a:p>
                    <a:p>
                      <a:endParaRPr lang="es-MX" sz="1600" dirty="0"/>
                    </a:p>
                  </a:txBody>
                  <a:tcPr/>
                </a:tc>
                <a:tc>
                  <a:txBody>
                    <a:bodyPr/>
                    <a:lstStyle/>
                    <a:p>
                      <a:r>
                        <a:rPr lang="en" sz="1600" dirty="0"/>
                        <a:t>Cost MXM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600" dirty="0"/>
                        <a:t>Cost USD</a:t>
                      </a:r>
                    </a:p>
                    <a:p>
                      <a:endParaRPr lang="es-MX" sz="1600" dirty="0"/>
                    </a:p>
                  </a:txBody>
                  <a:tcPr/>
                </a:tc>
                <a:extLst>
                  <a:ext uri="{0D108BD9-81ED-4DB2-BD59-A6C34878D82A}">
                    <a16:rowId xmlns:a16="http://schemas.microsoft.com/office/drawing/2014/main" val="2420216832"/>
                  </a:ext>
                </a:extLst>
              </a:tr>
              <a:tr h="370840">
                <a:tc>
                  <a:txBody>
                    <a:bodyPr/>
                    <a:lstStyle/>
                    <a:p>
                      <a:r>
                        <a:rPr lang="en" sz="1600" dirty="0"/>
                        <a:t>Family nursery (20 families benefited)</a:t>
                      </a:r>
                    </a:p>
                  </a:txBody>
                  <a:tcPr/>
                </a:tc>
                <a:tc>
                  <a:txBody>
                    <a:bodyPr/>
                    <a:lstStyle/>
                    <a:p>
                      <a:pPr marL="285750" indent="-285750">
                        <a:buFont typeface="Arial" panose="020B0604020202020204" pitchFamily="34" charset="0"/>
                        <a:buChar char="•"/>
                      </a:pPr>
                      <a:r>
                        <a:rPr lang="en" sz="1600" dirty="0"/>
                        <a:t>Includes materials and supplies for the installation and operation of family nurseries such as posts, shade netting, water tank, watering cans, natural repellents, black nursery bags, etc.</a:t>
                      </a:r>
                    </a:p>
                  </a:txBody>
                  <a:tcPr/>
                </a:tc>
                <a:tc>
                  <a:txBody>
                    <a:bodyPr/>
                    <a:lstStyle/>
                    <a:p>
                      <a:r>
                        <a:rPr lang="en" sz="1600" dirty="0"/>
                        <a:t>$147,000</a:t>
                      </a:r>
                    </a:p>
                  </a:txBody>
                  <a:tcPr/>
                </a:tc>
                <a:tc>
                  <a:txBody>
                    <a:bodyPr/>
                    <a:lstStyle/>
                    <a:p>
                      <a:r>
                        <a:rPr lang="en" sz="1600" dirty="0"/>
                        <a:t>$7350 USD</a:t>
                      </a:r>
                    </a:p>
                  </a:txBody>
                  <a:tcPr/>
                </a:tc>
                <a:extLst>
                  <a:ext uri="{0D108BD9-81ED-4DB2-BD59-A6C34878D82A}">
                    <a16:rowId xmlns:a16="http://schemas.microsoft.com/office/drawing/2014/main" val="2955836380"/>
                  </a:ext>
                </a:extLst>
              </a:tr>
              <a:tr h="370840">
                <a:tc>
                  <a:txBody>
                    <a:bodyPr/>
                    <a:lstStyle/>
                    <a:p>
                      <a:r>
                        <a:rPr lang="en" sz="1600" dirty="0"/>
                        <a:t>20 Family Seed Banks</a:t>
                      </a:r>
                    </a:p>
                  </a:txBody>
                  <a:tcPr/>
                </a:tc>
                <a:tc>
                  <a:txBody>
                    <a:bodyPr/>
                    <a:lstStyle/>
                    <a:p>
                      <a:pPr marL="285750" indent="-285750">
                        <a:buFont typeface="Arial" panose="020B0604020202020204" pitchFamily="34" charset="0"/>
                        <a:buChar char="•"/>
                      </a:pPr>
                      <a:r>
                        <a:rPr lang="en" sz="1600" dirty="0"/>
                        <a:t>Each family will have seed banks, and will include furniture and jars.</a:t>
                      </a:r>
                    </a:p>
                  </a:txBody>
                  <a:tcPr/>
                </a:tc>
                <a:tc>
                  <a:txBody>
                    <a:bodyPr/>
                    <a:lstStyle/>
                    <a:p>
                      <a:r>
                        <a:rPr lang="en" sz="1600" dirty="0"/>
                        <a:t>$8,000</a:t>
                      </a:r>
                    </a:p>
                  </a:txBody>
                  <a:tcPr/>
                </a:tc>
                <a:tc>
                  <a:txBody>
                    <a:bodyPr/>
                    <a:lstStyle/>
                    <a:p>
                      <a:r>
                        <a:rPr lang="en" sz="1600" dirty="0"/>
                        <a:t>$400</a:t>
                      </a:r>
                    </a:p>
                  </a:txBody>
                  <a:tcPr/>
                </a:tc>
                <a:extLst>
                  <a:ext uri="{0D108BD9-81ED-4DB2-BD59-A6C34878D82A}">
                    <a16:rowId xmlns:a16="http://schemas.microsoft.com/office/drawing/2014/main" val="3932253361"/>
                  </a:ext>
                </a:extLst>
              </a:tr>
              <a:tr h="370840">
                <a:tc>
                  <a:txBody>
                    <a:bodyPr/>
                    <a:lstStyle/>
                    <a:p>
                      <a:r>
                        <a:rPr lang="en" sz="1600" dirty="0"/>
                        <a:t>20 Tool Kits</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 sz="1600" dirty="0"/>
                        <a:t>Each family will receive a tool kit (straight shovel, wheelbarrow, gloves, garden shovels, handsaw, picks, tape measure, square).</a:t>
                      </a:r>
                    </a:p>
                    <a:p>
                      <a:pPr marL="285750" indent="-285750">
                        <a:buFont typeface="Arial" panose="020B0604020202020204" pitchFamily="34" charset="0"/>
                        <a:buChar char="•"/>
                      </a:pPr>
                      <a:endParaRPr lang="es-MX" sz="1600" dirty="0"/>
                    </a:p>
                  </a:txBody>
                  <a:tcPr/>
                </a:tc>
                <a:tc>
                  <a:txBody>
                    <a:bodyPr/>
                    <a:lstStyle/>
                    <a:p>
                      <a:r>
                        <a:rPr lang="en" sz="1600" dirty="0"/>
                        <a:t>$22,000</a:t>
                      </a:r>
                    </a:p>
                  </a:txBody>
                  <a:tcPr/>
                </a:tc>
                <a:tc>
                  <a:txBody>
                    <a:bodyPr/>
                    <a:lstStyle/>
                    <a:p>
                      <a:r>
                        <a:rPr lang="en" sz="1600" dirty="0"/>
                        <a:t>1,100 USD</a:t>
                      </a:r>
                    </a:p>
                  </a:txBody>
                  <a:tcPr/>
                </a:tc>
                <a:extLst>
                  <a:ext uri="{0D108BD9-81ED-4DB2-BD59-A6C34878D82A}">
                    <a16:rowId xmlns:a16="http://schemas.microsoft.com/office/drawing/2014/main" val="1328504426"/>
                  </a:ext>
                </a:extLst>
              </a:tr>
              <a:tr h="370840">
                <a:tc>
                  <a:txBody>
                    <a:bodyPr/>
                    <a:lstStyle/>
                    <a:p>
                      <a:r>
                        <a:rPr lang="en" sz="1600" dirty="0"/>
                        <a:t>2 School nurseries</a:t>
                      </a:r>
                    </a:p>
                  </a:txBody>
                  <a:tcPr/>
                </a:tc>
                <a:tc>
                  <a:txBody>
                    <a:bodyPr/>
                    <a:lstStyle/>
                    <a:p>
                      <a:pPr marL="285750" indent="-285750">
                        <a:buFont typeface="Arial" panose="020B0604020202020204" pitchFamily="34" charset="0"/>
                        <a:buChar char="•"/>
                      </a:pPr>
                      <a:r>
                        <a:rPr lang="en" sz="1600" dirty="0"/>
                        <a:t>Each school will be given materials and supplies for the installation and operation of the nurseries</a:t>
                      </a:r>
                    </a:p>
                  </a:txBody>
                  <a:tcPr/>
                </a:tc>
                <a:tc>
                  <a:txBody>
                    <a:bodyPr/>
                    <a:lstStyle/>
                    <a:p>
                      <a:r>
                        <a:rPr lang="en" sz="1600" dirty="0"/>
                        <a:t>$40,000</a:t>
                      </a:r>
                    </a:p>
                  </a:txBody>
                  <a:tcPr/>
                </a:tc>
                <a:tc>
                  <a:txBody>
                    <a:bodyPr/>
                    <a:lstStyle/>
                    <a:p>
                      <a:r>
                        <a:rPr lang="en" sz="1600" dirty="0"/>
                        <a:t>$2,000</a:t>
                      </a:r>
                    </a:p>
                  </a:txBody>
                  <a:tcPr/>
                </a:tc>
                <a:extLst>
                  <a:ext uri="{0D108BD9-81ED-4DB2-BD59-A6C34878D82A}">
                    <a16:rowId xmlns:a16="http://schemas.microsoft.com/office/drawing/2014/main" val="3185733288"/>
                  </a:ext>
                </a:extLst>
              </a:tr>
              <a:tr h="370840">
                <a:tc>
                  <a:txBody>
                    <a:bodyPr/>
                    <a:lstStyle/>
                    <a:p>
                      <a:r>
                        <a:rPr lang="en" sz="1600" dirty="0"/>
                        <a:t>2 school seed banks</a:t>
                      </a:r>
                    </a:p>
                  </a:txBody>
                  <a:tcPr/>
                </a:tc>
                <a:tc>
                  <a:txBody>
                    <a:bodyPr/>
                    <a:lstStyle/>
                    <a:p>
                      <a:pPr marL="285750" indent="-285750">
                        <a:buFont typeface="Arial" panose="020B0604020202020204" pitchFamily="34" charset="0"/>
                        <a:buChar char="•"/>
                      </a:pPr>
                      <a:r>
                        <a:rPr lang="en" sz="1600" dirty="0"/>
                        <a:t>Each school will have its own seed bank, and they will be given materials such as jars, labels, natural repellents (diatomaceous earth) etc.</a:t>
                      </a:r>
                    </a:p>
                  </a:txBody>
                  <a:tcPr/>
                </a:tc>
                <a:tc>
                  <a:txBody>
                    <a:bodyPr/>
                    <a:lstStyle/>
                    <a:p>
                      <a:r>
                        <a:rPr lang="en" sz="1600" dirty="0"/>
                        <a:t>$20,000</a:t>
                      </a:r>
                    </a:p>
                  </a:txBody>
                  <a:tcPr/>
                </a:tc>
                <a:tc>
                  <a:txBody>
                    <a:bodyPr/>
                    <a:lstStyle/>
                    <a:p>
                      <a:r>
                        <a:rPr lang="en" sz="1600" dirty="0"/>
                        <a:t>1,000 USD</a:t>
                      </a:r>
                    </a:p>
                  </a:txBody>
                  <a:tcPr/>
                </a:tc>
                <a:extLst>
                  <a:ext uri="{0D108BD9-81ED-4DB2-BD59-A6C34878D82A}">
                    <a16:rowId xmlns:a16="http://schemas.microsoft.com/office/drawing/2014/main" val="209957896"/>
                  </a:ext>
                </a:extLst>
              </a:tr>
            </a:tbl>
          </a:graphicData>
        </a:graphic>
      </p:graphicFrame>
      <p:sp>
        <p:nvSpPr>
          <p:cNvPr id="5" name="CuadroTexto 4">
            <a:extLst>
              <a:ext uri="{FF2B5EF4-FFF2-40B4-BE49-F238E27FC236}">
                <a16:creationId xmlns:a16="http://schemas.microsoft.com/office/drawing/2014/main" id="{86C7A96C-CC87-4E20-B180-996244EFA198}"/>
              </a:ext>
            </a:extLst>
          </p:cNvPr>
          <p:cNvSpPr txBox="1"/>
          <p:nvPr/>
        </p:nvSpPr>
        <p:spPr>
          <a:xfrm>
            <a:off x="4186451" y="370066"/>
            <a:ext cx="613466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3600" b="1" i="0" u="none" strike="noStrike" kern="1200" cap="none" spc="0" normalizeH="0" baseline="0" noProof="0" dirty="0">
                <a:ln>
                  <a:noFill/>
                </a:ln>
                <a:solidFill>
                  <a:prstClr val="white"/>
                </a:solidFill>
                <a:effectLst/>
                <a:uLnTx/>
                <a:uFillTx/>
                <a:latin typeface="Hero" panose="00000500000000000000" pitchFamily="2" charset="0"/>
                <a:ea typeface="+mn-ea"/>
                <a:cs typeface="Calibri Light" panose="020F0302020204030204" pitchFamily="34" charset="0"/>
              </a:rPr>
              <a:t>RESTORATION</a:t>
            </a:r>
            <a:endParaRPr kumimoji="0" lang="es-MX"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4" descr="Qué es un Tinaco? - SaluBritom">
            <a:extLst>
              <a:ext uri="{FF2B5EF4-FFF2-40B4-BE49-F238E27FC236}">
                <a16:creationId xmlns:a16="http://schemas.microsoft.com/office/drawing/2014/main" id="{F0345352-CB8A-40EF-9FF3-D4901E9052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8576" y="1603657"/>
            <a:ext cx="1354217" cy="1354217"/>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3E6D17A2-9DCC-4A56-8E84-6BBB145F6C24}"/>
              </a:ext>
            </a:extLst>
          </p:cNvPr>
          <p:cNvPicPr>
            <a:picLocks noChangeAspect="1"/>
          </p:cNvPicPr>
          <p:nvPr/>
        </p:nvPicPr>
        <p:blipFill>
          <a:blip r:embed="rId3"/>
          <a:srcRect l="24800"/>
          <a:stretch>
            <a:fillRect/>
          </a:stretch>
        </p:blipFill>
        <p:spPr>
          <a:xfrm>
            <a:off x="9798576" y="2957874"/>
            <a:ext cx="1751793" cy="2495550"/>
          </a:xfrm>
          <a:prstGeom prst="rect">
            <a:avLst/>
          </a:prstGeom>
        </p:spPr>
      </p:pic>
    </p:spTree>
    <p:extLst>
      <p:ext uri="{BB962C8B-B14F-4D97-AF65-F5344CB8AC3E}">
        <p14:creationId xmlns:p14="http://schemas.microsoft.com/office/powerpoint/2010/main" val="2500986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3">
            <a:extLst>
              <a:ext uri="{FF2B5EF4-FFF2-40B4-BE49-F238E27FC236}">
                <a16:creationId xmlns:a16="http://schemas.microsoft.com/office/drawing/2014/main" id="{5CE7BF48-A445-45D8-9BC7-C17FF48076CB}"/>
              </a:ext>
            </a:extLst>
          </p:cNvPr>
          <p:cNvGraphicFramePr>
            <a:graphicFrameLocks noGrp="1"/>
          </p:cNvGraphicFramePr>
          <p:nvPr/>
        </p:nvGraphicFramePr>
        <p:xfrm>
          <a:off x="190501" y="1690867"/>
          <a:ext cx="9391650" cy="3048000"/>
        </p:xfrm>
        <a:graphic>
          <a:graphicData uri="http://schemas.openxmlformats.org/drawingml/2006/table">
            <a:tbl>
              <a:tblPr firstRow="1" bandRow="1">
                <a:tableStyleId>{93296810-A885-4BE3-A3E7-6D5BEEA58F35}</a:tableStyleId>
              </a:tblPr>
              <a:tblGrid>
                <a:gridCol w="1894603">
                  <a:extLst>
                    <a:ext uri="{9D8B030D-6E8A-4147-A177-3AD203B41FA5}">
                      <a16:colId xmlns:a16="http://schemas.microsoft.com/office/drawing/2014/main" val="3567267677"/>
                    </a:ext>
                  </a:extLst>
                </a:gridCol>
                <a:gridCol w="5172381">
                  <a:extLst>
                    <a:ext uri="{9D8B030D-6E8A-4147-A177-3AD203B41FA5}">
                      <a16:colId xmlns:a16="http://schemas.microsoft.com/office/drawing/2014/main" val="1825520565"/>
                    </a:ext>
                  </a:extLst>
                </a:gridCol>
                <a:gridCol w="1063534">
                  <a:extLst>
                    <a:ext uri="{9D8B030D-6E8A-4147-A177-3AD203B41FA5}">
                      <a16:colId xmlns:a16="http://schemas.microsoft.com/office/drawing/2014/main" val="3937792036"/>
                    </a:ext>
                  </a:extLst>
                </a:gridCol>
                <a:gridCol w="1261132">
                  <a:extLst>
                    <a:ext uri="{9D8B030D-6E8A-4147-A177-3AD203B41FA5}">
                      <a16:colId xmlns:a16="http://schemas.microsoft.com/office/drawing/2014/main" val="3089267070"/>
                    </a:ext>
                  </a:extLst>
                </a:gridCol>
              </a:tblGrid>
              <a:tr h="0">
                <a:tc>
                  <a:txBody>
                    <a:bodyPr/>
                    <a:lstStyle/>
                    <a:p>
                      <a:r>
                        <a:rPr lang="en" sz="1600" dirty="0"/>
                        <a:t>Concept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600" dirty="0"/>
                        <a:t>Description</a:t>
                      </a:r>
                    </a:p>
                    <a:p>
                      <a:endParaRPr lang="es-MX" sz="1600" dirty="0"/>
                    </a:p>
                  </a:txBody>
                  <a:tcPr/>
                </a:tc>
                <a:tc>
                  <a:txBody>
                    <a:bodyPr/>
                    <a:lstStyle/>
                    <a:p>
                      <a:r>
                        <a:rPr lang="en" sz="1600" dirty="0"/>
                        <a:t>Cost MXM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600" dirty="0"/>
                        <a:t>Cost USD</a:t>
                      </a:r>
                    </a:p>
                    <a:p>
                      <a:endParaRPr lang="es-MX" sz="1600" dirty="0"/>
                    </a:p>
                  </a:txBody>
                  <a:tcPr/>
                </a:tc>
                <a:extLst>
                  <a:ext uri="{0D108BD9-81ED-4DB2-BD59-A6C34878D82A}">
                    <a16:rowId xmlns:a16="http://schemas.microsoft.com/office/drawing/2014/main" val="2420216832"/>
                  </a:ext>
                </a:extLst>
              </a:tr>
              <a:tr h="370840">
                <a:tc>
                  <a:txBody>
                    <a:bodyPr/>
                    <a:lstStyle/>
                    <a:p>
                      <a:r>
                        <a:rPr lang="en" sz="1600" dirty="0"/>
                        <a:t>2 tool kits</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 sz="1600" dirty="0"/>
                        <a:t>Each school will have a tool kit, which will include (straight shovel, wheelbarrow, gloves, garden shovels, handsaw, picks, tape measure, square)</a:t>
                      </a:r>
                    </a:p>
                    <a:p>
                      <a:pPr marL="285750" indent="-285750">
                        <a:buFont typeface="Arial" panose="020B0604020202020204" pitchFamily="34" charset="0"/>
                        <a:buChar char="•"/>
                      </a:pPr>
                      <a:endParaRPr lang="es-MX" sz="1600" dirty="0"/>
                    </a:p>
                  </a:txBody>
                  <a:tcPr/>
                </a:tc>
                <a:tc>
                  <a:txBody>
                    <a:bodyPr/>
                    <a:lstStyle/>
                    <a:p>
                      <a:pPr algn="r" fontAlgn="b">
                        <a:buNone/>
                      </a:pPr>
                      <a:r>
                        <a:rPr lang="en" sz="1600" b="0" i="0" u="none" strike="noStrike" dirty="0">
                          <a:solidFill>
                            <a:srgbClr val="000000"/>
                          </a:solidFill>
                          <a:effectLst/>
                          <a:latin typeface="Calibri" panose="020F0502020204030204" pitchFamily="34" charset="0"/>
                        </a:rPr>
                        <a:t>$35,000</a:t>
                      </a:r>
                    </a:p>
                  </a:txBody>
                  <a:tcPr marL="9525" marR="9525" marT="9525" marB="0" anchor="b"/>
                </a:tc>
                <a:tc>
                  <a:txBody>
                    <a:bodyPr/>
                    <a:lstStyle/>
                    <a:p>
                      <a:pPr algn="r" fontAlgn="b">
                        <a:buNone/>
                      </a:pPr>
                      <a:r>
                        <a:rPr lang="en" sz="1600" b="0" i="0" u="none" strike="noStrike" dirty="0">
                          <a:solidFill>
                            <a:srgbClr val="000000"/>
                          </a:solidFill>
                          <a:effectLst/>
                          <a:latin typeface="Calibri" panose="020F0502020204030204" pitchFamily="34" charset="0"/>
                        </a:rPr>
                        <a:t>$1,750</a:t>
                      </a:r>
                    </a:p>
                  </a:txBody>
                  <a:tcPr marL="9525" marR="9525" marT="9525" marB="0" anchor="b"/>
                </a:tc>
                <a:extLst>
                  <a:ext uri="{0D108BD9-81ED-4DB2-BD59-A6C34878D82A}">
                    <a16:rowId xmlns:a16="http://schemas.microsoft.com/office/drawing/2014/main" val="2955836380"/>
                  </a:ext>
                </a:extLst>
              </a:tr>
              <a:tr h="370840">
                <a:tc>
                  <a:txBody>
                    <a:bodyPr/>
                    <a:lstStyle/>
                    <a:p>
                      <a:r>
                        <a:rPr lang="en" sz="1600" dirty="0"/>
                        <a:t>Fencing of the demonstration restoration area</a:t>
                      </a:r>
                    </a:p>
                  </a:txBody>
                  <a:tcPr/>
                </a:tc>
                <a:tc>
                  <a:txBody>
                    <a:bodyPr/>
                    <a:lstStyle/>
                    <a:p>
                      <a:pPr marL="285750" indent="-285750">
                        <a:buFont typeface="Arial" panose="020B0604020202020204" pitchFamily="34" charset="0"/>
                        <a:buChar char="•"/>
                      </a:pPr>
                      <a:r>
                        <a:rPr lang="en" sz="1600" dirty="0"/>
                        <a:t>To fence the restoration area, 5 rolls of sheep mesh, 40 posts, and 25 rolls of galvanized wire will be used.</a:t>
                      </a:r>
                    </a:p>
                  </a:txBody>
                  <a:tcPr/>
                </a:tc>
                <a:tc>
                  <a:txBody>
                    <a:bodyPr/>
                    <a:lstStyle/>
                    <a:p>
                      <a:pPr algn="r" fontAlgn="b">
                        <a:buNone/>
                      </a:pPr>
                      <a:r>
                        <a:rPr lang="en" sz="1600" b="0" i="0" u="none" strike="noStrike" dirty="0">
                          <a:solidFill>
                            <a:srgbClr val="000000"/>
                          </a:solidFill>
                          <a:effectLst/>
                          <a:latin typeface="Calibri" panose="020F0502020204030204" pitchFamily="34" charset="0"/>
                        </a:rPr>
                        <a:t>$14,000</a:t>
                      </a:r>
                    </a:p>
                  </a:txBody>
                  <a:tcPr marL="9525" marR="9525" marT="9525" marB="0" anchor="b"/>
                </a:tc>
                <a:tc>
                  <a:txBody>
                    <a:bodyPr/>
                    <a:lstStyle/>
                    <a:p>
                      <a:pPr algn="r" fontAlgn="b">
                        <a:buNone/>
                      </a:pPr>
                      <a:r>
                        <a:rPr lang="en" sz="1600" b="0" i="0" u="none" strike="noStrike" dirty="0">
                          <a:solidFill>
                            <a:srgbClr val="000000"/>
                          </a:solidFill>
                          <a:effectLst/>
                          <a:latin typeface="Calibri" panose="020F0502020204030204" pitchFamily="34" charset="0"/>
                        </a:rPr>
                        <a:t>$700</a:t>
                      </a:r>
                    </a:p>
                  </a:txBody>
                  <a:tcPr marL="9525" marR="9525" marT="9525" marB="0" anchor="b"/>
                </a:tc>
                <a:extLst>
                  <a:ext uri="{0D108BD9-81ED-4DB2-BD59-A6C34878D82A}">
                    <a16:rowId xmlns:a16="http://schemas.microsoft.com/office/drawing/2014/main" val="3932253361"/>
                  </a:ext>
                </a:extLst>
              </a:tr>
              <a:tr h="370840">
                <a:tc>
                  <a:txBody>
                    <a:bodyPr/>
                    <a:lstStyle/>
                    <a:p>
                      <a:r>
                        <a:rPr lang="en" sz="1600" dirty="0"/>
                        <a:t>Day laborers</a:t>
                      </a:r>
                    </a:p>
                  </a:txBody>
                  <a:tcPr/>
                </a:tc>
                <a:tc>
                  <a:txBody>
                    <a:bodyPr/>
                    <a:lstStyle/>
                    <a:p>
                      <a:pPr marL="285750" indent="-285750">
                        <a:buFont typeface="Arial" panose="020B0604020202020204" pitchFamily="34" charset="0"/>
                        <a:buChar char="•"/>
                      </a:pPr>
                      <a:r>
                        <a:rPr lang="en" sz="1600" dirty="0"/>
                        <a:t>Two day laborers from the community will be hired for the construction of small conservation works</a:t>
                      </a:r>
                    </a:p>
                  </a:txBody>
                  <a:tcPr/>
                </a:tc>
                <a:tc>
                  <a:txBody>
                    <a:bodyPr/>
                    <a:lstStyle/>
                    <a:p>
                      <a:pPr algn="r" fontAlgn="b">
                        <a:buNone/>
                      </a:pPr>
                      <a:r>
                        <a:rPr lang="en" sz="1600" b="0" i="0" u="none" strike="noStrike" dirty="0">
                          <a:solidFill>
                            <a:srgbClr val="000000"/>
                          </a:solidFill>
                          <a:effectLst/>
                          <a:latin typeface="Calibri" panose="020F0502020204030204" pitchFamily="34" charset="0"/>
                        </a:rPr>
                        <a:t>$187,200</a:t>
                      </a:r>
                    </a:p>
                  </a:txBody>
                  <a:tcPr marL="9525" marR="9525" marT="9525" marB="0" anchor="b"/>
                </a:tc>
                <a:tc>
                  <a:txBody>
                    <a:bodyPr/>
                    <a:lstStyle/>
                    <a:p>
                      <a:pPr algn="r" fontAlgn="b">
                        <a:buNone/>
                      </a:pPr>
                      <a:r>
                        <a:rPr lang="en" sz="1600" b="0" i="0" u="none" strike="noStrike" dirty="0">
                          <a:solidFill>
                            <a:srgbClr val="000000"/>
                          </a:solidFill>
                          <a:effectLst/>
                          <a:latin typeface="Calibri" panose="020F0502020204030204" pitchFamily="34" charset="0"/>
                        </a:rPr>
                        <a:t>$9,360</a:t>
                      </a:r>
                    </a:p>
                  </a:txBody>
                  <a:tcPr marL="9525" marR="9525" marT="9525" marB="0" anchor="b"/>
                </a:tc>
                <a:extLst>
                  <a:ext uri="{0D108BD9-81ED-4DB2-BD59-A6C34878D82A}">
                    <a16:rowId xmlns:a16="http://schemas.microsoft.com/office/drawing/2014/main" val="1328504426"/>
                  </a:ext>
                </a:extLst>
              </a:tr>
            </a:tbl>
          </a:graphicData>
        </a:graphic>
      </p:graphicFrame>
      <p:graphicFrame>
        <p:nvGraphicFramePr>
          <p:cNvPr id="3" name="Tabla 2">
            <a:extLst>
              <a:ext uri="{FF2B5EF4-FFF2-40B4-BE49-F238E27FC236}">
                <a16:creationId xmlns:a16="http://schemas.microsoft.com/office/drawing/2014/main" id="{C60348AE-65B8-40A8-AEAC-74A3FEB694F1}"/>
              </a:ext>
            </a:extLst>
          </p:cNvPr>
          <p:cNvGraphicFramePr>
            <a:graphicFrameLocks noGrp="1"/>
          </p:cNvGraphicFramePr>
          <p:nvPr/>
        </p:nvGraphicFramePr>
        <p:xfrm>
          <a:off x="6943725" y="4847093"/>
          <a:ext cx="2638426" cy="640080"/>
        </p:xfrm>
        <a:graphic>
          <a:graphicData uri="http://schemas.openxmlformats.org/drawingml/2006/table">
            <a:tbl>
              <a:tblPr firstRow="1" bandRow="1">
                <a:tableStyleId>{5C22544A-7EE6-4342-B048-85BDC9FD1C3A}</a:tableStyleId>
              </a:tblPr>
              <a:tblGrid>
                <a:gridCol w="1101801">
                  <a:extLst>
                    <a:ext uri="{9D8B030D-6E8A-4147-A177-3AD203B41FA5}">
                      <a16:colId xmlns:a16="http://schemas.microsoft.com/office/drawing/2014/main" val="318382257"/>
                    </a:ext>
                  </a:extLst>
                </a:gridCol>
                <a:gridCol w="1536625">
                  <a:extLst>
                    <a:ext uri="{9D8B030D-6E8A-4147-A177-3AD203B41FA5}">
                      <a16:colId xmlns:a16="http://schemas.microsoft.com/office/drawing/2014/main" val="4067219960"/>
                    </a:ext>
                  </a:extLst>
                </a:gridCol>
              </a:tblGrid>
              <a:tr h="376058">
                <a:tc>
                  <a:txBody>
                    <a:bodyPr/>
                    <a:lstStyle/>
                    <a:p>
                      <a:r>
                        <a:rPr lang="en" dirty="0">
                          <a:solidFill>
                            <a:schemeClr val="tx1"/>
                          </a:solidFill>
                        </a:rPr>
                        <a:t>$473,200</a:t>
                      </a:r>
                    </a:p>
                  </a:txBody>
                  <a:tcPr>
                    <a:solidFill>
                      <a:schemeClr val="bg2"/>
                    </a:solidFill>
                  </a:tcPr>
                </a:tc>
                <a:tc>
                  <a:txBody>
                    <a:bodyPr/>
                    <a:lstStyle/>
                    <a:p>
                      <a:r>
                        <a:rPr lang="en" dirty="0">
                          <a:solidFill>
                            <a:schemeClr val="tx1"/>
                          </a:solidFill>
                        </a:rPr>
                        <a:t>   </a:t>
                      </a:r>
                    </a:p>
                    <a:p>
                      <a:r>
                        <a:rPr lang="en" dirty="0">
                          <a:solidFill>
                            <a:schemeClr val="tx1"/>
                          </a:solidFill>
                        </a:rPr>
                        <a:t>$23,660</a:t>
                      </a:r>
                    </a:p>
                  </a:txBody>
                  <a:tcPr>
                    <a:solidFill>
                      <a:schemeClr val="bg2"/>
                    </a:solidFill>
                  </a:tcPr>
                </a:tc>
                <a:extLst>
                  <a:ext uri="{0D108BD9-81ED-4DB2-BD59-A6C34878D82A}">
                    <a16:rowId xmlns:a16="http://schemas.microsoft.com/office/drawing/2014/main" val="3647396062"/>
                  </a:ext>
                </a:extLst>
              </a:tr>
            </a:tbl>
          </a:graphicData>
        </a:graphic>
      </p:graphicFrame>
      <p:sp>
        <p:nvSpPr>
          <p:cNvPr id="5" name="CuadroTexto 4">
            <a:extLst>
              <a:ext uri="{FF2B5EF4-FFF2-40B4-BE49-F238E27FC236}">
                <a16:creationId xmlns:a16="http://schemas.microsoft.com/office/drawing/2014/main" id="{8372CFEC-6250-491F-B38D-4982DC8F1680}"/>
              </a:ext>
            </a:extLst>
          </p:cNvPr>
          <p:cNvSpPr txBox="1"/>
          <p:nvPr/>
        </p:nvSpPr>
        <p:spPr>
          <a:xfrm>
            <a:off x="5739043" y="4982467"/>
            <a:ext cx="713913" cy="3693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Calibri" panose="020F0502020204030204"/>
                <a:ea typeface="+mn-ea"/>
                <a:cs typeface="+mn-cs"/>
              </a:rPr>
              <a:t>Total:</a:t>
            </a:r>
          </a:p>
        </p:txBody>
      </p:sp>
      <p:pic>
        <p:nvPicPr>
          <p:cNvPr id="6" name="Picture 6" descr="137.500+ Frasco Ilustraciones de Stock, gráficos vectoriales libres de  derechos y clip art - iStock | Perfume, Tarro, Botella">
            <a:extLst>
              <a:ext uri="{FF2B5EF4-FFF2-40B4-BE49-F238E27FC236}">
                <a16:creationId xmlns:a16="http://schemas.microsoft.com/office/drawing/2014/main" id="{8DA2D53C-ED5F-40DA-9B26-2EDA9193E2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910" y="5167133"/>
            <a:ext cx="1938319" cy="10992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Juego de herramientas de jardín, desgarrador de azada, herramienta agrícola  de acero al carbono, con acero al carbono para aflojar la tierra, Shofar,  Taro, huerto para hombres y mujeres : Amazon.com.mx: Jardín">
            <a:extLst>
              <a:ext uri="{FF2B5EF4-FFF2-40B4-BE49-F238E27FC236}">
                <a16:creationId xmlns:a16="http://schemas.microsoft.com/office/drawing/2014/main" id="{5BA88F09-6FE1-4734-A020-CB6F7E6C2F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1821" y="1634346"/>
            <a:ext cx="1399535" cy="13687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Malla sombra monof. verde oscuro 95% 3.70 m x metro – Capi Agrícola">
            <a:extLst>
              <a:ext uri="{FF2B5EF4-FFF2-40B4-BE49-F238E27FC236}">
                <a16:creationId xmlns:a16="http://schemas.microsoft.com/office/drawing/2014/main" id="{E18D7F3C-BBDE-40FE-B272-DFD41C5FEF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1821" y="3547127"/>
            <a:ext cx="1110343" cy="1115300"/>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12B3801A-5827-4C65-8D8B-509A5CEAFB02}"/>
              </a:ext>
            </a:extLst>
          </p:cNvPr>
          <p:cNvSpPr txBox="1"/>
          <p:nvPr/>
        </p:nvSpPr>
        <p:spPr>
          <a:xfrm>
            <a:off x="4186451" y="370066"/>
            <a:ext cx="613466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3600" b="1" i="0" u="none" strike="noStrike" kern="1200" cap="none" spc="0" normalizeH="0" baseline="0" noProof="0" dirty="0">
                <a:ln>
                  <a:noFill/>
                </a:ln>
                <a:solidFill>
                  <a:prstClr val="white"/>
                </a:solidFill>
                <a:effectLst/>
                <a:uLnTx/>
                <a:uFillTx/>
                <a:latin typeface="Hero" panose="00000500000000000000" pitchFamily="2" charset="0"/>
                <a:ea typeface="+mn-ea"/>
                <a:cs typeface="Calibri Light" panose="020F0302020204030204" pitchFamily="34" charset="0"/>
              </a:rPr>
              <a:t>RESTORATION</a:t>
            </a:r>
            <a:endParaRPr kumimoji="0" lang="es-MX"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Las 10 mejores herramientas de jardinería esenciales - Jardiland">
            <a:extLst>
              <a:ext uri="{FF2B5EF4-FFF2-40B4-BE49-F238E27FC236}">
                <a16:creationId xmlns:a16="http://schemas.microsoft.com/office/drawing/2014/main" id="{270908F4-1206-98A2-D205-2830BFF509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7291" y="5172178"/>
            <a:ext cx="1938320" cy="1137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210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object 9">
            <a:extLst>
              <a:ext uri="{FF2B5EF4-FFF2-40B4-BE49-F238E27FC236}">
                <a16:creationId xmlns:a16="http://schemas.microsoft.com/office/drawing/2014/main" id="{90E4DFEC-1DF0-C60D-734E-4202B1EDECEE}"/>
              </a:ext>
            </a:extLst>
          </p:cNvPr>
          <p:cNvSpPr txBox="1">
            <a:spLocks/>
          </p:cNvSpPr>
          <p:nvPr/>
        </p:nvSpPr>
        <p:spPr>
          <a:xfrm>
            <a:off x="602673" y="3611662"/>
            <a:ext cx="4835880" cy="1123384"/>
          </a:xfrm>
          <a:prstGeom prst="rect">
            <a:avLst/>
          </a:prstGeom>
        </p:spPr>
        <p:txBody>
          <a:bodyPr vert="horz" wrap="square" lIns="0" tIns="1524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20"/>
              </a:spcBef>
            </a:pPr>
            <a:r>
              <a:rPr lang="es-MX" sz="3600" dirty="0">
                <a:solidFill>
                  <a:srgbClr val="243463"/>
                </a:solidFill>
                <a:latin typeface="Arial" panose="020B0604020202020204" pitchFamily="34" charset="0"/>
                <a:ea typeface="+mn-ea"/>
                <a:cs typeface="Arial" panose="020B0604020202020204" pitchFamily="34" charset="0"/>
              </a:rPr>
              <a:t>GLOBAL GRANT PROJECT</a:t>
            </a:r>
          </a:p>
        </p:txBody>
      </p:sp>
      <p:sp>
        <p:nvSpPr>
          <p:cNvPr id="7" name="object 9">
            <a:extLst>
              <a:ext uri="{FF2B5EF4-FFF2-40B4-BE49-F238E27FC236}">
                <a16:creationId xmlns:a16="http://schemas.microsoft.com/office/drawing/2014/main" id="{AFE06652-210B-A2E3-BA28-A070DBE849DD}"/>
              </a:ext>
            </a:extLst>
          </p:cNvPr>
          <p:cNvSpPr txBox="1">
            <a:spLocks/>
          </p:cNvSpPr>
          <p:nvPr/>
        </p:nvSpPr>
        <p:spPr>
          <a:xfrm>
            <a:off x="4887594" y="3509715"/>
            <a:ext cx="8169187" cy="1123384"/>
          </a:xfrm>
          <a:prstGeom prst="rect">
            <a:avLst/>
          </a:prstGeom>
        </p:spPr>
        <p:txBody>
          <a:bodyPr vert="horz" wrap="square" lIns="0" tIns="1524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algn="l">
              <a:lnSpc>
                <a:spcPct val="100000"/>
              </a:lnSpc>
              <a:spcBef>
                <a:spcPts val="120"/>
              </a:spcBef>
            </a:pPr>
            <a:r>
              <a:rPr lang="en-US" sz="3600" b="1" dirty="0">
                <a:solidFill>
                  <a:srgbClr val="243463"/>
                </a:solidFill>
                <a:latin typeface="Arial" panose="020B0604020202020204" pitchFamily="34" charset="0"/>
                <a:ea typeface="+mn-ea"/>
                <a:cs typeface="Arial" panose="020B0604020202020204" pitchFamily="34" charset="0"/>
              </a:rPr>
              <a:t>Education, Soil, Water and Biodiversity </a:t>
            </a:r>
            <a:endParaRPr lang="es-MX" sz="3600" b="1" dirty="0">
              <a:solidFill>
                <a:srgbClr val="243463"/>
              </a:solidFill>
              <a:latin typeface="Arial" panose="020B0604020202020204" pitchFamily="34" charset="0"/>
              <a:ea typeface="+mn-ea"/>
              <a:cs typeface="Arial" panose="020B0604020202020204" pitchFamily="34" charset="0"/>
            </a:endParaRPr>
          </a:p>
        </p:txBody>
      </p:sp>
      <p:sp>
        <p:nvSpPr>
          <p:cNvPr id="8" name="Rectangle 2">
            <a:extLst>
              <a:ext uri="{FF2B5EF4-FFF2-40B4-BE49-F238E27FC236}">
                <a16:creationId xmlns:a16="http://schemas.microsoft.com/office/drawing/2014/main" id="{6BF156C9-C03E-4325-BB84-076E85350884}"/>
              </a:ext>
            </a:extLst>
          </p:cNvPr>
          <p:cNvSpPr>
            <a:spLocks noChangeArrowheads="1"/>
          </p:cNvSpPr>
          <p:nvPr/>
        </p:nvSpPr>
        <p:spPr bwMode="auto">
          <a:xfrm>
            <a:off x="0" y="0"/>
            <a:ext cx="12192000" cy="3121656"/>
          </a:xfrm>
          <a:prstGeom prst="rect">
            <a:avLst/>
          </a:prstGeom>
          <a:solidFill>
            <a:schemeClr val="accent1"/>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just"/>
            <a:endParaRPr lang="en-US" dirty="0">
              <a:solidFill>
                <a:schemeClr val="lt1"/>
              </a:solidFill>
              <a:latin typeface="+mn-lt"/>
              <a:ea typeface="+mn-ea"/>
            </a:endParaRPr>
          </a:p>
        </p:txBody>
      </p:sp>
      <p:pic>
        <p:nvPicPr>
          <p:cNvPr id="2" name="Imagen 1"/>
          <p:cNvPicPr>
            <a:picLocks noChangeAspect="1"/>
          </p:cNvPicPr>
          <p:nvPr/>
        </p:nvPicPr>
        <p:blipFill rotWithShape="1">
          <a:blip r:embed="rId3"/>
          <a:srcRect l="1080" t="7170" r="64936" b="5537"/>
          <a:stretch/>
        </p:blipFill>
        <p:spPr>
          <a:xfrm>
            <a:off x="10790696" y="5504745"/>
            <a:ext cx="1135482" cy="1170031"/>
          </a:xfrm>
          <a:prstGeom prst="ellipse">
            <a:avLst/>
          </a:prstGeom>
        </p:spPr>
      </p:pic>
      <p:sp>
        <p:nvSpPr>
          <p:cNvPr id="4" name="CuadroTexto 3">
            <a:extLst>
              <a:ext uri="{FF2B5EF4-FFF2-40B4-BE49-F238E27FC236}">
                <a16:creationId xmlns:a16="http://schemas.microsoft.com/office/drawing/2014/main" id="{06698DAF-B52E-444C-AAED-D20E34A400D1}"/>
              </a:ext>
            </a:extLst>
          </p:cNvPr>
          <p:cNvSpPr txBox="1"/>
          <p:nvPr/>
        </p:nvSpPr>
        <p:spPr>
          <a:xfrm>
            <a:off x="1574585" y="5155748"/>
            <a:ext cx="7050776" cy="1077218"/>
          </a:xfrm>
          <a:prstGeom prst="rect">
            <a:avLst/>
          </a:prstGeom>
          <a:noFill/>
        </p:spPr>
        <p:txBody>
          <a:bodyPr wrap="none" rtlCol="0">
            <a:spAutoFit/>
          </a:bodyPr>
          <a:lstStyle/>
          <a:p>
            <a:r>
              <a:rPr lang="es-MX" sz="3200" dirty="0">
                <a:solidFill>
                  <a:srgbClr val="0070C0"/>
                </a:solidFill>
              </a:rPr>
              <a:t>ROTARY CLUB  TEHUACAN MANANTIALES</a:t>
            </a:r>
          </a:p>
          <a:p>
            <a:pPr algn="ctr"/>
            <a:r>
              <a:rPr lang="es-MX" sz="3200" dirty="0">
                <a:solidFill>
                  <a:srgbClr val="0070C0"/>
                </a:solidFill>
              </a:rPr>
              <a:t>DISTRIT 4185</a:t>
            </a:r>
          </a:p>
        </p:txBody>
      </p:sp>
      <p:pic>
        <p:nvPicPr>
          <p:cNvPr id="9" name="Imagen 8">
            <a:extLst>
              <a:ext uri="{FF2B5EF4-FFF2-40B4-BE49-F238E27FC236}">
                <a16:creationId xmlns:a16="http://schemas.microsoft.com/office/drawing/2014/main" id="{616ADB9B-AE2D-4DE3-9DE6-01A27F665F7C}"/>
              </a:ext>
            </a:extLst>
          </p:cNvPr>
          <p:cNvPicPr>
            <a:picLocks noChangeAspect="1"/>
          </p:cNvPicPr>
          <p:nvPr/>
        </p:nvPicPr>
        <p:blipFill>
          <a:blip r:embed="rId4"/>
          <a:stretch>
            <a:fillRect/>
          </a:stretch>
        </p:blipFill>
        <p:spPr>
          <a:xfrm>
            <a:off x="3498111" y="245512"/>
            <a:ext cx="4352270" cy="3264203"/>
          </a:xfrm>
          <a:prstGeom prst="rect">
            <a:avLst/>
          </a:prstGeom>
        </p:spPr>
      </p:pic>
    </p:spTree>
    <p:extLst>
      <p:ext uri="{BB962C8B-B14F-4D97-AF65-F5344CB8AC3E}">
        <p14:creationId xmlns:p14="http://schemas.microsoft.com/office/powerpoint/2010/main" val="2118314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2E77FF4B-1235-4F23-A76F-38C440C2902C}"/>
              </a:ext>
            </a:extLst>
          </p:cNvPr>
          <p:cNvGraphicFramePr>
            <a:graphicFrameLocks noGrp="1"/>
          </p:cNvGraphicFramePr>
          <p:nvPr/>
        </p:nvGraphicFramePr>
        <p:xfrm>
          <a:off x="882094" y="1676400"/>
          <a:ext cx="8386938" cy="2860948"/>
        </p:xfrm>
        <a:graphic>
          <a:graphicData uri="http://schemas.openxmlformats.org/drawingml/2006/table">
            <a:tbl>
              <a:tblPr firstRow="1" bandRow="1">
                <a:tableStyleId>{93296810-A885-4BE3-A3E7-6D5BEEA58F35}</a:tableStyleId>
              </a:tblPr>
              <a:tblGrid>
                <a:gridCol w="2024240">
                  <a:extLst>
                    <a:ext uri="{9D8B030D-6E8A-4147-A177-3AD203B41FA5}">
                      <a16:colId xmlns:a16="http://schemas.microsoft.com/office/drawing/2014/main" val="649988490"/>
                    </a:ext>
                  </a:extLst>
                </a:gridCol>
                <a:gridCol w="3913207">
                  <a:extLst>
                    <a:ext uri="{9D8B030D-6E8A-4147-A177-3AD203B41FA5}">
                      <a16:colId xmlns:a16="http://schemas.microsoft.com/office/drawing/2014/main" val="3684815131"/>
                    </a:ext>
                  </a:extLst>
                </a:gridCol>
                <a:gridCol w="1224746">
                  <a:extLst>
                    <a:ext uri="{9D8B030D-6E8A-4147-A177-3AD203B41FA5}">
                      <a16:colId xmlns:a16="http://schemas.microsoft.com/office/drawing/2014/main" val="2541998257"/>
                    </a:ext>
                  </a:extLst>
                </a:gridCol>
                <a:gridCol w="1224745">
                  <a:extLst>
                    <a:ext uri="{9D8B030D-6E8A-4147-A177-3AD203B41FA5}">
                      <a16:colId xmlns:a16="http://schemas.microsoft.com/office/drawing/2014/main" val="3188226200"/>
                    </a:ext>
                  </a:extLst>
                </a:gridCol>
              </a:tblGrid>
              <a:tr h="360570">
                <a:tc>
                  <a:txBody>
                    <a:bodyPr/>
                    <a:lstStyle/>
                    <a:p>
                      <a:r>
                        <a:rPr lang="en" dirty="0"/>
                        <a:t> </a:t>
                      </a:r>
                      <a:r>
                        <a:rPr lang="en" sz="1600" dirty="0"/>
                        <a:t>Concept</a:t>
                      </a:r>
                    </a:p>
                  </a:txBody>
                  <a:tcPr/>
                </a:tc>
                <a:tc>
                  <a:txBody>
                    <a:bodyPr/>
                    <a:lstStyle/>
                    <a:p>
                      <a:r>
                        <a:rPr lang="en" sz="1600" dirty="0"/>
                        <a:t>Description</a:t>
                      </a:r>
                      <a:r>
                        <a:rPr lang="en" sz="2000" dirty="0"/>
                        <a:t> </a:t>
                      </a:r>
                    </a:p>
                  </a:txBody>
                  <a:tcPr/>
                </a:tc>
                <a:tc>
                  <a:txBody>
                    <a:bodyPr/>
                    <a:lstStyle/>
                    <a:p>
                      <a:r>
                        <a:rPr lang="en" sz="1600" dirty="0"/>
                        <a:t>Cost MXM</a:t>
                      </a:r>
                    </a:p>
                  </a:txBody>
                  <a:tcPr/>
                </a:tc>
                <a:tc>
                  <a:txBody>
                    <a:bodyPr/>
                    <a:lstStyle/>
                    <a:p>
                      <a:r>
                        <a:rPr lang="en" sz="1600" dirty="0"/>
                        <a:t>Cost USD</a:t>
                      </a:r>
                    </a:p>
                  </a:txBody>
                  <a:tcPr/>
                </a:tc>
                <a:extLst>
                  <a:ext uri="{0D108BD9-81ED-4DB2-BD59-A6C34878D82A}">
                    <a16:rowId xmlns:a16="http://schemas.microsoft.com/office/drawing/2014/main" val="3440138005"/>
                  </a:ext>
                </a:extLst>
              </a:tr>
              <a:tr h="2464708">
                <a:tc>
                  <a:txBody>
                    <a:bodyPr/>
                    <a:lstStyle/>
                    <a:p>
                      <a:r>
                        <a:rPr lang="en" sz="1600" dirty="0"/>
                        <a:t>Equipment</a:t>
                      </a:r>
                    </a:p>
                  </a:txBody>
                  <a:tcPr/>
                </a:tc>
                <a:tc>
                  <a:txBody>
                    <a:bodyPr/>
                    <a:lstStyle/>
                    <a:p>
                      <a:pPr marL="285750" indent="-285750">
                        <a:buFont typeface="Arial" panose="020B0604020202020204" pitchFamily="34" charset="0"/>
                        <a:buChar char="•"/>
                      </a:pPr>
                      <a:r>
                        <a:rPr lang="en" sz="1600" dirty="0"/>
                        <a:t>Desktop computers, laptops, printers, cameras, webcams </a:t>
                      </a:r>
                      <a:r>
                        <a:rPr lang="en" sz="1600" dirty="0" err="1"/>
                        <a:t>, </a:t>
                      </a:r>
                      <a:r>
                        <a:rPr lang="en" sz="1600" dirty="0"/>
                        <a:t>microphones, video recording equipment, stationery kits, etc.</a:t>
                      </a:r>
                    </a:p>
                    <a:p>
                      <a:pPr marL="285750" indent="-285750">
                        <a:buFont typeface="Arial" panose="020B0604020202020204" pitchFamily="34" charset="0"/>
                        <a:buChar char="•"/>
                      </a:pPr>
                      <a:r>
                        <a:rPr lang="en" sz="1600" dirty="0"/>
                        <a:t>Taking photographs and videos of the plants (flowering, leaves, stem, etc.)</a:t>
                      </a:r>
                    </a:p>
                    <a:p>
                      <a:pPr marL="285750" indent="-285750">
                        <a:buFont typeface="Arial" panose="020B0604020202020204" pitchFamily="34" charset="0"/>
                        <a:buChar char="•"/>
                      </a:pPr>
                      <a:r>
                        <a:rPr lang="en" sz="1600" dirty="0"/>
                        <a:t>Video editing</a:t>
                      </a:r>
                    </a:p>
                    <a:p>
                      <a:pPr marL="285750" indent="-285750">
                        <a:buFont typeface="Arial" panose="020B0604020202020204" pitchFamily="34" charset="0"/>
                        <a:buChar char="•"/>
                      </a:pPr>
                      <a:r>
                        <a:rPr lang="en" sz="1600" dirty="0"/>
                        <a:t>Design and development of the manual</a:t>
                      </a:r>
                    </a:p>
                    <a:p>
                      <a:pPr marL="285750" indent="-285750">
                        <a:buFont typeface="Arial" panose="020B0604020202020204" pitchFamily="34" charset="0"/>
                        <a:buChar char="•"/>
                      </a:pPr>
                      <a:r>
                        <a:rPr lang="en" sz="1600" dirty="0"/>
                        <a:t>Recording of students talking about the plants in their community</a:t>
                      </a:r>
                    </a:p>
                  </a:txBody>
                  <a:tcPr/>
                </a:tc>
                <a:tc>
                  <a:txBody>
                    <a:bodyPr/>
                    <a:lstStyle/>
                    <a:p>
                      <a:r>
                        <a:rPr lang="en" sz="1600" dirty="0"/>
                        <a:t>  </a:t>
                      </a:r>
                    </a:p>
                    <a:p>
                      <a:r>
                        <a:rPr lang="en" sz="1600" dirty="0"/>
                        <a:t>         </a:t>
                      </a:r>
                    </a:p>
                    <a:p>
                      <a:endParaRPr lang="es-MX" sz="1600" dirty="0"/>
                    </a:p>
                    <a:p>
                      <a:endParaRPr lang="es-MX" sz="1600" dirty="0"/>
                    </a:p>
                    <a:p>
                      <a:r>
                        <a:rPr lang="en" sz="1600" dirty="0"/>
                        <a:t>$205,500</a:t>
                      </a:r>
                    </a:p>
                  </a:txBody>
                  <a:tcPr/>
                </a:tc>
                <a:tc>
                  <a:txBody>
                    <a:bodyPr/>
                    <a:lstStyle/>
                    <a:p>
                      <a:endParaRPr lang="es-MX" sz="1600" dirty="0"/>
                    </a:p>
                    <a:p>
                      <a:endParaRPr lang="es-MX" sz="1600" dirty="0"/>
                    </a:p>
                    <a:p>
                      <a:endParaRPr lang="es-MX" sz="1600" dirty="0"/>
                    </a:p>
                    <a:p>
                      <a:endParaRPr lang="es-MX" sz="1600" dirty="0"/>
                    </a:p>
                    <a:p>
                      <a:r>
                        <a:rPr lang="en" sz="1600" dirty="0"/>
                        <a:t>$10,275</a:t>
                      </a:r>
                    </a:p>
                  </a:txBody>
                  <a:tcPr/>
                </a:tc>
                <a:extLst>
                  <a:ext uri="{0D108BD9-81ED-4DB2-BD59-A6C34878D82A}">
                    <a16:rowId xmlns:a16="http://schemas.microsoft.com/office/drawing/2014/main" val="3939161410"/>
                  </a:ext>
                </a:extLst>
              </a:tr>
            </a:tbl>
          </a:graphicData>
        </a:graphic>
      </p:graphicFrame>
      <p:pic>
        <p:nvPicPr>
          <p:cNvPr id="3" name="Imagen 2">
            <a:extLst>
              <a:ext uri="{FF2B5EF4-FFF2-40B4-BE49-F238E27FC236}">
                <a16:creationId xmlns:a16="http://schemas.microsoft.com/office/drawing/2014/main" id="{47B8C495-E4B0-47E5-BEF0-282E4BA9B4EF}"/>
              </a:ext>
            </a:extLst>
          </p:cNvPr>
          <p:cNvPicPr>
            <a:picLocks noChangeAspect="1"/>
          </p:cNvPicPr>
          <p:nvPr/>
        </p:nvPicPr>
        <p:blipFill>
          <a:blip r:embed="rId2"/>
          <a:stretch>
            <a:fillRect/>
          </a:stretch>
        </p:blipFill>
        <p:spPr>
          <a:xfrm>
            <a:off x="9501475" y="1889371"/>
            <a:ext cx="837604" cy="841343"/>
          </a:xfrm>
          <a:prstGeom prst="rect">
            <a:avLst/>
          </a:prstGeom>
        </p:spPr>
      </p:pic>
      <p:pic>
        <p:nvPicPr>
          <p:cNvPr id="4" name="Picture 10" descr="Impresora Multifuncional Epson Ecotank L3250 | Impresoras EPSON MEXICO">
            <a:extLst>
              <a:ext uri="{FF2B5EF4-FFF2-40B4-BE49-F238E27FC236}">
                <a16:creationId xmlns:a16="http://schemas.microsoft.com/office/drawing/2014/main" id="{E505D593-ECB3-4708-99A5-C015C30BD1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3684" y="2383522"/>
            <a:ext cx="1132443" cy="8130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omputadora Completa Dell OptiPlex intel i5 6ta Generación 8gb Ram">
            <a:extLst>
              <a:ext uri="{FF2B5EF4-FFF2-40B4-BE49-F238E27FC236}">
                <a16:creationId xmlns:a16="http://schemas.microsoft.com/office/drawing/2014/main" id="{42F5C795-520A-4F97-B2AE-7FBA65A40E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4229" y="3524831"/>
            <a:ext cx="1204912" cy="12049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ámara réflex digital - Wikipedia, la enciclopedia libre">
            <a:extLst>
              <a:ext uri="{FF2B5EF4-FFF2-40B4-BE49-F238E27FC236}">
                <a16:creationId xmlns:a16="http://schemas.microsoft.com/office/drawing/2014/main" id="{584216E9-9C8D-4CCF-8B51-5A3CE7BDA3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57230" y="3326130"/>
            <a:ext cx="1025220" cy="102058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571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8C077319-71C4-93F7-0FC3-64E98AAB37C8}"/>
              </a:ext>
            </a:extLst>
          </p:cNvPr>
          <p:cNvGraphicFramePr>
            <a:graphicFrameLocks noGrp="1"/>
          </p:cNvGraphicFramePr>
          <p:nvPr/>
        </p:nvGraphicFramePr>
        <p:xfrm>
          <a:off x="838200" y="2526664"/>
          <a:ext cx="8679030" cy="3352800"/>
        </p:xfrm>
        <a:graphic>
          <a:graphicData uri="http://schemas.openxmlformats.org/drawingml/2006/table">
            <a:tbl>
              <a:tblPr firstRow="1" bandRow="1">
                <a:tableStyleId>{93296810-A885-4BE3-A3E7-6D5BEEA58F35}</a:tableStyleId>
              </a:tblPr>
              <a:tblGrid>
                <a:gridCol w="1563806">
                  <a:extLst>
                    <a:ext uri="{9D8B030D-6E8A-4147-A177-3AD203B41FA5}">
                      <a16:colId xmlns:a16="http://schemas.microsoft.com/office/drawing/2014/main" val="538602748"/>
                    </a:ext>
                  </a:extLst>
                </a:gridCol>
                <a:gridCol w="5063319">
                  <a:extLst>
                    <a:ext uri="{9D8B030D-6E8A-4147-A177-3AD203B41FA5}">
                      <a16:colId xmlns:a16="http://schemas.microsoft.com/office/drawing/2014/main" val="2852523905"/>
                    </a:ext>
                  </a:extLst>
                </a:gridCol>
                <a:gridCol w="1009935">
                  <a:extLst>
                    <a:ext uri="{9D8B030D-6E8A-4147-A177-3AD203B41FA5}">
                      <a16:colId xmlns:a16="http://schemas.microsoft.com/office/drawing/2014/main" val="3174439184"/>
                    </a:ext>
                  </a:extLst>
                </a:gridCol>
                <a:gridCol w="1041970">
                  <a:extLst>
                    <a:ext uri="{9D8B030D-6E8A-4147-A177-3AD203B41FA5}">
                      <a16:colId xmlns:a16="http://schemas.microsoft.com/office/drawing/2014/main" val="2733011758"/>
                    </a:ext>
                  </a:extLst>
                </a:gridCol>
              </a:tblGrid>
              <a:tr h="1804671">
                <a:tc>
                  <a:txBody>
                    <a:bodyPr/>
                    <a:lstStyle/>
                    <a:p>
                      <a:r>
                        <a:rPr lang="en" sz="1600" b="0" dirty="0">
                          <a:solidFill>
                            <a:schemeClr val="tx1"/>
                          </a:solidFill>
                        </a:rPr>
                        <a:t>Intervention Manual</a:t>
                      </a:r>
                    </a:p>
                  </a:txBody>
                  <a:tcPr>
                    <a:solidFill>
                      <a:schemeClr val="bg2"/>
                    </a:solidFill>
                  </a:tcPr>
                </a:tc>
                <a:tc>
                  <a:txBody>
                    <a:bodyPr/>
                    <a:lstStyle/>
                    <a:p>
                      <a:pPr rtl="0"/>
                      <a:r>
                        <a:rPr lang="en" sz="1600" b="0" dirty="0">
                          <a:solidFill>
                            <a:schemeClr val="tx1"/>
                          </a:solidFill>
                        </a:rPr>
                        <a:t>The intervention manual will include the curriculum</a:t>
                      </a:r>
                      <a:r>
                        <a:rPr lang="en" sz="1800" b="0" i="0" kern="1200" dirty="0">
                          <a:solidFill>
                            <a:schemeClr val="tx1"/>
                          </a:solidFill>
                          <a:effectLst/>
                          <a:latin typeface="+mn-lt"/>
                          <a:ea typeface="+mn-ea"/>
                          <a:cs typeface="+mn-cs"/>
                        </a:rPr>
                        <a:t> </a:t>
                      </a:r>
                      <a:r>
                        <a:rPr lang="en" sz="1600" b="0" i="0" kern="1200" dirty="0">
                          <a:solidFill>
                            <a:schemeClr val="tx1"/>
                          </a:solidFill>
                          <a:effectLst/>
                          <a:latin typeface="+mn-lt"/>
                          <a:ea typeface="+mn-ea"/>
                          <a:cs typeface="+mn-cs"/>
                        </a:rPr>
                        <a:t>A weekly report of activities carried out in schools will be compiled so that the experience can be replicated in other communities. This report will serve as a guide for staff who wish to implement these activities.</a:t>
                      </a:r>
                      <a:r>
                        <a:rPr lang="en" sz="1800" b="0" i="0" kern="1200" dirty="0">
                          <a:solidFill>
                            <a:schemeClr val="lt1"/>
                          </a:solidFill>
                          <a:effectLst/>
                          <a:latin typeface="+mn-lt"/>
                          <a:ea typeface="+mn-ea"/>
                          <a:cs typeface="+mn-cs"/>
                        </a:rPr>
                        <a:t> </a:t>
                      </a:r>
                    </a:p>
                    <a:p>
                      <a:pPr rtl="0"/>
                      <a:endParaRPr lang="es-MX" sz="1800" b="0" i="0" kern="1200" dirty="0">
                        <a:solidFill>
                          <a:schemeClr val="lt1"/>
                        </a:solidFill>
                        <a:effectLst/>
                        <a:latin typeface="+mn-lt"/>
                        <a:ea typeface="+mn-ea"/>
                        <a:cs typeface="+mn-cs"/>
                      </a:endParaRPr>
                    </a:p>
                    <a:p>
                      <a:pPr rtl="0"/>
                      <a:r>
                        <a:rPr lang="en" sz="1600" b="0" i="0" kern="1200" dirty="0">
                          <a:solidFill>
                            <a:schemeClr val="tx1"/>
                          </a:solidFill>
                          <a:effectLst/>
                          <a:latin typeface="+mn-lt"/>
                          <a:ea typeface="+mn-ea"/>
                          <a:cs typeface="+mn-cs"/>
                        </a:rPr>
                        <a:t>Topics include:</a:t>
                      </a:r>
                    </a:p>
                    <a:p>
                      <a:pPr rtl="0"/>
                      <a:r>
                        <a:rPr lang="en" sz="1600" b="0" i="0" kern="1200" dirty="0">
                          <a:solidFill>
                            <a:schemeClr val="tx1"/>
                          </a:solidFill>
                          <a:effectLst/>
                          <a:latin typeface="+mn-lt"/>
                          <a:ea typeface="+mn-ea"/>
                          <a:cs typeface="+mn-cs"/>
                        </a:rPr>
                        <a:t>Environmental Education Course</a:t>
                      </a:r>
                    </a:p>
                    <a:p>
                      <a:pPr rtl="0"/>
                      <a:r>
                        <a:rPr lang="en" sz="1600" b="0" i="0" kern="1200" dirty="0">
                          <a:solidFill>
                            <a:schemeClr val="tx1"/>
                          </a:solidFill>
                          <a:effectLst/>
                          <a:latin typeface="+mn-lt"/>
                          <a:ea typeface="+mn-ea"/>
                          <a:cs typeface="+mn-cs"/>
                        </a:rPr>
                        <a:t>Strategies</a:t>
                      </a:r>
                    </a:p>
                    <a:p>
                      <a:pPr rtl="0"/>
                      <a:r>
                        <a:rPr lang="en" sz="1600" b="0" i="0" kern="1200" dirty="0">
                          <a:solidFill>
                            <a:schemeClr val="tx1"/>
                          </a:solidFill>
                          <a:effectLst/>
                          <a:latin typeface="+mn-lt"/>
                          <a:ea typeface="+mn-ea"/>
                          <a:cs typeface="+mn-cs"/>
                        </a:rPr>
                        <a:t>Materials</a:t>
                      </a:r>
                    </a:p>
                    <a:p>
                      <a:pPr rtl="0"/>
                      <a:r>
                        <a:rPr lang="en" sz="1600" b="0" i="0" kern="1200" dirty="0">
                          <a:solidFill>
                            <a:schemeClr val="tx1"/>
                          </a:solidFill>
                          <a:effectLst/>
                          <a:latin typeface="+mn-lt"/>
                          <a:ea typeface="+mn-ea"/>
                          <a:cs typeface="+mn-cs"/>
                        </a:rPr>
                        <a:t>Experiments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600" b="0" i="0" kern="1200" dirty="0">
                        <a:solidFill>
                          <a:schemeClr val="tx1"/>
                        </a:solidFill>
                        <a:effectLst/>
                        <a:latin typeface="+mn-lt"/>
                        <a:ea typeface="+mn-ea"/>
                        <a:cs typeface="+mn-cs"/>
                      </a:endParaRPr>
                    </a:p>
                    <a:p>
                      <a:endParaRPr lang="es-MX" sz="1600" b="0" dirty="0">
                        <a:solidFill>
                          <a:schemeClr val="tx1"/>
                        </a:solidFill>
                      </a:endParaRPr>
                    </a:p>
                  </a:txBody>
                  <a:tcPr>
                    <a:solidFill>
                      <a:schemeClr val="bg2"/>
                    </a:solidFill>
                  </a:tcPr>
                </a:tc>
                <a:tc>
                  <a:txBody>
                    <a:bodyPr/>
                    <a:lstStyle/>
                    <a:p>
                      <a:pPr algn="r" fontAlgn="b">
                        <a:buNone/>
                      </a:pPr>
                      <a:r>
                        <a:rPr lang="en" sz="1600" b="0" u="none" strike="noStrike" dirty="0">
                          <a:solidFill>
                            <a:srgbClr val="000000"/>
                          </a:solidFill>
                          <a:effectLst/>
                        </a:rPr>
                        <a:t>$100,000</a:t>
                      </a:r>
                      <a:endParaRPr lang="es-MX" sz="1600" b="0" i="0" u="none" strike="noStrike" dirty="0">
                        <a:solidFill>
                          <a:srgbClr val="000000"/>
                        </a:solidFill>
                        <a:effectLst/>
                        <a:latin typeface="Calibri" panose="020F0502020204030204" pitchFamily="34" charset="0"/>
                      </a:endParaRPr>
                    </a:p>
                  </a:txBody>
                  <a:tcPr marL="9525" marR="9525" marT="9525" marB="0" anchor="b">
                    <a:solidFill>
                      <a:schemeClr val="bg2"/>
                    </a:solidFill>
                  </a:tcPr>
                </a:tc>
                <a:tc>
                  <a:txBody>
                    <a:bodyPr/>
                    <a:lstStyle/>
                    <a:p>
                      <a:pPr algn="r" fontAlgn="b">
                        <a:buNone/>
                      </a:pPr>
                      <a:r>
                        <a:rPr lang="en" sz="1600" b="0" u="none" strike="noStrike" dirty="0">
                          <a:solidFill>
                            <a:srgbClr val="000000"/>
                          </a:solidFill>
                          <a:effectLst/>
                        </a:rPr>
                        <a:t>$5,000</a:t>
                      </a:r>
                      <a:endParaRPr lang="es-MX" sz="1600" b="0" i="0" u="none" strike="noStrike" dirty="0">
                        <a:solidFill>
                          <a:srgbClr val="000000"/>
                        </a:solidFill>
                        <a:effectLst/>
                        <a:latin typeface="Calibri" panose="020F0502020204030204" pitchFamily="34" charset="0"/>
                      </a:endParaRPr>
                    </a:p>
                  </a:txBody>
                  <a:tcPr marL="9525" marR="9525" marT="9525" marB="0" anchor="b">
                    <a:solidFill>
                      <a:schemeClr val="bg2"/>
                    </a:solidFill>
                  </a:tcPr>
                </a:tc>
                <a:extLst>
                  <a:ext uri="{0D108BD9-81ED-4DB2-BD59-A6C34878D82A}">
                    <a16:rowId xmlns:a16="http://schemas.microsoft.com/office/drawing/2014/main" val="1060454556"/>
                  </a:ext>
                </a:extLst>
              </a:tr>
            </a:tbl>
          </a:graphicData>
        </a:graphic>
      </p:graphicFrame>
      <p:sp>
        <p:nvSpPr>
          <p:cNvPr id="3" name="CuadroTexto 2">
            <a:extLst>
              <a:ext uri="{FF2B5EF4-FFF2-40B4-BE49-F238E27FC236}">
                <a16:creationId xmlns:a16="http://schemas.microsoft.com/office/drawing/2014/main" id="{6B9D45A4-BA61-974C-3E44-B32B091D241E}"/>
              </a:ext>
            </a:extLst>
          </p:cNvPr>
          <p:cNvSpPr txBox="1"/>
          <p:nvPr/>
        </p:nvSpPr>
        <p:spPr>
          <a:xfrm>
            <a:off x="2647804" y="490444"/>
            <a:ext cx="6304135" cy="1090042"/>
          </a:xfrm>
          <a:prstGeom prst="rect">
            <a:avLst/>
          </a:prstGeom>
          <a:noFill/>
        </p:spPr>
        <p:txBody>
          <a:bodyPr wrap="square">
            <a:spAutoFit/>
          </a:bodyPr>
          <a:lstStyle/>
          <a:p>
            <a:pPr marL="12700" marR="0" lvl="0" indent="0" algn="ctr" defTabSz="914400" rtl="0" eaLnBrk="1" fontAlgn="auto" latinLnBrk="0" hangingPunct="1">
              <a:lnSpc>
                <a:spcPct val="100000"/>
              </a:lnSpc>
              <a:spcBef>
                <a:spcPts val="120"/>
              </a:spcBef>
              <a:spcAft>
                <a:spcPts val="0"/>
              </a:spcAft>
              <a:buClrTx/>
              <a:buSzTx/>
              <a:buFontTx/>
              <a:buNone/>
              <a:tabLst/>
              <a:defRPr/>
            </a:pPr>
            <a:r>
              <a:rPr kumimoji="0" lang="en" sz="3200" b="1" i="0" u="none" strike="noStrike" kern="1200" cap="none" spc="0" normalizeH="0" baseline="0" noProof="0" dirty="0">
                <a:ln>
                  <a:noFill/>
                </a:ln>
                <a:solidFill>
                  <a:prstClr val="white"/>
                </a:solidFill>
                <a:effectLst/>
                <a:uLnTx/>
                <a:uFillTx/>
                <a:latin typeface="Hero" panose="00000500000000000000" pitchFamily="2" charset="0"/>
                <a:ea typeface="+mn-ea"/>
                <a:cs typeface="Calibri Light" panose="020F0302020204030204" pitchFamily="34" charset="0"/>
              </a:rPr>
              <a:t>INTERVENTION MANUAL</a:t>
            </a:r>
          </a:p>
          <a:p>
            <a:pPr marL="12700" marR="0" lvl="0" indent="0" algn="ctr" defTabSz="914400" rtl="0" eaLnBrk="1" fontAlgn="auto" latinLnBrk="0" hangingPunct="1">
              <a:lnSpc>
                <a:spcPct val="100000"/>
              </a:lnSpc>
              <a:spcBef>
                <a:spcPts val="120"/>
              </a:spcBef>
              <a:spcAft>
                <a:spcPts val="0"/>
              </a:spcAft>
              <a:buClrTx/>
              <a:buSzTx/>
              <a:buFontTx/>
              <a:buNone/>
              <a:tabLst/>
              <a:defRPr/>
            </a:pPr>
            <a:endParaRPr kumimoji="0" lang="es-MX" sz="3200" b="1" i="0" u="none" strike="noStrike" kern="1200" cap="none" spc="0" normalizeH="0" baseline="0" noProof="0" dirty="0">
              <a:ln>
                <a:noFill/>
              </a:ln>
              <a:solidFill>
                <a:prstClr val="white"/>
              </a:solidFill>
              <a:effectLst/>
              <a:uLnTx/>
              <a:uFillTx/>
              <a:latin typeface="Hero" panose="00000500000000000000" pitchFamily="2" charset="0"/>
              <a:ea typeface="+mn-ea"/>
              <a:cs typeface="Calibri Light" panose="020F0302020204030204" pitchFamily="34" charset="0"/>
            </a:endParaRPr>
          </a:p>
        </p:txBody>
      </p:sp>
      <p:graphicFrame>
        <p:nvGraphicFramePr>
          <p:cNvPr id="4" name="Tabla 3">
            <a:extLst>
              <a:ext uri="{FF2B5EF4-FFF2-40B4-BE49-F238E27FC236}">
                <a16:creationId xmlns:a16="http://schemas.microsoft.com/office/drawing/2014/main" id="{03432E32-893C-7BE7-1C7A-512D71ED6B6E}"/>
              </a:ext>
            </a:extLst>
          </p:cNvPr>
          <p:cNvGraphicFramePr>
            <a:graphicFrameLocks noGrp="1"/>
          </p:cNvGraphicFramePr>
          <p:nvPr/>
        </p:nvGraphicFramePr>
        <p:xfrm>
          <a:off x="838200" y="1825625"/>
          <a:ext cx="8679030" cy="701040"/>
        </p:xfrm>
        <a:graphic>
          <a:graphicData uri="http://schemas.openxmlformats.org/drawingml/2006/table">
            <a:tbl>
              <a:tblPr firstRow="1" bandRow="1">
                <a:tableStyleId>{93296810-A885-4BE3-A3E7-6D5BEEA58F35}</a:tableStyleId>
              </a:tblPr>
              <a:tblGrid>
                <a:gridCol w="1550158">
                  <a:extLst>
                    <a:ext uri="{9D8B030D-6E8A-4147-A177-3AD203B41FA5}">
                      <a16:colId xmlns:a16="http://schemas.microsoft.com/office/drawing/2014/main" val="2374764290"/>
                    </a:ext>
                  </a:extLst>
                </a:gridCol>
                <a:gridCol w="5063320">
                  <a:extLst>
                    <a:ext uri="{9D8B030D-6E8A-4147-A177-3AD203B41FA5}">
                      <a16:colId xmlns:a16="http://schemas.microsoft.com/office/drawing/2014/main" val="1133908416"/>
                    </a:ext>
                  </a:extLst>
                </a:gridCol>
                <a:gridCol w="1009934">
                  <a:extLst>
                    <a:ext uri="{9D8B030D-6E8A-4147-A177-3AD203B41FA5}">
                      <a16:colId xmlns:a16="http://schemas.microsoft.com/office/drawing/2014/main" val="2336403442"/>
                    </a:ext>
                  </a:extLst>
                </a:gridCol>
                <a:gridCol w="1055618">
                  <a:extLst>
                    <a:ext uri="{9D8B030D-6E8A-4147-A177-3AD203B41FA5}">
                      <a16:colId xmlns:a16="http://schemas.microsoft.com/office/drawing/2014/main" val="542564431"/>
                    </a:ext>
                  </a:extLst>
                </a:gridCol>
              </a:tblGrid>
              <a:tr h="676535">
                <a:tc>
                  <a:txBody>
                    <a:bodyPr/>
                    <a:lstStyle/>
                    <a:p>
                      <a:r>
                        <a:rPr lang="en" dirty="0"/>
                        <a:t> </a:t>
                      </a:r>
                      <a:r>
                        <a:rPr lang="en" sz="2000" dirty="0"/>
                        <a:t>Concept</a:t>
                      </a:r>
                    </a:p>
                  </a:txBody>
                  <a:tcPr/>
                </a:tc>
                <a:tc>
                  <a:txBody>
                    <a:bodyPr/>
                    <a:lstStyle/>
                    <a:p>
                      <a:r>
                        <a:rPr lang="en" sz="2000" dirty="0"/>
                        <a:t>Description</a:t>
                      </a:r>
                    </a:p>
                  </a:txBody>
                  <a:tcPr/>
                </a:tc>
                <a:tc>
                  <a:txBody>
                    <a:bodyPr/>
                    <a:lstStyle/>
                    <a:p>
                      <a:r>
                        <a:rPr lang="en" sz="2000" dirty="0"/>
                        <a:t>Cost MXM</a:t>
                      </a:r>
                    </a:p>
                  </a:txBody>
                  <a:tcPr/>
                </a:tc>
                <a:tc>
                  <a:txBody>
                    <a:bodyPr/>
                    <a:lstStyle/>
                    <a:p>
                      <a:r>
                        <a:rPr lang="en" sz="2000" dirty="0"/>
                        <a:t>Cost USD</a:t>
                      </a:r>
                    </a:p>
                  </a:txBody>
                  <a:tcPr/>
                </a:tc>
                <a:extLst>
                  <a:ext uri="{0D108BD9-81ED-4DB2-BD59-A6C34878D82A}">
                    <a16:rowId xmlns:a16="http://schemas.microsoft.com/office/drawing/2014/main" val="2931995021"/>
                  </a:ext>
                </a:extLst>
              </a:tr>
            </a:tbl>
          </a:graphicData>
        </a:graphic>
      </p:graphicFrame>
      <p:graphicFrame>
        <p:nvGraphicFramePr>
          <p:cNvPr id="7" name="Tabla 6">
            <a:extLst>
              <a:ext uri="{FF2B5EF4-FFF2-40B4-BE49-F238E27FC236}">
                <a16:creationId xmlns:a16="http://schemas.microsoft.com/office/drawing/2014/main" id="{EA5362D1-78BC-1FBB-8776-640E23D495CB}"/>
              </a:ext>
            </a:extLst>
          </p:cNvPr>
          <p:cNvGraphicFramePr>
            <a:graphicFrameLocks noGrp="1"/>
          </p:cNvGraphicFramePr>
          <p:nvPr/>
        </p:nvGraphicFramePr>
        <p:xfrm>
          <a:off x="6701241" y="5996716"/>
          <a:ext cx="3048001" cy="370840"/>
        </p:xfrm>
        <a:graphic>
          <a:graphicData uri="http://schemas.openxmlformats.org/drawingml/2006/table">
            <a:tbl>
              <a:tblPr firstRow="1" bandRow="1">
                <a:tableStyleId>{5C22544A-7EE6-4342-B048-85BDC9FD1C3A}</a:tableStyleId>
              </a:tblPr>
              <a:tblGrid>
                <a:gridCol w="1442891">
                  <a:extLst>
                    <a:ext uri="{9D8B030D-6E8A-4147-A177-3AD203B41FA5}">
                      <a16:colId xmlns:a16="http://schemas.microsoft.com/office/drawing/2014/main" val="1873476975"/>
                    </a:ext>
                  </a:extLst>
                </a:gridCol>
                <a:gridCol w="1605110">
                  <a:extLst>
                    <a:ext uri="{9D8B030D-6E8A-4147-A177-3AD203B41FA5}">
                      <a16:colId xmlns:a16="http://schemas.microsoft.com/office/drawing/2014/main" val="2032723821"/>
                    </a:ext>
                  </a:extLst>
                </a:gridCol>
              </a:tblGrid>
              <a:tr h="370840">
                <a:tc>
                  <a:txBody>
                    <a:bodyPr/>
                    <a:lstStyle/>
                    <a:p>
                      <a:r>
                        <a:rPr lang="en" dirty="0">
                          <a:solidFill>
                            <a:schemeClr val="tx1"/>
                          </a:solidFill>
                        </a:rPr>
                        <a:t>$100,000</a:t>
                      </a:r>
                    </a:p>
                  </a:txBody>
                  <a:tcPr>
                    <a:solidFill>
                      <a:schemeClr val="bg2"/>
                    </a:solidFill>
                  </a:tcPr>
                </a:tc>
                <a:tc>
                  <a:txBody>
                    <a:bodyPr/>
                    <a:lstStyle/>
                    <a:p>
                      <a:r>
                        <a:rPr lang="en" dirty="0">
                          <a:solidFill>
                            <a:schemeClr val="tx1"/>
                          </a:solidFill>
                        </a:rPr>
                        <a:t>$5,000</a:t>
                      </a:r>
                    </a:p>
                  </a:txBody>
                  <a:tcPr>
                    <a:solidFill>
                      <a:schemeClr val="bg2"/>
                    </a:solidFill>
                  </a:tcPr>
                </a:tc>
                <a:extLst>
                  <a:ext uri="{0D108BD9-81ED-4DB2-BD59-A6C34878D82A}">
                    <a16:rowId xmlns:a16="http://schemas.microsoft.com/office/drawing/2014/main" val="999380250"/>
                  </a:ext>
                </a:extLst>
              </a:tr>
            </a:tbl>
          </a:graphicData>
        </a:graphic>
      </p:graphicFrame>
      <p:sp>
        <p:nvSpPr>
          <p:cNvPr id="8" name="CuadroTexto 7">
            <a:extLst>
              <a:ext uri="{FF2B5EF4-FFF2-40B4-BE49-F238E27FC236}">
                <a16:creationId xmlns:a16="http://schemas.microsoft.com/office/drawing/2014/main" id="{BD61B169-E8C7-F594-AC7F-2C14B49BACE4}"/>
              </a:ext>
            </a:extLst>
          </p:cNvPr>
          <p:cNvSpPr txBox="1"/>
          <p:nvPr/>
        </p:nvSpPr>
        <p:spPr>
          <a:xfrm>
            <a:off x="5799871" y="5998224"/>
            <a:ext cx="713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Calibri" panose="020F0502020204030204"/>
                <a:ea typeface="+mn-ea"/>
                <a:cs typeface="+mn-cs"/>
              </a:rPr>
              <a:t>Total:</a:t>
            </a:r>
          </a:p>
        </p:txBody>
      </p:sp>
      <p:pic>
        <p:nvPicPr>
          <p:cNvPr id="1026" name="Picture 2" descr="Manual didáctico de educación ambiental | Libreria USC">
            <a:extLst>
              <a:ext uri="{FF2B5EF4-FFF2-40B4-BE49-F238E27FC236}">
                <a16:creationId xmlns:a16="http://schemas.microsoft.com/office/drawing/2014/main" id="{94C8ECF1-8477-EEA4-AC15-1C8E5EBBC9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0362" y="2681112"/>
            <a:ext cx="2019300" cy="226695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461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BB8D023-AB8B-4623-9B4A-F66BAEFD5096}"/>
              </a:ext>
            </a:extLst>
          </p:cNvPr>
          <p:cNvSpPr txBox="1"/>
          <p:nvPr/>
        </p:nvSpPr>
        <p:spPr>
          <a:xfrm>
            <a:off x="2009776" y="415855"/>
            <a:ext cx="7524042" cy="584775"/>
          </a:xfrm>
          <a:prstGeom prst="rect">
            <a:avLst/>
          </a:prstGeom>
          <a:noFill/>
        </p:spPr>
        <p:txBody>
          <a:bodyPr wrap="square">
            <a:spAutoFit/>
          </a:bodyPr>
          <a:lstStyle/>
          <a:p>
            <a:pPr marL="12700" marR="0" lvl="0" indent="0" algn="ctr" defTabSz="914400" rtl="0" eaLnBrk="1" fontAlgn="auto" latinLnBrk="0" hangingPunct="1">
              <a:lnSpc>
                <a:spcPct val="100000"/>
              </a:lnSpc>
              <a:spcBef>
                <a:spcPts val="120"/>
              </a:spcBef>
              <a:spcAft>
                <a:spcPts val="0"/>
              </a:spcAft>
              <a:buClrTx/>
              <a:buSzTx/>
              <a:buFontTx/>
              <a:buNone/>
              <a:tabLst/>
              <a:defRPr/>
            </a:pPr>
            <a:r>
              <a:rPr kumimoji="0" lang="en" sz="3200" b="1" i="0" u="none" strike="noStrike" kern="1200" cap="none" spc="0" normalizeH="0" baseline="0" noProof="0" dirty="0">
                <a:ln>
                  <a:noFill/>
                </a:ln>
                <a:solidFill>
                  <a:prstClr val="white"/>
                </a:solidFill>
                <a:effectLst/>
                <a:uLnTx/>
                <a:uFillTx/>
                <a:latin typeface="Hero" panose="00000500000000000000" pitchFamily="2" charset="0"/>
                <a:ea typeface="+mn-ea"/>
                <a:cs typeface="Calibri Light" panose="020F0302020204030204" pitchFamily="34" charset="0"/>
              </a:rPr>
              <a:t>SCHOOL EXPERIMENT MANUAL</a:t>
            </a:r>
            <a:endParaRPr kumimoji="0" lang="es-MX" sz="3200" b="1" i="0" u="none" strike="noStrike" kern="1200" cap="none" spc="0" normalizeH="0" baseline="0" noProof="0" dirty="0">
              <a:ln>
                <a:noFill/>
              </a:ln>
              <a:solidFill>
                <a:prstClr val="white"/>
              </a:solidFill>
              <a:effectLst/>
              <a:uLnTx/>
              <a:uFillTx/>
              <a:latin typeface="Hero" panose="00000500000000000000" pitchFamily="2" charset="0"/>
              <a:ea typeface="+mn-ea"/>
              <a:cs typeface="Calibri Light" panose="020F0302020204030204" pitchFamily="34" charset="0"/>
            </a:endParaRPr>
          </a:p>
        </p:txBody>
      </p:sp>
      <p:graphicFrame>
        <p:nvGraphicFramePr>
          <p:cNvPr id="3" name="Tabla 2">
            <a:extLst>
              <a:ext uri="{FF2B5EF4-FFF2-40B4-BE49-F238E27FC236}">
                <a16:creationId xmlns:a16="http://schemas.microsoft.com/office/drawing/2014/main" id="{BE45EFD3-A475-C278-283B-17C33BF6C62A}"/>
              </a:ext>
            </a:extLst>
          </p:cNvPr>
          <p:cNvGraphicFramePr>
            <a:graphicFrameLocks noGrp="1"/>
          </p:cNvGraphicFramePr>
          <p:nvPr/>
        </p:nvGraphicFramePr>
        <p:xfrm>
          <a:off x="464971" y="1862679"/>
          <a:ext cx="8679030" cy="3230880"/>
        </p:xfrm>
        <a:graphic>
          <a:graphicData uri="http://schemas.openxmlformats.org/drawingml/2006/table">
            <a:tbl>
              <a:tblPr firstRow="1" bandRow="1">
                <a:tableStyleId>{93296810-A885-4BE3-A3E7-6D5BEEA58F35}</a:tableStyleId>
              </a:tblPr>
              <a:tblGrid>
                <a:gridCol w="1445716">
                  <a:extLst>
                    <a:ext uri="{9D8B030D-6E8A-4147-A177-3AD203B41FA5}">
                      <a16:colId xmlns:a16="http://schemas.microsoft.com/office/drawing/2014/main" val="3822544191"/>
                    </a:ext>
                  </a:extLst>
                </a:gridCol>
                <a:gridCol w="4913194">
                  <a:extLst>
                    <a:ext uri="{9D8B030D-6E8A-4147-A177-3AD203B41FA5}">
                      <a16:colId xmlns:a16="http://schemas.microsoft.com/office/drawing/2014/main" val="624881005"/>
                    </a:ext>
                  </a:extLst>
                </a:gridCol>
                <a:gridCol w="1132764">
                  <a:extLst>
                    <a:ext uri="{9D8B030D-6E8A-4147-A177-3AD203B41FA5}">
                      <a16:colId xmlns:a16="http://schemas.microsoft.com/office/drawing/2014/main" val="4275533977"/>
                    </a:ext>
                  </a:extLst>
                </a:gridCol>
                <a:gridCol w="1187356">
                  <a:extLst>
                    <a:ext uri="{9D8B030D-6E8A-4147-A177-3AD203B41FA5}">
                      <a16:colId xmlns:a16="http://schemas.microsoft.com/office/drawing/2014/main" val="1314020797"/>
                    </a:ext>
                  </a:extLst>
                </a:gridCol>
              </a:tblGrid>
              <a:tr h="676535">
                <a:tc>
                  <a:txBody>
                    <a:bodyPr/>
                    <a:lstStyle/>
                    <a:p>
                      <a:r>
                        <a:rPr lang="en" dirty="0"/>
                        <a:t> </a:t>
                      </a:r>
                      <a:r>
                        <a:rPr lang="en" sz="2000" dirty="0"/>
                        <a:t>Concept</a:t>
                      </a:r>
                    </a:p>
                  </a:txBody>
                  <a:tcPr/>
                </a:tc>
                <a:tc>
                  <a:txBody>
                    <a:bodyPr/>
                    <a:lstStyle/>
                    <a:p>
                      <a:r>
                        <a:rPr lang="en" sz="2000" dirty="0"/>
                        <a:t>Description</a:t>
                      </a:r>
                    </a:p>
                  </a:txBody>
                  <a:tcPr/>
                </a:tc>
                <a:tc>
                  <a:txBody>
                    <a:bodyPr/>
                    <a:lstStyle/>
                    <a:p>
                      <a:r>
                        <a:rPr lang="en" sz="2000" dirty="0"/>
                        <a:t>Cost MXM</a:t>
                      </a:r>
                    </a:p>
                  </a:txBody>
                  <a:tcPr/>
                </a:tc>
                <a:tc>
                  <a:txBody>
                    <a:bodyPr/>
                    <a:lstStyle/>
                    <a:p>
                      <a:r>
                        <a:rPr lang="en" sz="2000" dirty="0"/>
                        <a:t>Cost USD</a:t>
                      </a:r>
                    </a:p>
                  </a:txBody>
                  <a:tcPr/>
                </a:tc>
                <a:extLst>
                  <a:ext uri="{0D108BD9-81ED-4DB2-BD59-A6C34878D82A}">
                    <a16:rowId xmlns:a16="http://schemas.microsoft.com/office/drawing/2014/main" val="1915288479"/>
                  </a:ext>
                </a:extLst>
              </a:tr>
              <a:tr h="761087">
                <a:tc>
                  <a:txBody>
                    <a:bodyPr/>
                    <a:lstStyle/>
                    <a:p>
                      <a:r>
                        <a:rPr lang="en" sz="1600" dirty="0"/>
                        <a:t>School Experiments Manual</a:t>
                      </a:r>
                    </a:p>
                  </a:txBody>
                  <a:tcPr/>
                </a:tc>
                <a:tc>
                  <a:txBody>
                    <a:bodyPr/>
                    <a:lstStyle/>
                    <a:p>
                      <a:r>
                        <a:rPr lang="en" sz="1600" dirty="0"/>
                        <a:t>Preparation of the experiment manual - 3 people from UNAM's Department of Geology and Soil</a:t>
                      </a:r>
                    </a:p>
                    <a:p>
                      <a:r>
                        <a:rPr lang="en" sz="1600" b="0" i="0" kern="1200" dirty="0">
                          <a:solidFill>
                            <a:schemeClr val="dk1"/>
                          </a:solidFill>
                          <a:effectLst/>
                          <a:latin typeface="+mn-lt"/>
                          <a:ea typeface="+mn-ea"/>
                          <a:cs typeface="+mn-cs"/>
                        </a:rPr>
                        <a:t>A team of three specialists from UNAM will develop, over six sessions (during one year), a manual of experiments designed for understanding the soil at the school level.</a:t>
                      </a:r>
                    </a:p>
                    <a:p>
                      <a:r>
                        <a:rPr lang="en" sz="1600" b="0" i="0" kern="1200" dirty="0">
                          <a:solidFill>
                            <a:schemeClr val="dk1"/>
                          </a:solidFill>
                          <a:effectLst/>
                          <a:latin typeface="+mn-lt"/>
                          <a:ea typeface="+mn-ea"/>
                          <a:cs typeface="+mn-cs"/>
                        </a:rPr>
                        <a:t>It is essential that students learn about soil formation, loss, and conservation techniques. The goal is for young people to observe these processes firsthand, allowing them to draw their own conclusions based on the results of the experiments they conduct.</a:t>
                      </a:r>
                      <a:endParaRPr lang="es-MX" sz="1600" b="0" dirty="0"/>
                    </a:p>
                  </a:txBody>
                  <a:tcPr/>
                </a:tc>
                <a:tc>
                  <a:txBody>
                    <a:bodyPr/>
                    <a:lstStyle/>
                    <a:p>
                      <a:r>
                        <a:rPr lang="en" sz="1600" dirty="0"/>
                        <a:t>  </a:t>
                      </a:r>
                    </a:p>
                    <a:p>
                      <a:endParaRPr lang="es-MX" sz="1600" dirty="0"/>
                    </a:p>
                    <a:p>
                      <a:endParaRPr lang="es-MX" sz="1600" dirty="0"/>
                    </a:p>
                    <a:p>
                      <a:r>
                        <a:rPr lang="en" sz="1600" dirty="0"/>
                        <a:t>$108,000</a:t>
                      </a:r>
                    </a:p>
                  </a:txBody>
                  <a:tcPr/>
                </a:tc>
                <a:tc>
                  <a:txBody>
                    <a:bodyPr/>
                    <a:lstStyle/>
                    <a:p>
                      <a:r>
                        <a:rPr lang="en" sz="1600" dirty="0"/>
                        <a:t>  </a:t>
                      </a:r>
                    </a:p>
                    <a:p>
                      <a:endParaRPr lang="es-MX" sz="1600" dirty="0"/>
                    </a:p>
                    <a:p>
                      <a:endParaRPr lang="es-MX" sz="1600" dirty="0"/>
                    </a:p>
                    <a:p>
                      <a:r>
                        <a:rPr lang="en" sz="1600" dirty="0"/>
                        <a:t> </a:t>
                      </a:r>
                    </a:p>
                    <a:p>
                      <a:r>
                        <a:rPr lang="en" sz="1600" dirty="0"/>
                        <a:t>$5,400</a:t>
                      </a:r>
                    </a:p>
                  </a:txBody>
                  <a:tcPr/>
                </a:tc>
                <a:extLst>
                  <a:ext uri="{0D108BD9-81ED-4DB2-BD59-A6C34878D82A}">
                    <a16:rowId xmlns:a16="http://schemas.microsoft.com/office/drawing/2014/main" val="4051663708"/>
                  </a:ext>
                </a:extLst>
              </a:tr>
            </a:tbl>
          </a:graphicData>
        </a:graphic>
      </p:graphicFrame>
      <p:graphicFrame>
        <p:nvGraphicFramePr>
          <p:cNvPr id="6" name="Tabla 5">
            <a:extLst>
              <a:ext uri="{FF2B5EF4-FFF2-40B4-BE49-F238E27FC236}">
                <a16:creationId xmlns:a16="http://schemas.microsoft.com/office/drawing/2014/main" id="{61F58D82-D293-A5B6-5EB1-4BD13E26649C}"/>
              </a:ext>
            </a:extLst>
          </p:cNvPr>
          <p:cNvGraphicFramePr>
            <a:graphicFrameLocks noGrp="1"/>
          </p:cNvGraphicFramePr>
          <p:nvPr/>
        </p:nvGraphicFramePr>
        <p:xfrm>
          <a:off x="6741994" y="5581239"/>
          <a:ext cx="2402008" cy="370840"/>
        </p:xfrm>
        <a:graphic>
          <a:graphicData uri="http://schemas.openxmlformats.org/drawingml/2006/table">
            <a:tbl>
              <a:tblPr firstRow="1" bandRow="1">
                <a:tableStyleId>{5C22544A-7EE6-4342-B048-85BDC9FD1C3A}</a:tableStyleId>
              </a:tblPr>
              <a:tblGrid>
                <a:gridCol w="1201003">
                  <a:extLst>
                    <a:ext uri="{9D8B030D-6E8A-4147-A177-3AD203B41FA5}">
                      <a16:colId xmlns:a16="http://schemas.microsoft.com/office/drawing/2014/main" val="1873476975"/>
                    </a:ext>
                  </a:extLst>
                </a:gridCol>
                <a:gridCol w="1201005">
                  <a:extLst>
                    <a:ext uri="{9D8B030D-6E8A-4147-A177-3AD203B41FA5}">
                      <a16:colId xmlns:a16="http://schemas.microsoft.com/office/drawing/2014/main" val="2032723821"/>
                    </a:ext>
                  </a:extLst>
                </a:gridCol>
              </a:tblGrid>
              <a:tr h="370840">
                <a:tc>
                  <a:txBody>
                    <a:bodyPr/>
                    <a:lstStyle/>
                    <a:p>
                      <a:r>
                        <a:rPr lang="en" dirty="0">
                          <a:solidFill>
                            <a:schemeClr val="tx1"/>
                          </a:solidFill>
                        </a:rPr>
                        <a:t>$108,000</a:t>
                      </a:r>
                    </a:p>
                  </a:txBody>
                  <a:tcPr>
                    <a:solidFill>
                      <a:schemeClr val="bg2"/>
                    </a:solidFill>
                  </a:tcPr>
                </a:tc>
                <a:tc>
                  <a:txBody>
                    <a:bodyPr/>
                    <a:lstStyle/>
                    <a:p>
                      <a:r>
                        <a:rPr lang="en" dirty="0">
                          <a:solidFill>
                            <a:schemeClr val="tx1"/>
                          </a:solidFill>
                        </a:rPr>
                        <a:t>$5,400</a:t>
                      </a:r>
                    </a:p>
                  </a:txBody>
                  <a:tcPr>
                    <a:solidFill>
                      <a:schemeClr val="bg2"/>
                    </a:solidFill>
                  </a:tcPr>
                </a:tc>
                <a:extLst>
                  <a:ext uri="{0D108BD9-81ED-4DB2-BD59-A6C34878D82A}">
                    <a16:rowId xmlns:a16="http://schemas.microsoft.com/office/drawing/2014/main" val="999380250"/>
                  </a:ext>
                </a:extLst>
              </a:tr>
            </a:tbl>
          </a:graphicData>
        </a:graphic>
      </p:graphicFrame>
      <p:sp>
        <p:nvSpPr>
          <p:cNvPr id="7" name="CuadroTexto 6">
            <a:extLst>
              <a:ext uri="{FF2B5EF4-FFF2-40B4-BE49-F238E27FC236}">
                <a16:creationId xmlns:a16="http://schemas.microsoft.com/office/drawing/2014/main" id="{95A71349-0EC8-D9BE-2DE2-297EB1CD0907}"/>
              </a:ext>
            </a:extLst>
          </p:cNvPr>
          <p:cNvSpPr txBox="1"/>
          <p:nvPr/>
        </p:nvSpPr>
        <p:spPr>
          <a:xfrm>
            <a:off x="5093423" y="5633308"/>
            <a:ext cx="713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Calibri" panose="020F0502020204030204"/>
                <a:ea typeface="+mn-ea"/>
                <a:cs typeface="+mn-cs"/>
              </a:rPr>
              <a:t>Total:</a:t>
            </a:r>
          </a:p>
        </p:txBody>
      </p:sp>
      <p:pic>
        <p:nvPicPr>
          <p:cNvPr id="3074" name="Picture 2" descr="Geologo PNG Imágenes Y Dibujos Con Fondo Transparente Gratis - Pngtree">
            <a:extLst>
              <a:ext uri="{FF2B5EF4-FFF2-40B4-BE49-F238E27FC236}">
                <a16:creationId xmlns:a16="http://schemas.microsoft.com/office/drawing/2014/main" id="{BE7DE843-A559-062E-B5B0-EBA7AE9996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2666" y="1675037"/>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UNAM... - UNAM Universidad Nacional Autónoma de México">
            <a:extLst>
              <a:ext uri="{FF2B5EF4-FFF2-40B4-BE49-F238E27FC236}">
                <a16:creationId xmlns:a16="http://schemas.microsoft.com/office/drawing/2014/main" id="{6BBC51F8-A4C4-9199-4B1F-E46E0BA338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895" y="4311298"/>
            <a:ext cx="1004665" cy="1004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856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435DBE6-667E-FB13-DB18-54D048D9D38A}"/>
              </a:ext>
            </a:extLst>
          </p:cNvPr>
          <p:cNvSpPr txBox="1"/>
          <p:nvPr/>
        </p:nvSpPr>
        <p:spPr>
          <a:xfrm>
            <a:off x="2943932" y="520630"/>
            <a:ext cx="6304135" cy="584775"/>
          </a:xfrm>
          <a:prstGeom prst="rect">
            <a:avLst/>
          </a:prstGeom>
          <a:noFill/>
        </p:spPr>
        <p:txBody>
          <a:bodyPr wrap="square">
            <a:spAutoFit/>
          </a:bodyPr>
          <a:lstStyle/>
          <a:p>
            <a:pPr marL="12700" marR="0" lvl="0" indent="0" algn="ctr" defTabSz="914400" rtl="0" eaLnBrk="1" fontAlgn="auto" latinLnBrk="0" hangingPunct="1">
              <a:lnSpc>
                <a:spcPct val="100000"/>
              </a:lnSpc>
              <a:spcBef>
                <a:spcPts val="120"/>
              </a:spcBef>
              <a:spcAft>
                <a:spcPts val="0"/>
              </a:spcAft>
              <a:buClrTx/>
              <a:buSzTx/>
              <a:buFontTx/>
              <a:buNone/>
              <a:tabLst/>
              <a:defRPr/>
            </a:pPr>
            <a:r>
              <a:rPr kumimoji="0" lang="en" sz="3200" b="1" i="0" u="none" strike="noStrike" kern="1200" cap="none" spc="0" normalizeH="0" baseline="0" noProof="0" dirty="0">
                <a:ln>
                  <a:noFill/>
                </a:ln>
                <a:solidFill>
                  <a:prstClr val="white"/>
                </a:solidFill>
                <a:effectLst/>
                <a:uLnTx/>
                <a:uFillTx/>
                <a:latin typeface="Hero" panose="00000500000000000000" pitchFamily="2" charset="0"/>
                <a:ea typeface="+mn-ea"/>
                <a:cs typeface="Calibri Light" panose="020F0302020204030204" pitchFamily="34" charset="0"/>
              </a:rPr>
              <a:t>ASSESSMENT</a:t>
            </a:r>
            <a:endParaRPr kumimoji="0" lang="es-MX" sz="3200" b="1" i="0" u="none" strike="noStrike" kern="1200" cap="none" spc="0" normalizeH="0" baseline="0" noProof="0" dirty="0">
              <a:ln>
                <a:noFill/>
              </a:ln>
              <a:solidFill>
                <a:prstClr val="white"/>
              </a:solidFill>
              <a:effectLst/>
              <a:uLnTx/>
              <a:uFillTx/>
              <a:latin typeface="Hero" panose="00000500000000000000" pitchFamily="2" charset="0"/>
              <a:ea typeface="+mn-ea"/>
              <a:cs typeface="Calibri Light" panose="020F0302020204030204" pitchFamily="34" charset="0"/>
            </a:endParaRPr>
          </a:p>
        </p:txBody>
      </p:sp>
      <p:graphicFrame>
        <p:nvGraphicFramePr>
          <p:cNvPr id="3" name="Tabla 2">
            <a:extLst>
              <a:ext uri="{FF2B5EF4-FFF2-40B4-BE49-F238E27FC236}">
                <a16:creationId xmlns:a16="http://schemas.microsoft.com/office/drawing/2014/main" id="{3D989D85-3E43-EC42-ADE7-5F353517BA0B}"/>
              </a:ext>
            </a:extLst>
          </p:cNvPr>
          <p:cNvGraphicFramePr>
            <a:graphicFrameLocks noGrp="1"/>
          </p:cNvGraphicFramePr>
          <p:nvPr/>
        </p:nvGraphicFramePr>
        <p:xfrm>
          <a:off x="443164" y="2140082"/>
          <a:ext cx="7049457" cy="1244563"/>
        </p:xfrm>
        <a:graphic>
          <a:graphicData uri="http://schemas.openxmlformats.org/drawingml/2006/table">
            <a:tbl>
              <a:tblPr firstRow="1" bandRow="1">
                <a:tableStyleId>{93296810-A885-4BE3-A3E7-6D5BEEA58F35}</a:tableStyleId>
              </a:tblPr>
              <a:tblGrid>
                <a:gridCol w="2024240">
                  <a:extLst>
                    <a:ext uri="{9D8B030D-6E8A-4147-A177-3AD203B41FA5}">
                      <a16:colId xmlns:a16="http://schemas.microsoft.com/office/drawing/2014/main" val="649988490"/>
                    </a:ext>
                  </a:extLst>
                </a:gridCol>
                <a:gridCol w="2363903">
                  <a:extLst>
                    <a:ext uri="{9D8B030D-6E8A-4147-A177-3AD203B41FA5}">
                      <a16:colId xmlns:a16="http://schemas.microsoft.com/office/drawing/2014/main" val="3684815131"/>
                    </a:ext>
                  </a:extLst>
                </a:gridCol>
                <a:gridCol w="1583141">
                  <a:extLst>
                    <a:ext uri="{9D8B030D-6E8A-4147-A177-3AD203B41FA5}">
                      <a16:colId xmlns:a16="http://schemas.microsoft.com/office/drawing/2014/main" val="2541998257"/>
                    </a:ext>
                  </a:extLst>
                </a:gridCol>
                <a:gridCol w="1078173">
                  <a:extLst>
                    <a:ext uri="{9D8B030D-6E8A-4147-A177-3AD203B41FA5}">
                      <a16:colId xmlns:a16="http://schemas.microsoft.com/office/drawing/2014/main" val="3188226200"/>
                    </a:ext>
                  </a:extLst>
                </a:gridCol>
              </a:tblGrid>
              <a:tr h="475543">
                <a:tc>
                  <a:txBody>
                    <a:bodyPr/>
                    <a:lstStyle/>
                    <a:p>
                      <a:r>
                        <a:rPr lang="en" dirty="0"/>
                        <a:t> </a:t>
                      </a:r>
                      <a:r>
                        <a:rPr lang="en" sz="2000" dirty="0"/>
                        <a:t>Concept</a:t>
                      </a:r>
                    </a:p>
                  </a:txBody>
                  <a:tcPr/>
                </a:tc>
                <a:tc>
                  <a:txBody>
                    <a:bodyPr/>
                    <a:lstStyle/>
                    <a:p>
                      <a:r>
                        <a:rPr lang="en" sz="2000" dirty="0"/>
                        <a:t>Description</a:t>
                      </a:r>
                    </a:p>
                  </a:txBody>
                  <a:tcPr/>
                </a:tc>
                <a:tc>
                  <a:txBody>
                    <a:bodyPr/>
                    <a:lstStyle/>
                    <a:p>
                      <a:r>
                        <a:rPr lang="en" sz="2000" dirty="0"/>
                        <a:t>Cost MXM</a:t>
                      </a:r>
                    </a:p>
                  </a:txBody>
                  <a:tcPr/>
                </a:tc>
                <a:tc>
                  <a:txBody>
                    <a:bodyPr/>
                    <a:lstStyle/>
                    <a:p>
                      <a:r>
                        <a:rPr lang="en" sz="2000" dirty="0"/>
                        <a:t>Cost USD</a:t>
                      </a:r>
                    </a:p>
                  </a:txBody>
                  <a:tcPr/>
                </a:tc>
                <a:extLst>
                  <a:ext uri="{0D108BD9-81ED-4DB2-BD59-A6C34878D82A}">
                    <a16:rowId xmlns:a16="http://schemas.microsoft.com/office/drawing/2014/main" val="3440138005"/>
                  </a:ext>
                </a:extLst>
              </a:tr>
              <a:tr h="543523">
                <a:tc>
                  <a:txBody>
                    <a:bodyPr/>
                    <a:lstStyle/>
                    <a:p>
                      <a:pPr algn="l" fontAlgn="b">
                        <a:buNone/>
                      </a:pPr>
                      <a:r>
                        <a:rPr lang="en" sz="1600" b="0" i="0" u="none" strike="noStrike" dirty="0">
                          <a:solidFill>
                            <a:srgbClr val="000000"/>
                          </a:solidFill>
                          <a:effectLst/>
                          <a:latin typeface="Calibri" panose="020F0502020204030204" pitchFamily="34" charset="0"/>
                        </a:rPr>
                        <a:t>Project Management</a:t>
                      </a:r>
                    </a:p>
                  </a:txBody>
                  <a:tcPr marL="9525" marR="9525" marT="9525" marB="0" anchor="b"/>
                </a:tc>
                <a:tc>
                  <a:txBody>
                    <a:bodyPr/>
                    <a:lstStyle/>
                    <a:p>
                      <a:pPr algn="l" fontAlgn="b">
                        <a:buNone/>
                      </a:pPr>
                      <a:r>
                        <a:rPr lang="en" sz="1600" b="0" i="0" u="none" strike="noStrike" dirty="0">
                          <a:solidFill>
                            <a:srgbClr val="000000"/>
                          </a:solidFill>
                          <a:effectLst/>
                          <a:latin typeface="Calibri" panose="020F0502020204030204" pitchFamily="34" charset="0"/>
                        </a:rPr>
                        <a:t>General coordination</a:t>
                      </a:r>
                    </a:p>
                  </a:txBody>
                  <a:tcPr marL="9525" marR="9525" marT="9525" marB="0" anchor="b"/>
                </a:tc>
                <a:tc>
                  <a:txBody>
                    <a:bodyPr/>
                    <a:lstStyle/>
                    <a:p>
                      <a:pPr algn="r" fontAlgn="b">
                        <a:buNone/>
                      </a:pPr>
                      <a:r>
                        <a:rPr lang="en" sz="1600" b="0" i="0" u="none" strike="noStrike" dirty="0">
                          <a:solidFill>
                            <a:srgbClr val="000000"/>
                          </a:solidFill>
                          <a:effectLst/>
                          <a:latin typeface="Calibri" panose="020F0502020204030204" pitchFamily="34" charset="0"/>
                        </a:rPr>
                        <a:t>$160,000</a:t>
                      </a:r>
                    </a:p>
                  </a:txBody>
                  <a:tcPr marL="9525" marR="9525" marT="9525" marB="0" anchor="b"/>
                </a:tc>
                <a:tc>
                  <a:txBody>
                    <a:bodyPr/>
                    <a:lstStyle/>
                    <a:p>
                      <a:pPr algn="r" fontAlgn="b">
                        <a:buNone/>
                      </a:pPr>
                      <a:r>
                        <a:rPr lang="en" sz="1600" b="0" i="0" u="none" strike="noStrike" dirty="0">
                          <a:solidFill>
                            <a:srgbClr val="000000"/>
                          </a:solidFill>
                          <a:effectLst/>
                          <a:latin typeface="Calibri" panose="020F0502020204030204" pitchFamily="34" charset="0"/>
                        </a:rPr>
                        <a:t>$8,000</a:t>
                      </a:r>
                    </a:p>
                  </a:txBody>
                  <a:tcPr marL="9525" marR="9525" marT="9525" marB="0" anchor="b"/>
                </a:tc>
                <a:extLst>
                  <a:ext uri="{0D108BD9-81ED-4DB2-BD59-A6C34878D82A}">
                    <a16:rowId xmlns:a16="http://schemas.microsoft.com/office/drawing/2014/main" val="1482976352"/>
                  </a:ext>
                </a:extLst>
              </a:tr>
            </a:tbl>
          </a:graphicData>
        </a:graphic>
      </p:graphicFrame>
      <p:graphicFrame>
        <p:nvGraphicFramePr>
          <p:cNvPr id="4" name="Tabla 3">
            <a:extLst>
              <a:ext uri="{FF2B5EF4-FFF2-40B4-BE49-F238E27FC236}">
                <a16:creationId xmlns:a16="http://schemas.microsoft.com/office/drawing/2014/main" id="{6407D534-FB90-F3C9-9FAF-CA03622BC6BD}"/>
              </a:ext>
            </a:extLst>
          </p:cNvPr>
          <p:cNvGraphicFramePr>
            <a:graphicFrameLocks noGrp="1"/>
          </p:cNvGraphicFramePr>
          <p:nvPr/>
        </p:nvGraphicFramePr>
        <p:xfrm>
          <a:off x="443164" y="3384645"/>
          <a:ext cx="7049457" cy="543523"/>
        </p:xfrm>
        <a:graphic>
          <a:graphicData uri="http://schemas.openxmlformats.org/drawingml/2006/table">
            <a:tbl>
              <a:tblPr firstRow="1" bandRow="1">
                <a:tableStyleId>{93296810-A885-4BE3-A3E7-6D5BEEA58F35}</a:tableStyleId>
              </a:tblPr>
              <a:tblGrid>
                <a:gridCol w="1999785">
                  <a:extLst>
                    <a:ext uri="{9D8B030D-6E8A-4147-A177-3AD203B41FA5}">
                      <a16:colId xmlns:a16="http://schemas.microsoft.com/office/drawing/2014/main" val="3963683620"/>
                    </a:ext>
                  </a:extLst>
                </a:gridCol>
                <a:gridCol w="2361063">
                  <a:extLst>
                    <a:ext uri="{9D8B030D-6E8A-4147-A177-3AD203B41FA5}">
                      <a16:colId xmlns:a16="http://schemas.microsoft.com/office/drawing/2014/main" val="638741474"/>
                    </a:ext>
                  </a:extLst>
                </a:gridCol>
                <a:gridCol w="1637731">
                  <a:extLst>
                    <a:ext uri="{9D8B030D-6E8A-4147-A177-3AD203B41FA5}">
                      <a16:colId xmlns:a16="http://schemas.microsoft.com/office/drawing/2014/main" val="2540412940"/>
                    </a:ext>
                  </a:extLst>
                </a:gridCol>
                <a:gridCol w="1050878">
                  <a:extLst>
                    <a:ext uri="{9D8B030D-6E8A-4147-A177-3AD203B41FA5}">
                      <a16:colId xmlns:a16="http://schemas.microsoft.com/office/drawing/2014/main" val="2242917031"/>
                    </a:ext>
                  </a:extLst>
                </a:gridCol>
              </a:tblGrid>
              <a:tr h="543523">
                <a:tc>
                  <a:txBody>
                    <a:bodyPr/>
                    <a:lstStyle/>
                    <a:p>
                      <a:pPr algn="l" fontAlgn="b">
                        <a:buNone/>
                      </a:pPr>
                      <a:r>
                        <a:rPr lang="en" sz="1600" b="0" i="0" u="none" strike="noStrike" dirty="0">
                          <a:solidFill>
                            <a:srgbClr val="000000"/>
                          </a:solidFill>
                          <a:effectLst/>
                          <a:latin typeface="Calibri" panose="020F0502020204030204" pitchFamily="34" charset="0"/>
                        </a:rPr>
                        <a:t>Monitoring/evaluation</a:t>
                      </a:r>
                    </a:p>
                  </a:txBody>
                  <a:tcPr marL="9525" marR="9525" marT="9525" marB="0" anchor="b">
                    <a:solidFill>
                      <a:schemeClr val="bg1">
                        <a:lumMod val="95000"/>
                      </a:schemeClr>
                    </a:solidFill>
                  </a:tcPr>
                </a:tc>
                <a:tc>
                  <a:txBody>
                    <a:bodyPr/>
                    <a:lstStyle/>
                    <a:p>
                      <a:pPr algn="l" fontAlgn="b">
                        <a:buNone/>
                      </a:pPr>
                      <a:r>
                        <a:rPr lang="en" sz="1600" b="0" i="0" u="none" strike="noStrike">
                          <a:solidFill>
                            <a:srgbClr val="000000"/>
                          </a:solidFill>
                          <a:effectLst/>
                          <a:latin typeface="Calibri" panose="020F0502020204030204" pitchFamily="34" charset="0"/>
                        </a:rPr>
                        <a:t>Evaluation</a:t>
                      </a:r>
                      <a:endParaRPr lang="en" sz="1600" b="0"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r" fontAlgn="b">
                        <a:buNone/>
                      </a:pPr>
                      <a:r>
                        <a:rPr lang="en" sz="1600" b="0" i="0" u="none" strike="noStrike" dirty="0">
                          <a:solidFill>
                            <a:srgbClr val="000000"/>
                          </a:solidFill>
                          <a:effectLst/>
                          <a:latin typeface="Calibri" panose="020F0502020204030204" pitchFamily="34" charset="0"/>
                        </a:rPr>
                        <a:t>$160,000</a:t>
                      </a:r>
                    </a:p>
                  </a:txBody>
                  <a:tcPr marL="9525" marR="9525" marT="9525" marB="0" anchor="b">
                    <a:solidFill>
                      <a:schemeClr val="bg1">
                        <a:lumMod val="95000"/>
                      </a:schemeClr>
                    </a:solidFill>
                  </a:tcPr>
                </a:tc>
                <a:tc>
                  <a:txBody>
                    <a:bodyPr/>
                    <a:lstStyle/>
                    <a:p>
                      <a:pPr algn="r" fontAlgn="b">
                        <a:buNone/>
                      </a:pPr>
                      <a:r>
                        <a:rPr lang="en" sz="1600" b="0" i="0" u="none" strike="noStrike" dirty="0">
                          <a:solidFill>
                            <a:srgbClr val="000000"/>
                          </a:solidFill>
                          <a:effectLst/>
                          <a:latin typeface="Calibri" panose="020F0502020204030204" pitchFamily="34" charset="0"/>
                        </a:rPr>
                        <a:t>$8,000</a:t>
                      </a:r>
                    </a:p>
                  </a:txBody>
                  <a:tcPr marL="9525" marR="9525" marT="9525" marB="0" anchor="b">
                    <a:solidFill>
                      <a:schemeClr val="bg1">
                        <a:lumMod val="95000"/>
                      </a:schemeClr>
                    </a:solidFill>
                  </a:tcPr>
                </a:tc>
                <a:extLst>
                  <a:ext uri="{0D108BD9-81ED-4DB2-BD59-A6C34878D82A}">
                    <a16:rowId xmlns:a16="http://schemas.microsoft.com/office/drawing/2014/main" val="2781649352"/>
                  </a:ext>
                </a:extLst>
              </a:tr>
            </a:tbl>
          </a:graphicData>
        </a:graphic>
      </p:graphicFrame>
      <p:graphicFrame>
        <p:nvGraphicFramePr>
          <p:cNvPr id="5" name="Tabla 4">
            <a:extLst>
              <a:ext uri="{FF2B5EF4-FFF2-40B4-BE49-F238E27FC236}">
                <a16:creationId xmlns:a16="http://schemas.microsoft.com/office/drawing/2014/main" id="{AD973079-F837-B21D-D6D7-6AE6969AFDB9}"/>
              </a:ext>
            </a:extLst>
          </p:cNvPr>
          <p:cNvGraphicFramePr>
            <a:graphicFrameLocks noGrp="1"/>
          </p:cNvGraphicFramePr>
          <p:nvPr/>
        </p:nvGraphicFramePr>
        <p:xfrm>
          <a:off x="4992672" y="3928168"/>
          <a:ext cx="2499950" cy="543523"/>
        </p:xfrm>
        <a:graphic>
          <a:graphicData uri="http://schemas.openxmlformats.org/drawingml/2006/table">
            <a:tbl>
              <a:tblPr firstRow="1" bandRow="1">
                <a:tableStyleId>{93296810-A885-4BE3-A3E7-6D5BEEA58F35}</a:tableStyleId>
              </a:tblPr>
              <a:tblGrid>
                <a:gridCol w="1290227">
                  <a:extLst>
                    <a:ext uri="{9D8B030D-6E8A-4147-A177-3AD203B41FA5}">
                      <a16:colId xmlns:a16="http://schemas.microsoft.com/office/drawing/2014/main" val="3462059850"/>
                    </a:ext>
                  </a:extLst>
                </a:gridCol>
                <a:gridCol w="1209723">
                  <a:extLst>
                    <a:ext uri="{9D8B030D-6E8A-4147-A177-3AD203B41FA5}">
                      <a16:colId xmlns:a16="http://schemas.microsoft.com/office/drawing/2014/main" val="3208772152"/>
                    </a:ext>
                  </a:extLst>
                </a:gridCol>
              </a:tblGrid>
              <a:tr h="543523">
                <a:tc>
                  <a:txBody>
                    <a:bodyPr/>
                    <a:lstStyle/>
                    <a:p>
                      <a:pPr algn="r" fontAlgn="b">
                        <a:buNone/>
                      </a:pPr>
                      <a:r>
                        <a:rPr lang="en" sz="1800" b="1" i="0" u="none" strike="noStrike" dirty="0">
                          <a:solidFill>
                            <a:srgbClr val="000000"/>
                          </a:solidFill>
                          <a:effectLst/>
                          <a:latin typeface="Calibri" panose="020F0502020204030204" pitchFamily="34" charset="0"/>
                        </a:rPr>
                        <a:t>$320,000</a:t>
                      </a:r>
                    </a:p>
                  </a:txBody>
                  <a:tcPr marL="9525" marR="9525" marT="9525" marB="0" anchor="b">
                    <a:solidFill>
                      <a:schemeClr val="bg1">
                        <a:lumMod val="95000"/>
                      </a:schemeClr>
                    </a:solidFill>
                  </a:tcPr>
                </a:tc>
                <a:tc>
                  <a:txBody>
                    <a:bodyPr/>
                    <a:lstStyle/>
                    <a:p>
                      <a:pPr algn="r" fontAlgn="b">
                        <a:buNone/>
                      </a:pPr>
                      <a:r>
                        <a:rPr lang="en" sz="1800" b="1" i="0" u="none" strike="noStrike" dirty="0">
                          <a:solidFill>
                            <a:srgbClr val="000000"/>
                          </a:solidFill>
                          <a:effectLst/>
                          <a:latin typeface="Calibri" panose="020F0502020204030204" pitchFamily="34" charset="0"/>
                        </a:rPr>
                        <a:t>$16,000</a:t>
                      </a:r>
                    </a:p>
                  </a:txBody>
                  <a:tcPr marL="9525" marR="9525" marT="9525" marB="0" anchor="b">
                    <a:solidFill>
                      <a:schemeClr val="bg1">
                        <a:lumMod val="95000"/>
                      </a:schemeClr>
                    </a:solidFill>
                  </a:tcPr>
                </a:tc>
                <a:extLst>
                  <a:ext uri="{0D108BD9-81ED-4DB2-BD59-A6C34878D82A}">
                    <a16:rowId xmlns:a16="http://schemas.microsoft.com/office/drawing/2014/main" val="508815990"/>
                  </a:ext>
                </a:extLst>
              </a:tr>
            </a:tbl>
          </a:graphicData>
        </a:graphic>
      </p:graphicFrame>
      <p:sp>
        <p:nvSpPr>
          <p:cNvPr id="6" name="CuadroTexto 5">
            <a:extLst>
              <a:ext uri="{FF2B5EF4-FFF2-40B4-BE49-F238E27FC236}">
                <a16:creationId xmlns:a16="http://schemas.microsoft.com/office/drawing/2014/main" id="{68A8612F-E921-E257-95DC-825EB63F6CF4}"/>
              </a:ext>
            </a:extLst>
          </p:cNvPr>
          <p:cNvSpPr txBox="1"/>
          <p:nvPr/>
        </p:nvSpPr>
        <p:spPr>
          <a:xfrm>
            <a:off x="3967892" y="4102359"/>
            <a:ext cx="72674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Calibri" panose="020F0502020204030204"/>
                <a:ea typeface="+mn-ea"/>
                <a:cs typeface="+mn-cs"/>
              </a:rPr>
              <a:t>Total:</a:t>
            </a:r>
          </a:p>
        </p:txBody>
      </p:sp>
      <p:pic>
        <p:nvPicPr>
          <p:cNvPr id="4098" name="Picture 2" descr="Función de los Evaluadores – Consejo de Acreditación de la Enseñanza de la  Ingeniería.">
            <a:extLst>
              <a:ext uri="{FF2B5EF4-FFF2-40B4-BE49-F238E27FC236}">
                <a16:creationId xmlns:a16="http://schemas.microsoft.com/office/drawing/2014/main" id="{51106AA4-7495-D5B1-15A7-977FDA6E96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7100" y="2880118"/>
            <a:ext cx="2952750" cy="155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728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667C904C-FBA5-8F7C-E3E0-6533A8EECB10}"/>
              </a:ext>
            </a:extLst>
          </p:cNvPr>
          <p:cNvSpPr txBox="1"/>
          <p:nvPr/>
        </p:nvSpPr>
        <p:spPr>
          <a:xfrm>
            <a:off x="261257" y="2789853"/>
            <a:ext cx="184731" cy="923330"/>
          </a:xfrm>
          <a:prstGeom prst="rect">
            <a:avLst/>
          </a:prstGeom>
          <a:noFill/>
        </p:spPr>
        <p:txBody>
          <a:bodyPr wrap="none" rtlCol="0">
            <a:spAutoFit/>
          </a:bodyPr>
          <a:lstStyle/>
          <a:p>
            <a:endParaRPr lang="es-MX" dirty="0"/>
          </a:p>
          <a:p>
            <a:endParaRPr lang="es-MX" dirty="0"/>
          </a:p>
          <a:p>
            <a:endParaRPr lang="es-MX" dirty="0"/>
          </a:p>
        </p:txBody>
      </p:sp>
      <p:sp>
        <p:nvSpPr>
          <p:cNvPr id="5" name="CuadroTexto 4">
            <a:extLst>
              <a:ext uri="{FF2B5EF4-FFF2-40B4-BE49-F238E27FC236}">
                <a16:creationId xmlns:a16="http://schemas.microsoft.com/office/drawing/2014/main" id="{E507A791-34CC-02ED-56C7-F7329766F9B1}"/>
              </a:ext>
            </a:extLst>
          </p:cNvPr>
          <p:cNvSpPr txBox="1"/>
          <p:nvPr/>
        </p:nvSpPr>
        <p:spPr>
          <a:xfrm>
            <a:off x="2943933" y="653574"/>
            <a:ext cx="6304135" cy="1090042"/>
          </a:xfrm>
          <a:prstGeom prst="rect">
            <a:avLst/>
          </a:prstGeom>
          <a:noFill/>
        </p:spPr>
        <p:txBody>
          <a:bodyPr wrap="square">
            <a:spAutoFit/>
          </a:bodyPr>
          <a:lstStyle/>
          <a:p>
            <a:pPr marL="12700" algn="ctr">
              <a:spcBef>
                <a:spcPts val="120"/>
              </a:spcBef>
            </a:pPr>
            <a:r>
              <a:rPr lang="es-MX" sz="3200" b="1" dirty="0">
                <a:solidFill>
                  <a:schemeClr val="bg1"/>
                </a:solidFill>
                <a:latin typeface="Hero" panose="00000500000000000000" pitchFamily="2" charset="0"/>
                <a:cs typeface="Calibri Light" panose="020F0302020204030204" pitchFamily="34" charset="0"/>
              </a:rPr>
              <a:t>Budget</a:t>
            </a:r>
            <a:endParaRPr lang="es-MX" sz="3200" b="1" dirty="0">
              <a:solidFill>
                <a:schemeClr val="bg1"/>
              </a:solidFill>
              <a:highlight>
                <a:srgbClr val="FFFF00"/>
              </a:highlight>
              <a:latin typeface="Hero" panose="00000500000000000000" pitchFamily="2" charset="0"/>
              <a:cs typeface="Calibri Light" panose="020F0302020204030204" pitchFamily="34" charset="0"/>
            </a:endParaRPr>
          </a:p>
          <a:p>
            <a:pPr marL="12700" algn="ctr">
              <a:lnSpc>
                <a:spcPct val="100000"/>
              </a:lnSpc>
              <a:spcBef>
                <a:spcPts val="120"/>
              </a:spcBef>
            </a:pPr>
            <a:endParaRPr lang="es-MX" sz="3200" b="1" dirty="0">
              <a:solidFill>
                <a:schemeClr val="bg1"/>
              </a:solidFill>
              <a:latin typeface="Hero" panose="00000500000000000000" pitchFamily="2" charset="0"/>
              <a:cs typeface="Calibri Light" panose="020F0302020204030204" pitchFamily="34" charset="0"/>
            </a:endParaRPr>
          </a:p>
        </p:txBody>
      </p:sp>
      <p:pic>
        <p:nvPicPr>
          <p:cNvPr id="1028" name="Picture 4" descr="Íconos de las áreas de interés">
            <a:extLst>
              <a:ext uri="{FF2B5EF4-FFF2-40B4-BE49-F238E27FC236}">
                <a16:creationId xmlns:a16="http://schemas.microsoft.com/office/drawing/2014/main" id="{2895C5AD-0757-42B3-9910-7DC96A4A35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444" t="54144" r="34636" b="32632"/>
          <a:stretch/>
        </p:blipFill>
        <p:spPr bwMode="auto">
          <a:xfrm>
            <a:off x="10816388" y="4490771"/>
            <a:ext cx="926433" cy="906943"/>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30" name="Picture 6" descr="Íconos de las áreas de interés">
            <a:extLst>
              <a:ext uri="{FF2B5EF4-FFF2-40B4-BE49-F238E27FC236}">
                <a16:creationId xmlns:a16="http://schemas.microsoft.com/office/drawing/2014/main" id="{99778319-0E04-4B96-9C38-96A0185D7E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t="27544" r="39174" b="59320"/>
          <a:stretch/>
        </p:blipFill>
        <p:spPr bwMode="auto">
          <a:xfrm>
            <a:off x="10830425" y="3429000"/>
            <a:ext cx="918411" cy="900895"/>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C4E4B82E-2E8B-463E-B0B2-DE9D44A14A18}"/>
              </a:ext>
            </a:extLst>
          </p:cNvPr>
          <p:cNvPicPr>
            <a:picLocks noChangeAspect="1"/>
          </p:cNvPicPr>
          <p:nvPr/>
        </p:nvPicPr>
        <p:blipFill rotWithShape="1">
          <a:blip r:embed="rId5"/>
          <a:srcRect l="20581" t="24734" r="20049" b="8212"/>
          <a:stretch/>
        </p:blipFill>
        <p:spPr>
          <a:xfrm>
            <a:off x="2658140" y="1743616"/>
            <a:ext cx="6695620" cy="4726286"/>
          </a:xfrm>
          <a:prstGeom prst="rect">
            <a:avLst/>
          </a:prstGeom>
        </p:spPr>
      </p:pic>
    </p:spTree>
    <p:extLst>
      <p:ext uri="{BB962C8B-B14F-4D97-AF65-F5344CB8AC3E}">
        <p14:creationId xmlns:p14="http://schemas.microsoft.com/office/powerpoint/2010/main" val="35209680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667C904C-FBA5-8F7C-E3E0-6533A8EECB10}"/>
              </a:ext>
            </a:extLst>
          </p:cNvPr>
          <p:cNvSpPr txBox="1"/>
          <p:nvPr/>
        </p:nvSpPr>
        <p:spPr>
          <a:xfrm>
            <a:off x="261257" y="2789853"/>
            <a:ext cx="184731" cy="923330"/>
          </a:xfrm>
          <a:prstGeom prst="rect">
            <a:avLst/>
          </a:prstGeom>
          <a:noFill/>
        </p:spPr>
        <p:txBody>
          <a:bodyPr wrap="none" rtlCol="0">
            <a:spAutoFit/>
          </a:bodyPr>
          <a:lstStyle/>
          <a:p>
            <a:endParaRPr lang="es-MX" dirty="0"/>
          </a:p>
          <a:p>
            <a:endParaRPr lang="es-MX" dirty="0"/>
          </a:p>
          <a:p>
            <a:endParaRPr lang="es-MX" dirty="0"/>
          </a:p>
        </p:txBody>
      </p:sp>
      <p:sp>
        <p:nvSpPr>
          <p:cNvPr id="5" name="CuadroTexto 4">
            <a:extLst>
              <a:ext uri="{FF2B5EF4-FFF2-40B4-BE49-F238E27FC236}">
                <a16:creationId xmlns:a16="http://schemas.microsoft.com/office/drawing/2014/main" id="{E507A791-34CC-02ED-56C7-F7329766F9B1}"/>
              </a:ext>
            </a:extLst>
          </p:cNvPr>
          <p:cNvSpPr txBox="1"/>
          <p:nvPr/>
        </p:nvSpPr>
        <p:spPr>
          <a:xfrm>
            <a:off x="2943933" y="653574"/>
            <a:ext cx="6304135" cy="1090042"/>
          </a:xfrm>
          <a:prstGeom prst="rect">
            <a:avLst/>
          </a:prstGeom>
          <a:noFill/>
        </p:spPr>
        <p:txBody>
          <a:bodyPr wrap="square">
            <a:spAutoFit/>
          </a:bodyPr>
          <a:lstStyle/>
          <a:p>
            <a:pPr marL="12700" algn="ctr">
              <a:spcBef>
                <a:spcPts val="120"/>
              </a:spcBef>
            </a:pPr>
            <a:r>
              <a:rPr lang="es-MX" sz="3200" b="1" dirty="0">
                <a:solidFill>
                  <a:schemeClr val="bg1"/>
                </a:solidFill>
                <a:latin typeface="Hero" panose="00000500000000000000" pitchFamily="2" charset="0"/>
                <a:cs typeface="Calibri Light" panose="020F0302020204030204" pitchFamily="34" charset="0"/>
              </a:rPr>
              <a:t>Budget</a:t>
            </a:r>
            <a:endParaRPr lang="es-MX" sz="3200" b="1" dirty="0">
              <a:solidFill>
                <a:schemeClr val="bg1"/>
              </a:solidFill>
              <a:highlight>
                <a:srgbClr val="FFFF00"/>
              </a:highlight>
              <a:latin typeface="Hero" panose="00000500000000000000" pitchFamily="2" charset="0"/>
              <a:cs typeface="Calibri Light" panose="020F0302020204030204" pitchFamily="34" charset="0"/>
            </a:endParaRPr>
          </a:p>
          <a:p>
            <a:pPr marL="12700" algn="ctr">
              <a:lnSpc>
                <a:spcPct val="100000"/>
              </a:lnSpc>
              <a:spcBef>
                <a:spcPts val="120"/>
              </a:spcBef>
            </a:pPr>
            <a:endParaRPr lang="es-MX" sz="3200" b="1" dirty="0">
              <a:solidFill>
                <a:schemeClr val="bg1"/>
              </a:solidFill>
              <a:latin typeface="Hero" panose="00000500000000000000" pitchFamily="2" charset="0"/>
              <a:cs typeface="Calibri Light" panose="020F0302020204030204" pitchFamily="34" charset="0"/>
            </a:endParaRPr>
          </a:p>
        </p:txBody>
      </p:sp>
      <p:pic>
        <p:nvPicPr>
          <p:cNvPr id="3" name="Imagen 2">
            <a:extLst>
              <a:ext uri="{FF2B5EF4-FFF2-40B4-BE49-F238E27FC236}">
                <a16:creationId xmlns:a16="http://schemas.microsoft.com/office/drawing/2014/main" id="{52C6887F-BE82-4F7D-A0C0-03412971BA72}"/>
              </a:ext>
            </a:extLst>
          </p:cNvPr>
          <p:cNvPicPr>
            <a:picLocks noChangeAspect="1"/>
          </p:cNvPicPr>
          <p:nvPr/>
        </p:nvPicPr>
        <p:blipFill rotWithShape="1">
          <a:blip r:embed="rId3"/>
          <a:srcRect l="15084" t="36278" r="40148" b="28838"/>
          <a:stretch/>
        </p:blipFill>
        <p:spPr>
          <a:xfrm>
            <a:off x="6096000" y="2517020"/>
            <a:ext cx="4912243" cy="2392325"/>
          </a:xfrm>
          <a:prstGeom prst="rect">
            <a:avLst/>
          </a:prstGeom>
        </p:spPr>
      </p:pic>
      <p:pic>
        <p:nvPicPr>
          <p:cNvPr id="8" name="Imagen 7">
            <a:extLst>
              <a:ext uri="{FF2B5EF4-FFF2-40B4-BE49-F238E27FC236}">
                <a16:creationId xmlns:a16="http://schemas.microsoft.com/office/drawing/2014/main" id="{6A82A72E-340A-4152-9444-319845CF93C5}"/>
              </a:ext>
            </a:extLst>
          </p:cNvPr>
          <p:cNvPicPr>
            <a:picLocks noChangeAspect="1"/>
          </p:cNvPicPr>
          <p:nvPr/>
        </p:nvPicPr>
        <p:blipFill rotWithShape="1">
          <a:blip r:embed="rId4"/>
          <a:srcRect l="2120" t="25424" r="57827" b="12105"/>
          <a:stretch/>
        </p:blipFill>
        <p:spPr>
          <a:xfrm>
            <a:off x="946483" y="1490952"/>
            <a:ext cx="5394671" cy="5258763"/>
          </a:xfrm>
          <a:prstGeom prst="rect">
            <a:avLst/>
          </a:prstGeom>
        </p:spPr>
      </p:pic>
      <p:pic>
        <p:nvPicPr>
          <p:cNvPr id="11" name="Picture 6" descr="Íconos de las áreas de interés">
            <a:extLst>
              <a:ext uri="{FF2B5EF4-FFF2-40B4-BE49-F238E27FC236}">
                <a16:creationId xmlns:a16="http://schemas.microsoft.com/office/drawing/2014/main" id="{3EA514DA-76E7-485C-A2A8-0240D1F6EF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t="27544" r="39174" b="59320"/>
          <a:stretch/>
        </p:blipFill>
        <p:spPr bwMode="auto">
          <a:xfrm>
            <a:off x="11064062" y="3568220"/>
            <a:ext cx="918411" cy="900895"/>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2" name="Picture 4" descr="Íconos de las áreas de interés">
            <a:extLst>
              <a:ext uri="{FF2B5EF4-FFF2-40B4-BE49-F238E27FC236}">
                <a16:creationId xmlns:a16="http://schemas.microsoft.com/office/drawing/2014/main" id="{79DCEED5-7AC6-4883-ABF9-BBC72CCECE1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4444" t="54144" r="34636" b="32632"/>
          <a:stretch/>
        </p:blipFill>
        <p:spPr bwMode="auto">
          <a:xfrm>
            <a:off x="11031465" y="4469115"/>
            <a:ext cx="926433" cy="906943"/>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5461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667C904C-FBA5-8F7C-E3E0-6533A8EECB10}"/>
              </a:ext>
            </a:extLst>
          </p:cNvPr>
          <p:cNvSpPr txBox="1"/>
          <p:nvPr/>
        </p:nvSpPr>
        <p:spPr>
          <a:xfrm>
            <a:off x="261257" y="2789853"/>
            <a:ext cx="184731" cy="923330"/>
          </a:xfrm>
          <a:prstGeom prst="rect">
            <a:avLst/>
          </a:prstGeom>
          <a:noFill/>
        </p:spPr>
        <p:txBody>
          <a:bodyPr wrap="none" rtlCol="0">
            <a:spAutoFit/>
          </a:bodyPr>
          <a:lstStyle/>
          <a:p>
            <a:endParaRPr lang="es-MX" dirty="0"/>
          </a:p>
          <a:p>
            <a:endParaRPr lang="es-MX" dirty="0"/>
          </a:p>
          <a:p>
            <a:endParaRPr lang="es-MX" dirty="0"/>
          </a:p>
        </p:txBody>
      </p:sp>
      <p:graphicFrame>
        <p:nvGraphicFramePr>
          <p:cNvPr id="2" name="Tabla 1">
            <a:extLst>
              <a:ext uri="{FF2B5EF4-FFF2-40B4-BE49-F238E27FC236}">
                <a16:creationId xmlns:a16="http://schemas.microsoft.com/office/drawing/2014/main" id="{50F7DFDF-7278-D95B-A5D1-D07D069E16CD}"/>
              </a:ext>
            </a:extLst>
          </p:cNvPr>
          <p:cNvGraphicFramePr>
            <a:graphicFrameLocks noGrp="1"/>
          </p:cNvGraphicFramePr>
          <p:nvPr/>
        </p:nvGraphicFramePr>
        <p:xfrm>
          <a:off x="2271399" y="2281347"/>
          <a:ext cx="7362586" cy="3053914"/>
        </p:xfrm>
        <a:graphic>
          <a:graphicData uri="http://schemas.openxmlformats.org/drawingml/2006/table">
            <a:tbl>
              <a:tblPr>
                <a:tableStyleId>{2D5ABB26-0587-4C30-8999-92F81FD0307C}</a:tableStyleId>
              </a:tblPr>
              <a:tblGrid>
                <a:gridCol w="5596110">
                  <a:extLst>
                    <a:ext uri="{9D8B030D-6E8A-4147-A177-3AD203B41FA5}">
                      <a16:colId xmlns:a16="http://schemas.microsoft.com/office/drawing/2014/main" val="954415451"/>
                    </a:ext>
                  </a:extLst>
                </a:gridCol>
                <a:gridCol w="1766476">
                  <a:extLst>
                    <a:ext uri="{9D8B030D-6E8A-4147-A177-3AD203B41FA5}">
                      <a16:colId xmlns:a16="http://schemas.microsoft.com/office/drawing/2014/main" val="3342876048"/>
                    </a:ext>
                  </a:extLst>
                </a:gridCol>
              </a:tblGrid>
              <a:tr h="535504">
                <a:tc>
                  <a:txBody>
                    <a:bodyPr/>
                    <a:lstStyle/>
                    <a:p>
                      <a:pPr algn="ctr" fontAlgn="b"/>
                      <a:r>
                        <a:rPr lang="es-MX" sz="1800" b="1" u="none" strike="noStrike" dirty="0">
                          <a:solidFill>
                            <a:schemeClr val="bg1"/>
                          </a:solidFill>
                          <a:effectLst/>
                          <a:latin typeface="Hero" panose="00000500000000000000" pitchFamily="2" charset="0"/>
                        </a:rPr>
                        <a:t>Sponsor</a:t>
                      </a:r>
                      <a:endParaRPr lang="es-MX" sz="1800" b="1" i="0" u="none" strike="noStrike" dirty="0">
                        <a:solidFill>
                          <a:schemeClr val="bg1"/>
                        </a:solidFill>
                        <a:effectLst/>
                        <a:latin typeface="Hero" panose="00000500000000000000" pitchFamily="2" charset="0"/>
                        <a:cs typeface="Arial" panose="020B0604020202020204" pitchFamily="34" charset="0"/>
                      </a:endParaRPr>
                    </a:p>
                  </a:txBody>
                  <a:tcPr marL="9525" marR="9525" marT="9525" marB="0" anchor="ctr">
                    <a:solidFill>
                      <a:schemeClr val="accent5">
                        <a:lumMod val="75000"/>
                      </a:schemeClr>
                    </a:solidFill>
                  </a:tcPr>
                </a:tc>
                <a:tc>
                  <a:txBody>
                    <a:bodyPr/>
                    <a:lstStyle/>
                    <a:p>
                      <a:pPr algn="ctr" fontAlgn="b"/>
                      <a:r>
                        <a:rPr lang="es-MX" sz="1600" b="1" u="none" strike="noStrike" dirty="0" err="1">
                          <a:solidFill>
                            <a:schemeClr val="bg1"/>
                          </a:solidFill>
                          <a:effectLst/>
                          <a:latin typeface="Hero" panose="00000500000000000000" pitchFamily="2" charset="0"/>
                        </a:rPr>
                        <a:t>Amount</a:t>
                      </a:r>
                      <a:endParaRPr lang="es-MX" sz="1600" b="1" u="none" strike="noStrike" dirty="0">
                        <a:solidFill>
                          <a:schemeClr val="bg1"/>
                        </a:solidFill>
                        <a:effectLst/>
                        <a:latin typeface="Hero" panose="00000500000000000000" pitchFamily="2" charset="0"/>
                      </a:endParaRPr>
                    </a:p>
                    <a:p>
                      <a:pPr algn="ctr" fontAlgn="b"/>
                      <a:r>
                        <a:rPr lang="es-MX" sz="1600" b="1" u="none" strike="noStrike" dirty="0">
                          <a:solidFill>
                            <a:schemeClr val="bg1"/>
                          </a:solidFill>
                          <a:effectLst/>
                          <a:latin typeface="Hero" panose="00000500000000000000" pitchFamily="2" charset="0"/>
                        </a:rPr>
                        <a:t> U.S.D.</a:t>
                      </a:r>
                      <a:endParaRPr lang="es-MX" sz="1600" b="1" i="0" u="none" strike="noStrike" dirty="0">
                        <a:solidFill>
                          <a:schemeClr val="bg1"/>
                        </a:solidFill>
                        <a:effectLst/>
                        <a:latin typeface="Hero" panose="00000500000000000000" pitchFamily="2" charset="0"/>
                        <a:cs typeface="Arial" panose="020B0604020202020204" pitchFamily="34" charset="0"/>
                      </a:endParaRPr>
                    </a:p>
                  </a:txBody>
                  <a:tcPr marL="9525" marR="9525" marT="9525" marB="0" anchor="ctr">
                    <a:solidFill>
                      <a:schemeClr val="accent5">
                        <a:lumMod val="75000"/>
                      </a:schemeClr>
                    </a:solidFill>
                  </a:tcPr>
                </a:tc>
                <a:extLst>
                  <a:ext uri="{0D108BD9-81ED-4DB2-BD59-A6C34878D82A}">
                    <a16:rowId xmlns:a16="http://schemas.microsoft.com/office/drawing/2014/main" val="1154841607"/>
                  </a:ext>
                </a:extLst>
              </a:tr>
              <a:tr h="1380717">
                <a:tc>
                  <a:txBody>
                    <a:bodyPr/>
                    <a:lstStyle/>
                    <a:p>
                      <a:pPr algn="l" fontAlgn="b"/>
                      <a:r>
                        <a:rPr lang="es-MX" sz="1600" b="0" i="0" u="none" strike="noStrike" dirty="0">
                          <a:solidFill>
                            <a:srgbClr val="273663"/>
                          </a:solidFill>
                          <a:effectLst/>
                          <a:latin typeface="Hero" panose="00000500000000000000" pitchFamily="2" charset="0"/>
                          <a:cs typeface="Arial" panose="020B0604020202020204" pitchFamily="34" charset="0"/>
                        </a:rPr>
                        <a:t>Rotary Club Tehuacán Manantiales </a:t>
                      </a:r>
                    </a:p>
                    <a:p>
                      <a:pPr algn="l" fontAlgn="b"/>
                      <a:endParaRPr lang="es-MX" sz="1600" b="0" i="0" u="none" strike="noStrike" dirty="0">
                        <a:solidFill>
                          <a:srgbClr val="273663"/>
                        </a:solidFill>
                        <a:effectLst/>
                        <a:latin typeface="Hero" panose="00000500000000000000" pitchFamily="2" charset="0"/>
                        <a:cs typeface="Arial" panose="020B0604020202020204" pitchFamily="34" charset="0"/>
                      </a:endParaRPr>
                    </a:p>
                    <a:p>
                      <a:pPr algn="l" fontAlgn="b"/>
                      <a:r>
                        <a:rPr lang="es-MX" sz="1600" b="0" i="0" u="none" strike="noStrike" dirty="0">
                          <a:solidFill>
                            <a:srgbClr val="273663"/>
                          </a:solidFill>
                          <a:effectLst/>
                          <a:latin typeface="Hero" panose="00000500000000000000" pitchFamily="2" charset="0"/>
                          <a:cs typeface="Arial" panose="020B0604020202020204" pitchFamily="34" charset="0"/>
                        </a:rPr>
                        <a:t>DDF District </a:t>
                      </a:r>
                      <a:r>
                        <a:rPr lang="es-MX" sz="1600" b="1" i="1" u="none" strike="noStrike" dirty="0">
                          <a:solidFill>
                            <a:srgbClr val="273663"/>
                          </a:solidFill>
                          <a:effectLst/>
                          <a:latin typeface="Hero" panose="00000500000000000000" pitchFamily="2" charset="0"/>
                          <a:cs typeface="Arial" panose="020B0604020202020204" pitchFamily="34" charset="0"/>
                        </a:rPr>
                        <a:t>LOCAL</a:t>
                      </a:r>
                    </a:p>
                  </a:txBody>
                  <a:tcPr marL="9525" marR="9525" marT="9525" marB="0" anchor="ctr"/>
                </a:tc>
                <a:tc>
                  <a:txBody>
                    <a:bodyPr/>
                    <a:lstStyle/>
                    <a:p>
                      <a:pPr marL="0" algn="r" defTabSz="914400" rtl="0" eaLnBrk="1" fontAlgn="b" latinLnBrk="0" hangingPunct="1"/>
                      <a:r>
                        <a:rPr lang="es-MX" sz="1600" u="none" strike="noStrike" kern="1200" dirty="0">
                          <a:solidFill>
                            <a:srgbClr val="273663"/>
                          </a:solidFill>
                          <a:effectLst/>
                          <a:latin typeface="Hero" panose="00000500000000000000" pitchFamily="2" charset="0"/>
                        </a:rPr>
                        <a:t>           </a:t>
                      </a:r>
                    </a:p>
                    <a:p>
                      <a:pPr marL="0" algn="r" defTabSz="914400" rtl="0" eaLnBrk="1" fontAlgn="b" latinLnBrk="0" hangingPunct="1"/>
                      <a:r>
                        <a:rPr lang="es-MX" sz="1600" u="none" strike="noStrike" kern="1200" dirty="0">
                          <a:solidFill>
                            <a:srgbClr val="273663"/>
                          </a:solidFill>
                          <a:effectLst/>
                          <a:latin typeface="Hero" panose="00000500000000000000" pitchFamily="2" charset="0"/>
                        </a:rPr>
                        <a:t>$ 10,000.00</a:t>
                      </a:r>
                    </a:p>
                    <a:p>
                      <a:pPr marL="0" algn="r" defTabSz="914400" rtl="0" eaLnBrk="1" fontAlgn="b" latinLnBrk="0" hangingPunct="1"/>
                      <a:endParaRPr lang="es-MX" sz="1600" u="none" strike="noStrike" kern="1200" dirty="0">
                        <a:solidFill>
                          <a:srgbClr val="273663"/>
                        </a:solidFill>
                        <a:effectLst/>
                        <a:latin typeface="Hero" panose="00000500000000000000" pitchFamily="2" charset="0"/>
                        <a:ea typeface="+mn-ea"/>
                        <a:cs typeface="Arial" panose="020B0604020202020204" pitchFamily="34" charset="0"/>
                      </a:endParaRPr>
                    </a:p>
                    <a:p>
                      <a:pPr marL="0" algn="r" defTabSz="914400" rtl="0" eaLnBrk="1" fontAlgn="b" latinLnBrk="0" hangingPunct="1"/>
                      <a:r>
                        <a:rPr lang="es-MX" sz="1600" u="none" strike="noStrike" kern="1200" dirty="0">
                          <a:solidFill>
                            <a:srgbClr val="273663"/>
                          </a:solidFill>
                          <a:effectLst/>
                          <a:latin typeface="Hero" panose="00000500000000000000" pitchFamily="2" charset="0"/>
                        </a:rPr>
                        <a:t> $ 3,000.00</a:t>
                      </a:r>
                    </a:p>
                    <a:p>
                      <a:pPr marL="0" algn="r" defTabSz="914400" rtl="0" eaLnBrk="1" fontAlgn="b" latinLnBrk="0" hangingPunct="1"/>
                      <a:endParaRPr lang="es-MX" sz="1600" u="none" strike="noStrike" kern="1200" dirty="0">
                        <a:solidFill>
                          <a:srgbClr val="273663"/>
                        </a:solidFill>
                        <a:effectLst/>
                        <a:latin typeface="Hero" panose="00000500000000000000" pitchFamily="2" charset="0"/>
                        <a:ea typeface="+mn-ea"/>
                        <a:cs typeface="Arial" panose="020B0604020202020204" pitchFamily="34" charset="0"/>
                      </a:endParaRPr>
                    </a:p>
                    <a:p>
                      <a:pPr marL="0" algn="r" defTabSz="914400" rtl="0" eaLnBrk="1" fontAlgn="b" latinLnBrk="0" hangingPunct="1"/>
                      <a:endParaRPr lang="es-MX" sz="1600" u="none" strike="noStrike" kern="1200" dirty="0">
                        <a:solidFill>
                          <a:srgbClr val="273663"/>
                        </a:solidFill>
                        <a:effectLst/>
                        <a:latin typeface="Hero" panose="00000500000000000000" pitchFamily="2" charset="0"/>
                        <a:ea typeface="+mn-ea"/>
                        <a:cs typeface="Arial" panose="020B0604020202020204" pitchFamily="34" charset="0"/>
                      </a:endParaRPr>
                    </a:p>
                  </a:txBody>
                  <a:tcPr marL="9525" marR="9525" marT="9525" marB="0" anchor="ctr"/>
                </a:tc>
                <a:extLst>
                  <a:ext uri="{0D108BD9-81ED-4DB2-BD59-A6C34878D82A}">
                    <a16:rowId xmlns:a16="http://schemas.microsoft.com/office/drawing/2014/main" val="2808069897"/>
                  </a:ext>
                </a:extLst>
              </a:tr>
              <a:tr h="980613">
                <a:tc>
                  <a:txBody>
                    <a:bodyPr/>
                    <a:lstStyle/>
                    <a:p>
                      <a:pPr algn="l" fontAlgn="b"/>
                      <a:endParaRPr lang="es-MX" sz="1600" b="1" u="none" strike="noStrike" dirty="0">
                        <a:solidFill>
                          <a:schemeClr val="bg1"/>
                        </a:solidFill>
                        <a:effectLst/>
                        <a:latin typeface="Hero" panose="00000500000000000000" pitchFamily="2" charset="0"/>
                      </a:endParaRPr>
                    </a:p>
                    <a:p>
                      <a:pPr algn="l" fontAlgn="b"/>
                      <a:r>
                        <a:rPr lang="es-MX" sz="2000" b="1" u="none" strike="noStrike" dirty="0">
                          <a:solidFill>
                            <a:schemeClr val="bg1"/>
                          </a:solidFill>
                          <a:effectLst/>
                          <a:latin typeface="Hero" panose="00000500000000000000" pitchFamily="2" charset="0"/>
                        </a:rPr>
                        <a:t>Total </a:t>
                      </a:r>
                      <a:r>
                        <a:rPr lang="es-MX" sz="2000" b="1" u="none" strike="noStrike" dirty="0" err="1">
                          <a:solidFill>
                            <a:schemeClr val="bg1"/>
                          </a:solidFill>
                          <a:effectLst/>
                          <a:latin typeface="Hero" panose="00000500000000000000" pitchFamily="2" charset="0"/>
                        </a:rPr>
                        <a:t>Amount</a:t>
                      </a:r>
                      <a:r>
                        <a:rPr lang="es-MX" sz="2000" b="1" u="none" strike="noStrike" dirty="0">
                          <a:solidFill>
                            <a:schemeClr val="bg1"/>
                          </a:solidFill>
                          <a:effectLst/>
                          <a:latin typeface="Hero" panose="00000500000000000000" pitchFamily="2" charset="0"/>
                        </a:rPr>
                        <a:t> GG</a:t>
                      </a:r>
                    </a:p>
                    <a:p>
                      <a:pPr algn="l" fontAlgn="b"/>
                      <a:endParaRPr lang="es-MX" sz="1600" b="1" i="0" u="none" strike="noStrike" dirty="0">
                        <a:solidFill>
                          <a:schemeClr val="bg1"/>
                        </a:solidFill>
                        <a:effectLst/>
                        <a:latin typeface="Hero" panose="00000500000000000000" pitchFamily="2" charset="0"/>
                        <a:cs typeface="Arial" panose="020B0604020202020204" pitchFamily="34" charset="0"/>
                      </a:endParaRPr>
                    </a:p>
                    <a:p>
                      <a:pPr algn="l" fontAlgn="b"/>
                      <a:endParaRPr lang="es-MX" sz="1600" b="1" i="0" u="none" strike="noStrike" dirty="0">
                        <a:solidFill>
                          <a:schemeClr val="bg1"/>
                        </a:solidFill>
                        <a:effectLst/>
                        <a:latin typeface="Hero" panose="00000500000000000000" pitchFamily="2" charset="0"/>
                        <a:cs typeface="Arial" panose="020B0604020202020204" pitchFamily="34" charset="0"/>
                      </a:endParaRPr>
                    </a:p>
                  </a:txBody>
                  <a:tcPr marL="9525" marR="9525" marT="9525" marB="0" anchor="ctr">
                    <a:solidFill>
                      <a:schemeClr val="accent5">
                        <a:lumMod val="75000"/>
                      </a:schemeClr>
                    </a:solidFill>
                  </a:tcPr>
                </a:tc>
                <a:tc>
                  <a:txBody>
                    <a:bodyPr/>
                    <a:lstStyle/>
                    <a:p>
                      <a:pPr algn="r" fontAlgn="b"/>
                      <a:r>
                        <a:rPr lang="es-MX" sz="1800" b="1" u="none" strike="noStrike" dirty="0">
                          <a:solidFill>
                            <a:schemeClr val="bg1"/>
                          </a:solidFill>
                          <a:effectLst/>
                          <a:latin typeface="Hero" panose="00000500000000000000" pitchFamily="2" charset="0"/>
                        </a:rPr>
                        <a:t>$ 13,000.000 </a:t>
                      </a:r>
                      <a:endParaRPr lang="es-MX" sz="1800" b="1" u="none" strike="noStrike" dirty="0">
                        <a:solidFill>
                          <a:schemeClr val="bg1"/>
                        </a:solidFill>
                        <a:effectLst/>
                        <a:latin typeface="Hero" panose="00000500000000000000" pitchFamily="2" charset="0"/>
                        <a:cs typeface="Arial" panose="020B0604020202020204" pitchFamily="34" charset="0"/>
                      </a:endParaRPr>
                    </a:p>
                  </a:txBody>
                  <a:tcPr marL="9525" marR="9525" marT="9525" marB="0" anchor="ctr">
                    <a:solidFill>
                      <a:schemeClr val="accent5">
                        <a:lumMod val="75000"/>
                      </a:schemeClr>
                    </a:solidFill>
                  </a:tcPr>
                </a:tc>
                <a:extLst>
                  <a:ext uri="{0D108BD9-81ED-4DB2-BD59-A6C34878D82A}">
                    <a16:rowId xmlns:a16="http://schemas.microsoft.com/office/drawing/2014/main" val="470506124"/>
                  </a:ext>
                </a:extLst>
              </a:tr>
            </a:tbl>
          </a:graphicData>
        </a:graphic>
      </p:graphicFrame>
      <p:sp>
        <p:nvSpPr>
          <p:cNvPr id="3" name="CuadroTexto 2">
            <a:extLst>
              <a:ext uri="{FF2B5EF4-FFF2-40B4-BE49-F238E27FC236}">
                <a16:creationId xmlns:a16="http://schemas.microsoft.com/office/drawing/2014/main" id="{873A60CF-A1C0-FF16-C711-8DFEB060177B}"/>
              </a:ext>
            </a:extLst>
          </p:cNvPr>
          <p:cNvSpPr txBox="1"/>
          <p:nvPr/>
        </p:nvSpPr>
        <p:spPr>
          <a:xfrm>
            <a:off x="2943933" y="653574"/>
            <a:ext cx="6304135" cy="1090042"/>
          </a:xfrm>
          <a:prstGeom prst="rect">
            <a:avLst/>
          </a:prstGeom>
          <a:noFill/>
        </p:spPr>
        <p:txBody>
          <a:bodyPr wrap="square">
            <a:spAutoFit/>
          </a:bodyPr>
          <a:lstStyle/>
          <a:p>
            <a:pPr marL="12700" algn="ctr">
              <a:spcBef>
                <a:spcPts val="120"/>
              </a:spcBef>
            </a:pPr>
            <a:r>
              <a:rPr lang="es-MX" sz="3200" b="1" dirty="0" err="1">
                <a:solidFill>
                  <a:schemeClr val="bg1"/>
                </a:solidFill>
                <a:latin typeface="Hero" panose="00000500000000000000" pitchFamily="2" charset="0"/>
                <a:cs typeface="Calibri Light" panose="020F0302020204030204" pitchFamily="34" charset="0"/>
              </a:rPr>
              <a:t>Funding</a:t>
            </a:r>
            <a:endParaRPr lang="es-MX" sz="3200" b="1" dirty="0">
              <a:solidFill>
                <a:schemeClr val="bg1"/>
              </a:solidFill>
              <a:highlight>
                <a:srgbClr val="FFFF00"/>
              </a:highlight>
              <a:latin typeface="Hero" panose="00000500000000000000" pitchFamily="2" charset="0"/>
              <a:cs typeface="Calibri Light" panose="020F0302020204030204" pitchFamily="34" charset="0"/>
            </a:endParaRPr>
          </a:p>
          <a:p>
            <a:pPr marL="12700" algn="ctr">
              <a:lnSpc>
                <a:spcPct val="100000"/>
              </a:lnSpc>
              <a:spcBef>
                <a:spcPts val="120"/>
              </a:spcBef>
            </a:pPr>
            <a:endParaRPr lang="es-MX" sz="3200" b="1" dirty="0">
              <a:solidFill>
                <a:schemeClr val="bg1"/>
              </a:solidFill>
              <a:latin typeface="Hero" panose="00000500000000000000" pitchFamily="2" charset="0"/>
              <a:cs typeface="Calibri Light" panose="020F0302020204030204" pitchFamily="34" charset="0"/>
            </a:endParaRPr>
          </a:p>
        </p:txBody>
      </p:sp>
      <p:pic>
        <p:nvPicPr>
          <p:cNvPr id="5" name="Picture 6" descr="Íconos de las áreas de interés">
            <a:extLst>
              <a:ext uri="{FF2B5EF4-FFF2-40B4-BE49-F238E27FC236}">
                <a16:creationId xmlns:a16="http://schemas.microsoft.com/office/drawing/2014/main" id="{A373ED80-AFEB-4D7D-BF65-D24E791880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27544" r="39174" b="59320"/>
          <a:stretch/>
        </p:blipFill>
        <p:spPr bwMode="auto">
          <a:xfrm>
            <a:off x="10830425" y="3429000"/>
            <a:ext cx="918411" cy="900895"/>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6" name="Picture 4" descr="Íconos de las áreas de interés">
            <a:extLst>
              <a:ext uri="{FF2B5EF4-FFF2-40B4-BE49-F238E27FC236}">
                <a16:creationId xmlns:a16="http://schemas.microsoft.com/office/drawing/2014/main" id="{094FF853-3535-4A43-9CD6-C215DFF434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444" t="54144" r="34636" b="32632"/>
          <a:stretch/>
        </p:blipFill>
        <p:spPr bwMode="auto">
          <a:xfrm>
            <a:off x="10816388" y="4490771"/>
            <a:ext cx="926433" cy="906943"/>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854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667C904C-FBA5-8F7C-E3E0-6533A8EECB10}"/>
              </a:ext>
            </a:extLst>
          </p:cNvPr>
          <p:cNvSpPr txBox="1"/>
          <p:nvPr/>
        </p:nvSpPr>
        <p:spPr>
          <a:xfrm>
            <a:off x="261257" y="2789853"/>
            <a:ext cx="184731" cy="923330"/>
          </a:xfrm>
          <a:prstGeom prst="rect">
            <a:avLst/>
          </a:prstGeom>
          <a:noFill/>
        </p:spPr>
        <p:txBody>
          <a:bodyPr wrap="none" rtlCol="0">
            <a:spAutoFit/>
          </a:bodyPr>
          <a:lstStyle/>
          <a:p>
            <a:endParaRPr lang="es-MX" dirty="0"/>
          </a:p>
          <a:p>
            <a:endParaRPr lang="es-MX" dirty="0"/>
          </a:p>
          <a:p>
            <a:endParaRPr lang="es-MX" dirty="0"/>
          </a:p>
        </p:txBody>
      </p:sp>
      <p:sp>
        <p:nvSpPr>
          <p:cNvPr id="3" name="CuadroTexto 2">
            <a:extLst>
              <a:ext uri="{FF2B5EF4-FFF2-40B4-BE49-F238E27FC236}">
                <a16:creationId xmlns:a16="http://schemas.microsoft.com/office/drawing/2014/main" id="{873A60CF-A1C0-FF16-C711-8DFEB060177B}"/>
              </a:ext>
            </a:extLst>
          </p:cNvPr>
          <p:cNvSpPr txBox="1"/>
          <p:nvPr/>
        </p:nvSpPr>
        <p:spPr>
          <a:xfrm>
            <a:off x="2943933" y="653574"/>
            <a:ext cx="6304135" cy="1090042"/>
          </a:xfrm>
          <a:prstGeom prst="rect">
            <a:avLst/>
          </a:prstGeom>
          <a:noFill/>
        </p:spPr>
        <p:txBody>
          <a:bodyPr wrap="square">
            <a:spAutoFit/>
          </a:bodyPr>
          <a:lstStyle/>
          <a:p>
            <a:pPr marL="12700" algn="ctr">
              <a:spcBef>
                <a:spcPts val="120"/>
              </a:spcBef>
            </a:pPr>
            <a:r>
              <a:rPr lang="es-MX" sz="3200" b="1" dirty="0">
                <a:solidFill>
                  <a:schemeClr val="bg1"/>
                </a:solidFill>
                <a:latin typeface="Hero" panose="00000500000000000000" pitchFamily="2" charset="0"/>
                <a:cs typeface="Calibri Light" panose="020F0302020204030204" pitchFamily="34" charset="0"/>
              </a:rPr>
              <a:t>CONTACT</a:t>
            </a:r>
            <a:endParaRPr lang="es-MX" sz="3200" b="1" dirty="0">
              <a:solidFill>
                <a:schemeClr val="bg1"/>
              </a:solidFill>
              <a:highlight>
                <a:srgbClr val="FFFF00"/>
              </a:highlight>
              <a:latin typeface="Hero" panose="00000500000000000000" pitchFamily="2" charset="0"/>
              <a:cs typeface="Calibri Light" panose="020F0302020204030204" pitchFamily="34" charset="0"/>
            </a:endParaRPr>
          </a:p>
          <a:p>
            <a:pPr marL="12700" algn="ctr">
              <a:lnSpc>
                <a:spcPct val="100000"/>
              </a:lnSpc>
              <a:spcBef>
                <a:spcPts val="120"/>
              </a:spcBef>
            </a:pPr>
            <a:endParaRPr lang="es-MX" sz="3200" b="1" dirty="0">
              <a:solidFill>
                <a:schemeClr val="bg1"/>
              </a:solidFill>
              <a:latin typeface="Hero" panose="00000500000000000000" pitchFamily="2" charset="0"/>
              <a:cs typeface="Calibri Light" panose="020F0302020204030204" pitchFamily="34" charset="0"/>
            </a:endParaRPr>
          </a:p>
        </p:txBody>
      </p:sp>
      <p:sp>
        <p:nvSpPr>
          <p:cNvPr id="5" name="CuadroTexto 4"/>
          <p:cNvSpPr txBox="1"/>
          <p:nvPr/>
        </p:nvSpPr>
        <p:spPr>
          <a:xfrm>
            <a:off x="1843114" y="1728024"/>
            <a:ext cx="8505771" cy="4401205"/>
          </a:xfrm>
          <a:prstGeom prst="rect">
            <a:avLst/>
          </a:prstGeom>
          <a:noFill/>
        </p:spPr>
        <p:txBody>
          <a:bodyPr wrap="square" rtlCol="0">
            <a:spAutoFit/>
          </a:bodyPr>
          <a:lstStyle/>
          <a:p>
            <a:r>
              <a:rPr lang="es-MX" sz="2800" dirty="0">
                <a:solidFill>
                  <a:schemeClr val="accent1">
                    <a:lumMod val="75000"/>
                  </a:schemeClr>
                </a:solidFill>
              </a:rPr>
              <a:t>JOSE MARTIN ATELA ECHEVERRIA</a:t>
            </a:r>
          </a:p>
          <a:p>
            <a:r>
              <a:rPr lang="es-MX" sz="2800" dirty="0"/>
              <a:t>TELEPHONE: </a:t>
            </a:r>
          </a:p>
          <a:p>
            <a:pPr marL="914400" lvl="1" indent="-457200">
              <a:buFont typeface="Arial" panose="020B0604020202020204" pitchFamily="34" charset="0"/>
              <a:buChar char="•"/>
            </a:pPr>
            <a:r>
              <a:rPr lang="es-ES" sz="2800" b="0" i="0" dirty="0">
                <a:solidFill>
                  <a:srgbClr val="000000"/>
                </a:solidFill>
                <a:effectLst/>
              </a:rPr>
              <a:t>238 109 0194</a:t>
            </a:r>
          </a:p>
          <a:p>
            <a:r>
              <a:rPr lang="es-MX" sz="2800" dirty="0"/>
              <a:t>EMAIL:</a:t>
            </a:r>
            <a:endParaRPr lang="es-ES" sz="2800" b="0" i="0" dirty="0">
              <a:solidFill>
                <a:srgbClr val="000000"/>
              </a:solidFill>
              <a:effectLst/>
            </a:endParaRPr>
          </a:p>
          <a:p>
            <a:pPr marL="914400" lvl="1" indent="-457200">
              <a:buFont typeface="Arial" panose="020B0604020202020204" pitchFamily="34" charset="0"/>
              <a:buChar char="•"/>
            </a:pPr>
            <a:r>
              <a:rPr lang="es-ES" sz="2800" b="0" i="0" dirty="0">
                <a:solidFill>
                  <a:srgbClr val="000000"/>
                </a:solidFill>
                <a:effectLst/>
              </a:rPr>
              <a:t>bioymas01@prodigy.net.mx</a:t>
            </a:r>
            <a:endParaRPr lang="es-ES" sz="2800" dirty="0">
              <a:effectLst/>
            </a:endParaRPr>
          </a:p>
          <a:p>
            <a:pPr rtl="0"/>
            <a:r>
              <a:rPr lang="es-ES" sz="2800" b="0" i="0" dirty="0">
                <a:solidFill>
                  <a:schemeClr val="accent1">
                    <a:lumMod val="75000"/>
                  </a:schemeClr>
                </a:solidFill>
                <a:effectLst/>
              </a:rPr>
              <a:t>ARTURO VARGAS</a:t>
            </a:r>
          </a:p>
          <a:p>
            <a:pPr marL="914400" lvl="1" indent="-457200">
              <a:buFont typeface="Arial" panose="020B0604020202020204" pitchFamily="34" charset="0"/>
              <a:buChar char="•"/>
            </a:pPr>
            <a:r>
              <a:rPr lang="es-ES" sz="2800" dirty="0">
                <a:solidFill>
                  <a:srgbClr val="000000"/>
                </a:solidFill>
              </a:rPr>
              <a:t>TELEPHONE:</a:t>
            </a:r>
          </a:p>
          <a:p>
            <a:pPr marL="914400" lvl="1" indent="-457200">
              <a:buFont typeface="Arial" panose="020B0604020202020204" pitchFamily="34" charset="0"/>
              <a:buChar char="•"/>
            </a:pPr>
            <a:r>
              <a:rPr lang="es-ES" sz="2800" b="0" i="0" dirty="0">
                <a:solidFill>
                  <a:srgbClr val="000000"/>
                </a:solidFill>
                <a:effectLst/>
              </a:rPr>
              <a:t>238 103 4276</a:t>
            </a:r>
            <a:endParaRPr lang="es-ES" sz="2800" dirty="0">
              <a:effectLst/>
            </a:endParaRPr>
          </a:p>
          <a:p>
            <a:r>
              <a:rPr lang="es-MX" sz="2800" dirty="0"/>
              <a:t>EMAIL:</a:t>
            </a:r>
          </a:p>
          <a:p>
            <a:pPr marL="914400" lvl="1" indent="-457200">
              <a:buFont typeface="Arial" panose="020B0604020202020204" pitchFamily="34" charset="0"/>
              <a:buChar char="•"/>
            </a:pPr>
            <a:r>
              <a:rPr lang="es-ES" sz="2800" b="0" i="0" dirty="0">
                <a:solidFill>
                  <a:srgbClr val="000000"/>
                </a:solidFill>
                <a:effectLst/>
              </a:rPr>
              <a:t>artvarga@prodigy.net.mx</a:t>
            </a:r>
            <a:endParaRPr lang="es-ES" sz="2800" dirty="0">
              <a:effectLst/>
            </a:endParaRPr>
          </a:p>
        </p:txBody>
      </p:sp>
    </p:spTree>
    <p:extLst>
      <p:ext uri="{BB962C8B-B14F-4D97-AF65-F5344CB8AC3E}">
        <p14:creationId xmlns:p14="http://schemas.microsoft.com/office/powerpoint/2010/main" val="3360799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F1845EA-6E9F-4122-8F09-475257AB6277}"/>
              </a:ext>
            </a:extLst>
          </p:cNvPr>
          <p:cNvPicPr>
            <a:picLocks noChangeAspect="1"/>
          </p:cNvPicPr>
          <p:nvPr/>
        </p:nvPicPr>
        <p:blipFill>
          <a:blip r:embed="rId2"/>
          <a:stretch>
            <a:fillRect/>
          </a:stretch>
        </p:blipFill>
        <p:spPr>
          <a:xfrm>
            <a:off x="4584700" y="-295275"/>
            <a:ext cx="7607300" cy="5705475"/>
          </a:xfrm>
          <a:prstGeom prst="rect">
            <a:avLst/>
          </a:prstGeom>
        </p:spPr>
      </p:pic>
      <p:pic>
        <p:nvPicPr>
          <p:cNvPr id="2" name="Imagen 1">
            <a:extLst>
              <a:ext uri="{FF2B5EF4-FFF2-40B4-BE49-F238E27FC236}">
                <a16:creationId xmlns:a16="http://schemas.microsoft.com/office/drawing/2014/main" id="{43A9B6BF-E96F-4349-ABD0-D9308BF043EF}"/>
              </a:ext>
            </a:extLst>
          </p:cNvPr>
          <p:cNvPicPr>
            <a:picLocks noChangeAspect="1"/>
          </p:cNvPicPr>
          <p:nvPr/>
        </p:nvPicPr>
        <p:blipFill>
          <a:blip r:embed="rId3"/>
          <a:stretch>
            <a:fillRect/>
          </a:stretch>
        </p:blipFill>
        <p:spPr>
          <a:xfrm>
            <a:off x="2863315" y="1242631"/>
            <a:ext cx="4572396" cy="3429297"/>
          </a:xfrm>
          <a:prstGeom prst="rect">
            <a:avLst/>
          </a:prstGeom>
        </p:spPr>
      </p:pic>
      <p:pic>
        <p:nvPicPr>
          <p:cNvPr id="3" name="Imagen 2">
            <a:extLst>
              <a:ext uri="{FF2B5EF4-FFF2-40B4-BE49-F238E27FC236}">
                <a16:creationId xmlns:a16="http://schemas.microsoft.com/office/drawing/2014/main" id="{7ACDDD06-BD29-4793-8687-D53504B60A4C}"/>
              </a:ext>
            </a:extLst>
          </p:cNvPr>
          <p:cNvPicPr>
            <a:picLocks noChangeAspect="1"/>
          </p:cNvPicPr>
          <p:nvPr/>
        </p:nvPicPr>
        <p:blipFill>
          <a:blip r:embed="rId4"/>
          <a:stretch>
            <a:fillRect/>
          </a:stretch>
        </p:blipFill>
        <p:spPr>
          <a:xfrm>
            <a:off x="387349" y="3531355"/>
            <a:ext cx="2316681" cy="3090940"/>
          </a:xfrm>
          <a:prstGeom prst="rect">
            <a:avLst/>
          </a:prstGeom>
        </p:spPr>
      </p:pic>
      <p:sp>
        <p:nvSpPr>
          <p:cNvPr id="5" name="CuadroTexto 4">
            <a:extLst>
              <a:ext uri="{FF2B5EF4-FFF2-40B4-BE49-F238E27FC236}">
                <a16:creationId xmlns:a16="http://schemas.microsoft.com/office/drawing/2014/main" id="{922F9C0C-5A7C-49DC-8AC2-CD655F04874B}"/>
              </a:ext>
            </a:extLst>
          </p:cNvPr>
          <p:cNvSpPr txBox="1"/>
          <p:nvPr/>
        </p:nvSpPr>
        <p:spPr>
          <a:xfrm>
            <a:off x="159488" y="1356003"/>
            <a:ext cx="3267075" cy="3139321"/>
          </a:xfrm>
          <a:prstGeom prst="rect">
            <a:avLst/>
          </a:prstGeom>
          <a:noFill/>
        </p:spPr>
        <p:txBody>
          <a:bodyPr wrap="square" rtlCol="0">
            <a:spAutoFit/>
          </a:bodyPr>
          <a:lstStyle/>
          <a:p>
            <a:pPr marL="285750" indent="-285750">
              <a:buFont typeface="Arial" panose="020B0604020202020204" pitchFamily="34" charset="0"/>
              <a:buChar char="•"/>
            </a:pPr>
            <a:r>
              <a:rPr lang="es-MX" sz="2400" dirty="0"/>
              <a:t>Tehuacán-Cuicatlán </a:t>
            </a:r>
            <a:r>
              <a:rPr lang="es-MX" sz="2400" dirty="0" err="1"/>
              <a:t>Biosphere</a:t>
            </a:r>
            <a:r>
              <a:rPr lang="es-MX" sz="2400" dirty="0"/>
              <a:t> Reserve.</a:t>
            </a:r>
          </a:p>
          <a:p>
            <a:pPr marL="285750" indent="-285750">
              <a:buFont typeface="Arial" panose="020B0604020202020204" pitchFamily="34" charset="0"/>
              <a:buChar char="•"/>
            </a:pPr>
            <a:r>
              <a:rPr lang="es-MX" sz="2400" dirty="0" err="1"/>
              <a:t>Mixed</a:t>
            </a:r>
            <a:r>
              <a:rPr lang="es-MX" sz="2400" dirty="0"/>
              <a:t> </a:t>
            </a:r>
            <a:r>
              <a:rPr lang="es-MX" sz="2400" dirty="0" err="1"/>
              <a:t>World</a:t>
            </a:r>
            <a:r>
              <a:rPr lang="es-MX" sz="2400" dirty="0"/>
              <a:t> </a:t>
            </a:r>
            <a:r>
              <a:rPr lang="es-MX" sz="2400" dirty="0" err="1"/>
              <a:t>Heritage</a:t>
            </a:r>
            <a:r>
              <a:rPr lang="es-MX" sz="2400" dirty="0"/>
              <a:t> Site (UNESCO)</a:t>
            </a:r>
          </a:p>
          <a:p>
            <a:pPr marL="285750" indent="-285750">
              <a:buFont typeface="Arial" panose="020B0604020202020204" pitchFamily="34" charset="0"/>
              <a:buChar char="•"/>
            </a:pPr>
            <a:r>
              <a:rPr lang="es-MX" sz="2400" dirty="0"/>
              <a:t>Original </a:t>
            </a:r>
            <a:r>
              <a:rPr lang="es-MX" sz="2400" dirty="0" err="1"/>
              <a:t>Habitat</a:t>
            </a:r>
            <a:r>
              <a:rPr lang="es-MX" sz="2400" dirty="0"/>
              <a:t> of </a:t>
            </a:r>
            <a:r>
              <a:rPr lang="es-MX" sz="2400" dirty="0" err="1"/>
              <a:t>Mesoamerica</a:t>
            </a:r>
            <a:endParaRPr lang="es-MX" sz="2400" dirty="0"/>
          </a:p>
          <a:p>
            <a:endParaRPr lang="es-MX" dirty="0"/>
          </a:p>
          <a:p>
            <a:endParaRPr lang="es-MX" dirty="0"/>
          </a:p>
          <a:p>
            <a:r>
              <a:rPr lang="es-MX" dirty="0"/>
              <a:t> </a:t>
            </a:r>
          </a:p>
        </p:txBody>
      </p:sp>
      <p:sp>
        <p:nvSpPr>
          <p:cNvPr id="7" name="CuadroTexto 6">
            <a:extLst>
              <a:ext uri="{FF2B5EF4-FFF2-40B4-BE49-F238E27FC236}">
                <a16:creationId xmlns:a16="http://schemas.microsoft.com/office/drawing/2014/main" id="{E1765D88-71DB-427B-8667-8D7C4943F6FC}"/>
              </a:ext>
            </a:extLst>
          </p:cNvPr>
          <p:cNvSpPr txBox="1"/>
          <p:nvPr/>
        </p:nvSpPr>
        <p:spPr>
          <a:xfrm>
            <a:off x="2704030" y="5459294"/>
            <a:ext cx="8100872" cy="830997"/>
          </a:xfrm>
          <a:prstGeom prst="rect">
            <a:avLst/>
          </a:prstGeom>
          <a:noFill/>
        </p:spPr>
        <p:txBody>
          <a:bodyPr wrap="none" rtlCol="0">
            <a:spAutoFit/>
          </a:bodyPr>
          <a:lstStyle/>
          <a:p>
            <a:pPr marL="285750" indent="-285750">
              <a:buFont typeface="Arial" panose="020B0604020202020204" pitchFamily="34" charset="0"/>
              <a:buChar char="•"/>
            </a:pPr>
            <a:r>
              <a:rPr lang="en-US" sz="2400" dirty="0"/>
              <a:t>First hydro-mineral center in Latin America</a:t>
            </a:r>
          </a:p>
          <a:p>
            <a:pPr marL="285750" indent="-285750">
              <a:buFont typeface="Arial" panose="020B0604020202020204" pitchFamily="34" charset="0"/>
              <a:buChar char="•"/>
            </a:pPr>
            <a:r>
              <a:rPr lang="en-US" sz="2400" dirty="0"/>
              <a:t>First place worldwide for diversity of columnar cactus species</a:t>
            </a:r>
            <a:endParaRPr lang="es-MX" sz="2400" dirty="0"/>
          </a:p>
        </p:txBody>
      </p:sp>
      <p:sp>
        <p:nvSpPr>
          <p:cNvPr id="8" name="CuadroTexto 7">
            <a:extLst>
              <a:ext uri="{FF2B5EF4-FFF2-40B4-BE49-F238E27FC236}">
                <a16:creationId xmlns:a16="http://schemas.microsoft.com/office/drawing/2014/main" id="{FEDEF64F-E936-44D6-AE1E-EB216B7EB466}"/>
              </a:ext>
            </a:extLst>
          </p:cNvPr>
          <p:cNvSpPr txBox="1"/>
          <p:nvPr/>
        </p:nvSpPr>
        <p:spPr>
          <a:xfrm>
            <a:off x="1793025" y="142697"/>
            <a:ext cx="2575385" cy="923330"/>
          </a:xfrm>
          <a:prstGeom prst="rect">
            <a:avLst/>
          </a:prstGeom>
          <a:noFill/>
        </p:spPr>
        <p:txBody>
          <a:bodyPr wrap="none" rtlCol="0">
            <a:spAutoFit/>
          </a:bodyPr>
          <a:lstStyle/>
          <a:p>
            <a:r>
              <a:rPr lang="es-MX" sz="5400" dirty="0" err="1"/>
              <a:t>Location</a:t>
            </a:r>
            <a:endParaRPr lang="es-MX" sz="5400" dirty="0"/>
          </a:p>
        </p:txBody>
      </p:sp>
    </p:spTree>
    <p:extLst>
      <p:ext uri="{BB962C8B-B14F-4D97-AF65-F5344CB8AC3E}">
        <p14:creationId xmlns:p14="http://schemas.microsoft.com/office/powerpoint/2010/main" val="4085753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9E24D3A-0A67-41E7-A0DA-CA0097594A76}"/>
              </a:ext>
            </a:extLst>
          </p:cNvPr>
          <p:cNvSpPr txBox="1"/>
          <p:nvPr/>
        </p:nvSpPr>
        <p:spPr>
          <a:xfrm>
            <a:off x="565619" y="202017"/>
            <a:ext cx="7227748" cy="707886"/>
          </a:xfrm>
          <a:prstGeom prst="rect">
            <a:avLst/>
          </a:prstGeom>
          <a:noFill/>
        </p:spPr>
        <p:txBody>
          <a:bodyPr wrap="none" rtlCol="0">
            <a:spAutoFit/>
          </a:bodyPr>
          <a:lstStyle/>
          <a:p>
            <a:r>
              <a:rPr lang="es-MX" sz="4000" dirty="0"/>
              <a:t>GENERAL PROJECT INFORMATION</a:t>
            </a:r>
          </a:p>
        </p:txBody>
      </p:sp>
      <p:sp>
        <p:nvSpPr>
          <p:cNvPr id="4" name="CuadroTexto 3">
            <a:extLst>
              <a:ext uri="{FF2B5EF4-FFF2-40B4-BE49-F238E27FC236}">
                <a16:creationId xmlns:a16="http://schemas.microsoft.com/office/drawing/2014/main" id="{4B313271-79BA-4D43-8792-E156AE83C7DC}"/>
              </a:ext>
            </a:extLst>
          </p:cNvPr>
          <p:cNvSpPr txBox="1"/>
          <p:nvPr/>
        </p:nvSpPr>
        <p:spPr>
          <a:xfrm>
            <a:off x="189504" y="1366281"/>
            <a:ext cx="9177779" cy="5324535"/>
          </a:xfrm>
          <a:prstGeom prst="rect">
            <a:avLst/>
          </a:prstGeom>
          <a:noFill/>
        </p:spPr>
        <p:txBody>
          <a:bodyPr wrap="square" rtlCol="0">
            <a:spAutoFit/>
          </a:bodyPr>
          <a:lstStyle/>
          <a:p>
            <a:pPr marL="342900" indent="-342900" algn="just">
              <a:buFont typeface="Arial" panose="020B0604020202020204" pitchFamily="34" charset="0"/>
              <a:buChar char="•"/>
            </a:pPr>
            <a:r>
              <a:rPr lang="en-US" sz="2000" dirty="0"/>
              <a:t>Erosion, soil loss, and desertification due to deforestation, overgrazing, and poor agricultural practices </a:t>
            </a:r>
          </a:p>
          <a:p>
            <a:pPr marL="342900" indent="-342900" algn="just">
              <a:buFont typeface="Arial" panose="020B0604020202020204" pitchFamily="34" charset="0"/>
              <a:buChar char="•"/>
            </a:pPr>
            <a:r>
              <a:rPr lang="en-US" sz="2000" dirty="0"/>
              <a:t>Is a cultural problem. Generational  in nature</a:t>
            </a:r>
          </a:p>
          <a:p>
            <a:pPr marL="342900" indent="-342900" algn="just">
              <a:buFont typeface="Arial" panose="020B0604020202020204" pitchFamily="34" charset="0"/>
              <a:buChar char="•"/>
            </a:pPr>
            <a:r>
              <a:rPr lang="en-US" sz="2000" dirty="0"/>
              <a:t>Indifference to solving socio-environmental problems is the main obstacle to overcome </a:t>
            </a:r>
          </a:p>
          <a:p>
            <a:pPr marL="342900" indent="-342900" algn="just">
              <a:buFont typeface="Arial" panose="020B0604020202020204" pitchFamily="34" charset="0"/>
              <a:buChar char="•"/>
            </a:pPr>
            <a:r>
              <a:rPr lang="en-US" sz="2000" dirty="0"/>
              <a:t> A practical environmental education program focused on community restoration is needed.</a:t>
            </a:r>
          </a:p>
          <a:p>
            <a:pPr marL="342900" indent="-342900" algn="just">
              <a:buFont typeface="Arial" panose="020B0604020202020204" pitchFamily="34" charset="0"/>
              <a:buChar char="•"/>
            </a:pPr>
            <a:r>
              <a:rPr lang="en-US" sz="2000" dirty="0"/>
              <a:t>A Community Development Program has been underway for the past two and a half years. </a:t>
            </a:r>
          </a:p>
          <a:p>
            <a:pPr marL="342900" indent="-342900" algn="just">
              <a:buFont typeface="Arial" panose="020B0604020202020204" pitchFamily="34" charset="0"/>
              <a:buChar char="•"/>
            </a:pPr>
            <a:r>
              <a:rPr lang="en-US" sz="2000" dirty="0"/>
              <a:t>This program, triggered by a practical Environmental Education initiative, has been implemented in four of the 21 municipalities that influence the </a:t>
            </a:r>
            <a:r>
              <a:rPr lang="en-US" sz="2000" dirty="0" err="1"/>
              <a:t>Tehuacán</a:t>
            </a:r>
            <a:r>
              <a:rPr lang="en-US" sz="2000" dirty="0"/>
              <a:t> Valley Aquifer and the </a:t>
            </a:r>
            <a:r>
              <a:rPr lang="en-US" sz="2000" dirty="0" err="1"/>
              <a:t>Tehuacán-Cuicatlán</a:t>
            </a:r>
            <a:r>
              <a:rPr lang="en-US" sz="2000" dirty="0"/>
              <a:t> Biosphere Reserve. </a:t>
            </a:r>
          </a:p>
          <a:p>
            <a:pPr marL="342900" indent="-342900" algn="just">
              <a:buFont typeface="Arial" panose="020B0604020202020204" pitchFamily="34" charset="0"/>
              <a:buChar char="•"/>
            </a:pPr>
            <a:r>
              <a:rPr lang="en-US" sz="2000" dirty="0"/>
              <a:t>The goal is to model the program in a sustainable and replicable way, focusing on soil, water, and biodiversity. </a:t>
            </a:r>
          </a:p>
          <a:p>
            <a:pPr marL="342900" indent="-342900" algn="just">
              <a:buFont typeface="Arial" panose="020B0604020202020204" pitchFamily="34" charset="0"/>
              <a:buChar char="•"/>
            </a:pPr>
            <a:r>
              <a:rPr lang="en-US" sz="2000" dirty="0"/>
              <a:t>Activities include establishing native plant nurseries, implementing small-scale water and soil conservation projects, and reforesting with useful native plants, to promote economic development (tourism, crafts, cosmetics, medicine,)</a:t>
            </a:r>
            <a:r>
              <a:rPr lang="es-MX" sz="2000" dirty="0"/>
              <a:t>    </a:t>
            </a:r>
          </a:p>
        </p:txBody>
      </p:sp>
      <p:pic>
        <p:nvPicPr>
          <p:cNvPr id="5" name="Imagen 4">
            <a:extLst>
              <a:ext uri="{FF2B5EF4-FFF2-40B4-BE49-F238E27FC236}">
                <a16:creationId xmlns:a16="http://schemas.microsoft.com/office/drawing/2014/main" id="{46C28CEC-DE30-44F1-AA21-2B0CA335C873}"/>
              </a:ext>
            </a:extLst>
          </p:cNvPr>
          <p:cNvPicPr>
            <a:picLocks noChangeAspect="1"/>
          </p:cNvPicPr>
          <p:nvPr/>
        </p:nvPicPr>
        <p:blipFill>
          <a:blip r:embed="rId2"/>
          <a:stretch>
            <a:fillRect/>
          </a:stretch>
        </p:blipFill>
        <p:spPr>
          <a:xfrm>
            <a:off x="9699669" y="202017"/>
            <a:ext cx="2377646" cy="1767993"/>
          </a:xfrm>
          <a:prstGeom prst="rect">
            <a:avLst/>
          </a:prstGeom>
        </p:spPr>
      </p:pic>
      <p:pic>
        <p:nvPicPr>
          <p:cNvPr id="6" name="Imagen 5">
            <a:extLst>
              <a:ext uri="{FF2B5EF4-FFF2-40B4-BE49-F238E27FC236}">
                <a16:creationId xmlns:a16="http://schemas.microsoft.com/office/drawing/2014/main" id="{851B561C-7858-4BED-8631-3E0E1CB8EFB2}"/>
              </a:ext>
            </a:extLst>
          </p:cNvPr>
          <p:cNvPicPr>
            <a:picLocks noChangeAspect="1"/>
          </p:cNvPicPr>
          <p:nvPr/>
        </p:nvPicPr>
        <p:blipFill>
          <a:blip r:embed="rId3"/>
          <a:stretch>
            <a:fillRect/>
          </a:stretch>
        </p:blipFill>
        <p:spPr>
          <a:xfrm>
            <a:off x="9894758" y="2048260"/>
            <a:ext cx="2182557" cy="2072820"/>
          </a:xfrm>
          <a:prstGeom prst="rect">
            <a:avLst/>
          </a:prstGeom>
        </p:spPr>
      </p:pic>
      <p:pic>
        <p:nvPicPr>
          <p:cNvPr id="7" name="Imagen 6">
            <a:extLst>
              <a:ext uri="{FF2B5EF4-FFF2-40B4-BE49-F238E27FC236}">
                <a16:creationId xmlns:a16="http://schemas.microsoft.com/office/drawing/2014/main" id="{8B83703F-0431-43E7-8FB5-28703C033B16}"/>
              </a:ext>
            </a:extLst>
          </p:cNvPr>
          <p:cNvPicPr>
            <a:picLocks noChangeAspect="1"/>
          </p:cNvPicPr>
          <p:nvPr/>
        </p:nvPicPr>
        <p:blipFill>
          <a:blip r:embed="rId4"/>
          <a:stretch>
            <a:fillRect/>
          </a:stretch>
        </p:blipFill>
        <p:spPr>
          <a:xfrm>
            <a:off x="9476459" y="3961591"/>
            <a:ext cx="2600856" cy="1461014"/>
          </a:xfrm>
          <a:prstGeom prst="rect">
            <a:avLst/>
          </a:prstGeom>
        </p:spPr>
      </p:pic>
    </p:spTree>
    <p:extLst>
      <p:ext uri="{BB962C8B-B14F-4D97-AF65-F5344CB8AC3E}">
        <p14:creationId xmlns:p14="http://schemas.microsoft.com/office/powerpoint/2010/main" val="2754384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1EA63CA-955C-4B96-989F-B989E670C30D}"/>
              </a:ext>
            </a:extLst>
          </p:cNvPr>
          <p:cNvSpPr txBox="1"/>
          <p:nvPr/>
        </p:nvSpPr>
        <p:spPr>
          <a:xfrm>
            <a:off x="2729433" y="1529453"/>
            <a:ext cx="6381276" cy="4801314"/>
          </a:xfrm>
          <a:prstGeom prst="rect">
            <a:avLst/>
          </a:prstGeom>
          <a:noFill/>
        </p:spPr>
        <p:txBody>
          <a:bodyPr wrap="square">
            <a:spAutoFit/>
          </a:bodyPr>
          <a:lstStyle/>
          <a:p>
            <a:pPr marL="285750" indent="-285750" algn="just">
              <a:buFont typeface="Arial" panose="020B0604020202020204" pitchFamily="34" charset="0"/>
              <a:buChar char="•"/>
            </a:pPr>
            <a:r>
              <a:rPr lang="en-US" dirty="0"/>
              <a:t>Two communities selected for this program's pilot phase—San Pedro </a:t>
            </a:r>
            <a:r>
              <a:rPr lang="en-US" dirty="0" err="1"/>
              <a:t>Atzumba</a:t>
            </a:r>
            <a:r>
              <a:rPr lang="en-US" dirty="0"/>
              <a:t> and Los Reyes </a:t>
            </a:r>
            <a:r>
              <a:rPr lang="en-US" dirty="0" err="1"/>
              <a:t>Metzontla</a:t>
            </a:r>
            <a:endParaRPr lang="en-US" dirty="0"/>
          </a:p>
          <a:p>
            <a:pPr marL="285750" indent="-285750" algn="just">
              <a:buFont typeface="Arial" panose="020B0604020202020204" pitchFamily="34" charset="0"/>
              <a:buChar char="•"/>
            </a:pPr>
            <a:r>
              <a:rPr lang="en-US" dirty="0"/>
              <a:t>Through consistency and by setting an example by being present in the schools at least one day a week, we have earned the trust of the residents. This trust is essential for more accurately assessing community needs and reaching agreements with local leaders.</a:t>
            </a:r>
          </a:p>
          <a:p>
            <a:pPr marL="285750" indent="-285750" algn="just">
              <a:buFont typeface="Arial" panose="020B0604020202020204" pitchFamily="34" charset="0"/>
              <a:buChar char="•"/>
            </a:pPr>
            <a:r>
              <a:rPr lang="en-US" dirty="0"/>
              <a:t>The program has been implemented with limited resources, thanks to the collaboration of volunteers, social services and interns, universities, the Rotary Club, Smiles Without Borders, and business partners who donate in-kind contributions, </a:t>
            </a:r>
          </a:p>
          <a:p>
            <a:pPr marL="285750" indent="-285750" algn="just">
              <a:buFont typeface="Arial" panose="020B0604020202020204" pitchFamily="34" charset="0"/>
              <a:buChar char="•"/>
            </a:pPr>
            <a:r>
              <a:rPr lang="en-US" dirty="0"/>
              <a:t>we are now at the point where we can further develop the program by creating replicability tools such as intervention manuals, experimental guides, and participatory manuals on native plants. it is planned to establish a brigade of restoration workers and strengthening the management and operational capacity of the agents of change.</a:t>
            </a:r>
            <a:endParaRPr lang="es-MX" dirty="0"/>
          </a:p>
        </p:txBody>
      </p:sp>
      <p:pic>
        <p:nvPicPr>
          <p:cNvPr id="5" name="Imagen 4">
            <a:extLst>
              <a:ext uri="{FF2B5EF4-FFF2-40B4-BE49-F238E27FC236}">
                <a16:creationId xmlns:a16="http://schemas.microsoft.com/office/drawing/2014/main" id="{CF1B10BC-A898-427C-8158-2D4F430EB2F9}"/>
              </a:ext>
            </a:extLst>
          </p:cNvPr>
          <p:cNvPicPr>
            <a:picLocks noChangeAspect="1"/>
          </p:cNvPicPr>
          <p:nvPr/>
        </p:nvPicPr>
        <p:blipFill>
          <a:blip r:embed="rId2"/>
          <a:stretch>
            <a:fillRect/>
          </a:stretch>
        </p:blipFill>
        <p:spPr>
          <a:xfrm>
            <a:off x="-424448" y="116957"/>
            <a:ext cx="3273854" cy="2559943"/>
          </a:xfrm>
          <a:prstGeom prst="rect">
            <a:avLst/>
          </a:prstGeom>
        </p:spPr>
      </p:pic>
      <p:pic>
        <p:nvPicPr>
          <p:cNvPr id="6" name="Imagen 5">
            <a:extLst>
              <a:ext uri="{FF2B5EF4-FFF2-40B4-BE49-F238E27FC236}">
                <a16:creationId xmlns:a16="http://schemas.microsoft.com/office/drawing/2014/main" id="{FE7C4784-6740-40B1-BB1F-6340157B5434}"/>
              </a:ext>
            </a:extLst>
          </p:cNvPr>
          <p:cNvPicPr>
            <a:picLocks noChangeAspect="1"/>
          </p:cNvPicPr>
          <p:nvPr/>
        </p:nvPicPr>
        <p:blipFill>
          <a:blip r:embed="rId3"/>
          <a:stretch>
            <a:fillRect/>
          </a:stretch>
        </p:blipFill>
        <p:spPr>
          <a:xfrm>
            <a:off x="9110709" y="116957"/>
            <a:ext cx="3303800" cy="2559943"/>
          </a:xfrm>
          <a:prstGeom prst="rect">
            <a:avLst/>
          </a:prstGeom>
        </p:spPr>
      </p:pic>
      <p:pic>
        <p:nvPicPr>
          <p:cNvPr id="7" name="Imagen 6">
            <a:extLst>
              <a:ext uri="{FF2B5EF4-FFF2-40B4-BE49-F238E27FC236}">
                <a16:creationId xmlns:a16="http://schemas.microsoft.com/office/drawing/2014/main" id="{5742BF4B-FF42-4775-8CB1-E5CF7C921335}"/>
              </a:ext>
            </a:extLst>
          </p:cNvPr>
          <p:cNvPicPr>
            <a:picLocks noChangeAspect="1"/>
          </p:cNvPicPr>
          <p:nvPr/>
        </p:nvPicPr>
        <p:blipFill>
          <a:blip r:embed="rId4"/>
          <a:stretch>
            <a:fillRect/>
          </a:stretch>
        </p:blipFill>
        <p:spPr>
          <a:xfrm>
            <a:off x="-308796" y="2788637"/>
            <a:ext cx="3038229" cy="2559943"/>
          </a:xfrm>
          <a:prstGeom prst="rect">
            <a:avLst/>
          </a:prstGeom>
        </p:spPr>
      </p:pic>
      <p:pic>
        <p:nvPicPr>
          <p:cNvPr id="8" name="Imagen 7">
            <a:extLst>
              <a:ext uri="{FF2B5EF4-FFF2-40B4-BE49-F238E27FC236}">
                <a16:creationId xmlns:a16="http://schemas.microsoft.com/office/drawing/2014/main" id="{BC96DFD8-CE22-4744-B876-7BAA5BFA822A}"/>
              </a:ext>
            </a:extLst>
          </p:cNvPr>
          <p:cNvPicPr>
            <a:picLocks noChangeAspect="1"/>
          </p:cNvPicPr>
          <p:nvPr/>
        </p:nvPicPr>
        <p:blipFill>
          <a:blip r:embed="rId5"/>
          <a:stretch>
            <a:fillRect/>
          </a:stretch>
        </p:blipFill>
        <p:spPr>
          <a:xfrm>
            <a:off x="9288092" y="2919740"/>
            <a:ext cx="3126418" cy="2226418"/>
          </a:xfrm>
          <a:prstGeom prst="rect">
            <a:avLst/>
          </a:prstGeom>
        </p:spPr>
      </p:pic>
    </p:spTree>
    <p:extLst>
      <p:ext uri="{BB962C8B-B14F-4D97-AF65-F5344CB8AC3E}">
        <p14:creationId xmlns:p14="http://schemas.microsoft.com/office/powerpoint/2010/main" val="3766872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58C3B78-8BD5-4590-A7CA-B822B442A255}"/>
              </a:ext>
            </a:extLst>
          </p:cNvPr>
          <p:cNvSpPr txBox="1"/>
          <p:nvPr/>
        </p:nvSpPr>
        <p:spPr>
          <a:xfrm>
            <a:off x="2743200" y="340242"/>
            <a:ext cx="4657429" cy="769441"/>
          </a:xfrm>
          <a:prstGeom prst="rect">
            <a:avLst/>
          </a:prstGeom>
          <a:noFill/>
        </p:spPr>
        <p:txBody>
          <a:bodyPr wrap="none" rtlCol="0">
            <a:spAutoFit/>
          </a:bodyPr>
          <a:lstStyle/>
          <a:p>
            <a:r>
              <a:rPr lang="es-MX" sz="4400" dirty="0" err="1"/>
              <a:t>Encouraging</a:t>
            </a:r>
            <a:r>
              <a:rPr lang="es-MX" sz="4400" dirty="0"/>
              <a:t> </a:t>
            </a:r>
            <a:r>
              <a:rPr lang="es-MX" sz="4400" dirty="0" err="1"/>
              <a:t>results</a:t>
            </a:r>
            <a:endParaRPr lang="es-MX" sz="4400" dirty="0"/>
          </a:p>
        </p:txBody>
      </p:sp>
      <p:sp>
        <p:nvSpPr>
          <p:cNvPr id="3" name="CuadroTexto 2">
            <a:extLst>
              <a:ext uri="{FF2B5EF4-FFF2-40B4-BE49-F238E27FC236}">
                <a16:creationId xmlns:a16="http://schemas.microsoft.com/office/drawing/2014/main" id="{5C49144E-5F75-4F56-8B91-F60A694D6C03}"/>
              </a:ext>
            </a:extLst>
          </p:cNvPr>
          <p:cNvSpPr txBox="1"/>
          <p:nvPr/>
        </p:nvSpPr>
        <p:spPr>
          <a:xfrm>
            <a:off x="701749" y="1499191"/>
            <a:ext cx="9803218" cy="5262979"/>
          </a:xfrm>
          <a:prstGeom prst="rect">
            <a:avLst/>
          </a:prstGeom>
          <a:noFill/>
        </p:spPr>
        <p:txBody>
          <a:bodyPr wrap="square" rtlCol="0">
            <a:spAutoFit/>
          </a:bodyPr>
          <a:lstStyle/>
          <a:p>
            <a:pPr algn="just"/>
            <a:r>
              <a:rPr lang="en-US" sz="2400" dirty="0"/>
              <a:t>The San Pedro </a:t>
            </a:r>
            <a:r>
              <a:rPr lang="en-US" sz="2400" dirty="0" err="1"/>
              <a:t>Atzumba</a:t>
            </a:r>
            <a:r>
              <a:rPr lang="en-US" sz="2400" dirty="0"/>
              <a:t> High School “</a:t>
            </a:r>
            <a:r>
              <a:rPr lang="en-US" sz="2400" dirty="0" err="1"/>
              <a:t>Aquiles</a:t>
            </a:r>
            <a:r>
              <a:rPr lang="en-US" sz="2400" dirty="0"/>
              <a:t> </a:t>
            </a:r>
            <a:r>
              <a:rPr lang="en-US" sz="2400" dirty="0" err="1"/>
              <a:t>Serdán</a:t>
            </a:r>
            <a:r>
              <a:rPr lang="en-US" sz="2400" dirty="0"/>
              <a:t>” won first place in its school district four months ago, competing against 19 municipalities. This program has generated enthusiasm and harmony among the general population and a commitment from the school community to the Ministry of Public Education (SEP) to implement the project for 15 years.</a:t>
            </a:r>
          </a:p>
          <a:p>
            <a:pPr algn="just"/>
            <a:endParaRPr lang="en-US" sz="2400" dirty="0"/>
          </a:p>
          <a:p>
            <a:pPr algn="just"/>
            <a:r>
              <a:rPr lang="en-US" sz="2400" dirty="0"/>
              <a:t>The “Nicolás Bravo” </a:t>
            </a:r>
            <a:r>
              <a:rPr lang="en-US" sz="2400" dirty="0" err="1"/>
              <a:t>Telesecundaria</a:t>
            </a:r>
            <a:r>
              <a:rPr lang="en-US" sz="2400" dirty="0"/>
              <a:t> (distance learning secondary school) in the municipality of Nicolás Bravo won first place in its school district with the project, creating synergy with civil and rural authorities and the general population to scale up the project.</a:t>
            </a:r>
          </a:p>
          <a:p>
            <a:pPr algn="just"/>
            <a:endParaRPr lang="en-US" sz="2400" dirty="0"/>
          </a:p>
          <a:p>
            <a:pPr algn="just"/>
            <a:r>
              <a:rPr lang="en-US" sz="2400" dirty="0"/>
              <a:t>The “Un Nuevo Día” Nahuatl Bilingual School won first place nationally in the “Transform Your School” Program, a joint initiative of the </a:t>
            </a:r>
            <a:r>
              <a:rPr lang="en-US" sz="2400" dirty="0" err="1"/>
              <a:t>Banorte</a:t>
            </a:r>
            <a:r>
              <a:rPr lang="en-US" sz="2400" dirty="0"/>
              <a:t> Foundation and </a:t>
            </a:r>
            <a:r>
              <a:rPr lang="en-US" sz="2400" dirty="0" err="1"/>
              <a:t>Mexicanos</a:t>
            </a:r>
            <a:r>
              <a:rPr lang="en-US" sz="2400" dirty="0"/>
              <a:t> Primero.</a:t>
            </a:r>
            <a:endParaRPr lang="es-MX" sz="2400" dirty="0"/>
          </a:p>
        </p:txBody>
      </p:sp>
    </p:spTree>
    <p:extLst>
      <p:ext uri="{BB962C8B-B14F-4D97-AF65-F5344CB8AC3E}">
        <p14:creationId xmlns:p14="http://schemas.microsoft.com/office/powerpoint/2010/main" val="1740099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93573" y="1739666"/>
            <a:ext cx="4083696" cy="667170"/>
          </a:xfrm>
          <a:prstGeom prst="rect">
            <a:avLst/>
          </a:prstGeom>
        </p:spPr>
        <p:txBody>
          <a:bodyPr lIns="0" tIns="0" rIns="0" bIns="0" rtlCol="0" anchor="t">
            <a:spAutoFit/>
          </a:bodyPr>
          <a:lstStyle/>
          <a:p>
            <a:pPr>
              <a:lnSpc>
                <a:spcPts val="5632"/>
              </a:lnSpc>
              <a:spcBef>
                <a:spcPct val="0"/>
              </a:spcBef>
            </a:pPr>
            <a:r>
              <a:rPr lang="en-US" sz="4400" b="1" dirty="0">
                <a:solidFill>
                  <a:srgbClr val="185321"/>
                </a:solidFill>
                <a:latin typeface="Akzidenz-Grotesk Heavy"/>
                <a:ea typeface="Akzidenz-Grotesk Heavy"/>
                <a:cs typeface="Akzidenz-Grotesk Heavy"/>
                <a:sym typeface="Akzidenz-Grotesk Heavy"/>
              </a:rPr>
              <a:t>Relevance</a:t>
            </a:r>
          </a:p>
        </p:txBody>
      </p:sp>
      <p:sp>
        <p:nvSpPr>
          <p:cNvPr id="3" name="TextBox 3"/>
          <p:cNvSpPr txBox="1"/>
          <p:nvPr/>
        </p:nvSpPr>
        <p:spPr>
          <a:xfrm>
            <a:off x="2622421" y="2382232"/>
            <a:ext cx="8883780" cy="283732"/>
          </a:xfrm>
          <a:prstGeom prst="rect">
            <a:avLst/>
          </a:prstGeom>
        </p:spPr>
        <p:txBody>
          <a:bodyPr wrap="square" lIns="0" tIns="0" rIns="0" bIns="0" rtlCol="0" anchor="t">
            <a:spAutoFit/>
          </a:bodyPr>
          <a:lstStyle/>
          <a:p>
            <a:pPr algn="just">
              <a:lnSpc>
                <a:spcPts val="2147"/>
              </a:lnSpc>
              <a:spcBef>
                <a:spcPct val="0"/>
              </a:spcBef>
            </a:pPr>
            <a:r>
              <a:rPr lang="es-ES" sz="2400" b="1" dirty="0">
                <a:solidFill>
                  <a:srgbClr val="0C1E0F"/>
                </a:solidFill>
                <a:latin typeface="Inter Bold"/>
                <a:ea typeface="Inter Bold"/>
                <a:cs typeface="Inter Bold"/>
                <a:sym typeface="Inter Bold"/>
              </a:rPr>
              <a:t>“ </a:t>
            </a:r>
            <a:r>
              <a:rPr lang="es-ES" sz="2800" b="1" dirty="0" err="1">
                <a:solidFill>
                  <a:srgbClr val="0C1E0F"/>
                </a:solidFill>
                <a:latin typeface="Inter Bold"/>
                <a:ea typeface="Inter Bold"/>
                <a:cs typeface="Inter Bold"/>
                <a:sym typeface="Inter Bold"/>
              </a:rPr>
              <a:t>The</a:t>
            </a:r>
            <a:r>
              <a:rPr lang="es-ES" sz="2800" b="1" dirty="0">
                <a:solidFill>
                  <a:srgbClr val="0C1E0F"/>
                </a:solidFill>
                <a:latin typeface="Inter Bold"/>
                <a:ea typeface="Inter Bold"/>
                <a:cs typeface="Inter Bold"/>
                <a:sym typeface="Inter Bold"/>
              </a:rPr>
              <a:t> </a:t>
            </a:r>
            <a:r>
              <a:rPr lang="es-ES" sz="2800" b="1" dirty="0" err="1">
                <a:solidFill>
                  <a:srgbClr val="0C1E0F"/>
                </a:solidFill>
                <a:latin typeface="Inter Bold"/>
                <a:ea typeface="Inter Bold"/>
                <a:cs typeface="Inter Bold"/>
                <a:sym typeface="Inter Bold"/>
              </a:rPr>
              <a:t>area</a:t>
            </a:r>
            <a:r>
              <a:rPr lang="es-ES" sz="2800" b="1" dirty="0">
                <a:solidFill>
                  <a:srgbClr val="0C1E0F"/>
                </a:solidFill>
                <a:latin typeface="Inter Bold"/>
                <a:ea typeface="Inter Bold"/>
                <a:cs typeface="Inter Bold"/>
                <a:sym typeface="Inter Bold"/>
              </a:rPr>
              <a:t>  </a:t>
            </a:r>
            <a:r>
              <a:rPr lang="es-ES" sz="2800" b="1" dirty="0" err="1">
                <a:solidFill>
                  <a:srgbClr val="0C1E0F"/>
                </a:solidFill>
                <a:latin typeface="Inter Bold"/>
                <a:ea typeface="Inter Bold"/>
                <a:cs typeface="Inter Bold"/>
                <a:sym typeface="Inter Bold"/>
              </a:rPr>
              <a:t>is</a:t>
            </a:r>
            <a:r>
              <a:rPr lang="es-ES" sz="2800" b="1" dirty="0">
                <a:solidFill>
                  <a:srgbClr val="0C1E0F"/>
                </a:solidFill>
                <a:latin typeface="Inter Bold"/>
                <a:ea typeface="Inter Bold"/>
                <a:cs typeface="Inter Bold"/>
                <a:sym typeface="Inter Bold"/>
              </a:rPr>
              <a:t> </a:t>
            </a:r>
            <a:r>
              <a:rPr lang="es-ES" sz="2800" b="1" dirty="0" err="1">
                <a:solidFill>
                  <a:srgbClr val="0C1E0F"/>
                </a:solidFill>
                <a:latin typeface="Inter Bold"/>
                <a:ea typeface="Inter Bold"/>
                <a:cs typeface="Inter Bold"/>
                <a:sym typeface="Inter Bold"/>
              </a:rPr>
              <a:t>considered</a:t>
            </a:r>
            <a:r>
              <a:rPr lang="es-ES" sz="2800" b="1" dirty="0">
                <a:solidFill>
                  <a:srgbClr val="0C1E0F"/>
                </a:solidFill>
                <a:latin typeface="Inter Bold"/>
                <a:ea typeface="Inter Bold"/>
                <a:cs typeface="Inter Bold"/>
                <a:sym typeface="Inter Bold"/>
              </a:rPr>
              <a:t>  a "</a:t>
            </a:r>
            <a:r>
              <a:rPr lang="es-ES" sz="2800" b="1" dirty="0" err="1">
                <a:solidFill>
                  <a:srgbClr val="0C1E0F"/>
                </a:solidFill>
                <a:latin typeface="Inter Bold"/>
                <a:ea typeface="Inter Bold"/>
                <a:cs typeface="Inter Bold"/>
                <a:sym typeface="Inter Bold"/>
              </a:rPr>
              <a:t>Biodiversity</a:t>
            </a:r>
            <a:r>
              <a:rPr lang="es-ES" sz="2800" b="1" dirty="0">
                <a:solidFill>
                  <a:srgbClr val="0C1E0F"/>
                </a:solidFill>
                <a:latin typeface="Inter Bold"/>
                <a:ea typeface="Inter Bold"/>
                <a:cs typeface="Inter Bold"/>
                <a:sym typeface="Inter Bold"/>
              </a:rPr>
              <a:t> </a:t>
            </a:r>
            <a:r>
              <a:rPr lang="es-ES" sz="2800" b="1" dirty="0" err="1">
                <a:solidFill>
                  <a:srgbClr val="0C1E0F"/>
                </a:solidFill>
                <a:latin typeface="Inter Bold"/>
                <a:ea typeface="Inter Bold"/>
                <a:cs typeface="Inter Bold"/>
                <a:sym typeface="Inter Bold"/>
              </a:rPr>
              <a:t>Hotspot</a:t>
            </a:r>
            <a:r>
              <a:rPr lang="es-ES" sz="2800" b="1" dirty="0">
                <a:solidFill>
                  <a:srgbClr val="0C1E0F"/>
                </a:solidFill>
                <a:latin typeface="Inter Bold"/>
                <a:ea typeface="Inter Bold"/>
                <a:cs typeface="Inter Bold"/>
                <a:sym typeface="Inter Bold"/>
              </a:rPr>
              <a:t>."</a:t>
            </a:r>
            <a:endParaRPr lang="en-US" sz="2800" b="1" dirty="0">
              <a:solidFill>
                <a:srgbClr val="0C1E0F"/>
              </a:solidFill>
              <a:latin typeface="Inter Bold"/>
              <a:ea typeface="Inter Bold"/>
              <a:cs typeface="Inter Bold"/>
              <a:sym typeface="Inter Bold"/>
            </a:endParaRPr>
          </a:p>
        </p:txBody>
      </p:sp>
      <p:grpSp>
        <p:nvGrpSpPr>
          <p:cNvPr id="4" name="Group 4"/>
          <p:cNvGrpSpPr/>
          <p:nvPr/>
        </p:nvGrpSpPr>
        <p:grpSpPr>
          <a:xfrm>
            <a:off x="5500305" y="4409234"/>
            <a:ext cx="6233077" cy="2414918"/>
            <a:chOff x="0" y="0"/>
            <a:chExt cx="2462450" cy="954042"/>
          </a:xfrm>
        </p:grpSpPr>
        <p:sp>
          <p:nvSpPr>
            <p:cNvPr id="5" name="Freeform 5"/>
            <p:cNvSpPr/>
            <p:nvPr/>
          </p:nvSpPr>
          <p:spPr>
            <a:xfrm>
              <a:off x="0" y="0"/>
              <a:ext cx="2462450" cy="954042"/>
            </a:xfrm>
            <a:custGeom>
              <a:avLst/>
              <a:gdLst/>
              <a:ahLst/>
              <a:cxnLst/>
              <a:rect l="l" t="t" r="r" b="b"/>
              <a:pathLst>
                <a:path w="2462450" h="954042">
                  <a:moveTo>
                    <a:pt x="0" y="0"/>
                  </a:moveTo>
                  <a:lnTo>
                    <a:pt x="2462450" y="0"/>
                  </a:lnTo>
                  <a:lnTo>
                    <a:pt x="2462450" y="954042"/>
                  </a:lnTo>
                  <a:lnTo>
                    <a:pt x="0" y="954042"/>
                  </a:lnTo>
                  <a:close/>
                </a:path>
              </a:pathLst>
            </a:custGeom>
            <a:solidFill>
              <a:srgbClr val="E8F0DB"/>
            </a:solidFill>
          </p:spPr>
        </p:sp>
        <p:sp>
          <p:nvSpPr>
            <p:cNvPr id="6" name="TextBox 6"/>
            <p:cNvSpPr txBox="1"/>
            <p:nvPr/>
          </p:nvSpPr>
          <p:spPr>
            <a:xfrm>
              <a:off x="0" y="-38100"/>
              <a:ext cx="2462450" cy="992142"/>
            </a:xfrm>
            <a:prstGeom prst="rect">
              <a:avLst/>
            </a:prstGeom>
          </p:spPr>
          <p:txBody>
            <a:bodyPr lIns="33867" tIns="33867" rIns="33867" bIns="33867" rtlCol="0" anchor="ctr"/>
            <a:lstStyle/>
            <a:p>
              <a:pPr algn="ctr">
                <a:lnSpc>
                  <a:spcPts val="1960"/>
                </a:lnSpc>
              </a:pPr>
              <a:endParaRPr sz="1200"/>
            </a:p>
          </p:txBody>
        </p:sp>
      </p:grpSp>
      <p:sp>
        <p:nvSpPr>
          <p:cNvPr id="7" name="AutoShape 7"/>
          <p:cNvSpPr/>
          <p:nvPr/>
        </p:nvSpPr>
        <p:spPr>
          <a:xfrm>
            <a:off x="6515719" y="4458671"/>
            <a:ext cx="3747886" cy="0"/>
          </a:xfrm>
          <a:prstGeom prst="line">
            <a:avLst/>
          </a:prstGeom>
          <a:ln w="85725" cap="flat">
            <a:solidFill>
              <a:srgbClr val="6D7C52"/>
            </a:solidFill>
            <a:prstDash val="solid"/>
            <a:headEnd type="none" w="sm" len="sm"/>
            <a:tailEnd type="none" w="sm" len="sm"/>
          </a:ln>
        </p:spPr>
      </p:sp>
      <p:grpSp>
        <p:nvGrpSpPr>
          <p:cNvPr id="8" name="Group 8"/>
          <p:cNvGrpSpPr/>
          <p:nvPr/>
        </p:nvGrpSpPr>
        <p:grpSpPr>
          <a:xfrm>
            <a:off x="8616844" y="4001751"/>
            <a:ext cx="2889357" cy="882663"/>
            <a:chOff x="0" y="0"/>
            <a:chExt cx="1141474" cy="348706"/>
          </a:xfrm>
        </p:grpSpPr>
        <p:sp>
          <p:nvSpPr>
            <p:cNvPr id="9" name="Freeform 9"/>
            <p:cNvSpPr/>
            <p:nvPr/>
          </p:nvSpPr>
          <p:spPr>
            <a:xfrm>
              <a:off x="0" y="0"/>
              <a:ext cx="1141474" cy="348706"/>
            </a:xfrm>
            <a:custGeom>
              <a:avLst/>
              <a:gdLst/>
              <a:ahLst/>
              <a:cxnLst/>
              <a:rect l="l" t="t" r="r" b="b"/>
              <a:pathLst>
                <a:path w="1141474" h="348706">
                  <a:moveTo>
                    <a:pt x="32154" y="0"/>
                  </a:moveTo>
                  <a:lnTo>
                    <a:pt x="1109321" y="0"/>
                  </a:lnTo>
                  <a:cubicBezTo>
                    <a:pt x="1127079" y="0"/>
                    <a:pt x="1141474" y="14396"/>
                    <a:pt x="1141474" y="32154"/>
                  </a:cubicBezTo>
                  <a:lnTo>
                    <a:pt x="1141474" y="316553"/>
                  </a:lnTo>
                  <a:cubicBezTo>
                    <a:pt x="1141474" y="334311"/>
                    <a:pt x="1127079" y="348706"/>
                    <a:pt x="1109321" y="348706"/>
                  </a:cubicBezTo>
                  <a:lnTo>
                    <a:pt x="32154" y="348706"/>
                  </a:lnTo>
                  <a:cubicBezTo>
                    <a:pt x="14396" y="348706"/>
                    <a:pt x="0" y="334311"/>
                    <a:pt x="0" y="316553"/>
                  </a:cubicBezTo>
                  <a:lnTo>
                    <a:pt x="0" y="32154"/>
                  </a:lnTo>
                  <a:cubicBezTo>
                    <a:pt x="0" y="14396"/>
                    <a:pt x="14396" y="0"/>
                    <a:pt x="32154" y="0"/>
                  </a:cubicBezTo>
                  <a:close/>
                </a:path>
              </a:pathLst>
            </a:custGeom>
            <a:solidFill>
              <a:srgbClr val="185321"/>
            </a:solidFill>
          </p:spPr>
          <p:txBody>
            <a:bodyPr/>
            <a:lstStyle/>
            <a:p>
              <a:endParaRPr lang="es-MX" sz="1200" dirty="0"/>
            </a:p>
          </p:txBody>
        </p:sp>
        <p:sp>
          <p:nvSpPr>
            <p:cNvPr id="10" name="TextBox 10"/>
            <p:cNvSpPr txBox="1"/>
            <p:nvPr/>
          </p:nvSpPr>
          <p:spPr>
            <a:xfrm>
              <a:off x="0" y="-38100"/>
              <a:ext cx="1141474" cy="386806"/>
            </a:xfrm>
            <a:prstGeom prst="rect">
              <a:avLst/>
            </a:prstGeom>
          </p:spPr>
          <p:txBody>
            <a:bodyPr lIns="33867" tIns="33867" rIns="33867" bIns="33867" rtlCol="0" anchor="ctr"/>
            <a:lstStyle/>
            <a:p>
              <a:pPr algn="ctr">
                <a:lnSpc>
                  <a:spcPts val="1960"/>
                </a:lnSpc>
              </a:pPr>
              <a:endParaRPr sz="1200"/>
            </a:p>
          </p:txBody>
        </p:sp>
      </p:grpSp>
      <p:sp>
        <p:nvSpPr>
          <p:cNvPr id="11" name="TextBox 11"/>
          <p:cNvSpPr txBox="1"/>
          <p:nvPr/>
        </p:nvSpPr>
        <p:spPr>
          <a:xfrm>
            <a:off x="8929957" y="4102802"/>
            <a:ext cx="2263128" cy="752001"/>
          </a:xfrm>
          <a:prstGeom prst="rect">
            <a:avLst/>
          </a:prstGeom>
        </p:spPr>
        <p:txBody>
          <a:bodyPr wrap="square" lIns="0" tIns="0" rIns="0" bIns="0" rtlCol="0" anchor="t">
            <a:spAutoFit/>
          </a:bodyPr>
          <a:lstStyle/>
          <a:p>
            <a:pPr algn="just">
              <a:lnSpc>
                <a:spcPts val="1960"/>
              </a:lnSpc>
              <a:spcBef>
                <a:spcPct val="0"/>
              </a:spcBef>
            </a:pPr>
            <a:r>
              <a:rPr lang="en-US" sz="1600" b="1" dirty="0">
                <a:solidFill>
                  <a:srgbClr val="E8F0DB"/>
                </a:solidFill>
                <a:latin typeface="Inter Bold"/>
                <a:ea typeface="Inter Bold"/>
                <a:cs typeface="Inter Bold"/>
                <a:sym typeface="Inter Bold"/>
              </a:rPr>
              <a:t>Buffer Areas with a high degree of soil erosion </a:t>
            </a:r>
          </a:p>
        </p:txBody>
      </p:sp>
      <p:grpSp>
        <p:nvGrpSpPr>
          <p:cNvPr id="12" name="Group 12"/>
          <p:cNvGrpSpPr/>
          <p:nvPr/>
        </p:nvGrpSpPr>
        <p:grpSpPr>
          <a:xfrm>
            <a:off x="0" y="0"/>
            <a:ext cx="12192000" cy="45719"/>
            <a:chOff x="0" y="0"/>
            <a:chExt cx="4816593" cy="450842"/>
          </a:xfrm>
        </p:grpSpPr>
        <p:sp>
          <p:nvSpPr>
            <p:cNvPr id="13" name="Freeform 13"/>
            <p:cNvSpPr/>
            <p:nvPr/>
          </p:nvSpPr>
          <p:spPr>
            <a:xfrm>
              <a:off x="0" y="0"/>
              <a:ext cx="4816592" cy="450842"/>
            </a:xfrm>
            <a:custGeom>
              <a:avLst/>
              <a:gdLst/>
              <a:ahLst/>
              <a:cxnLst/>
              <a:rect l="l" t="t" r="r" b="b"/>
              <a:pathLst>
                <a:path w="4816592" h="450842">
                  <a:moveTo>
                    <a:pt x="0" y="0"/>
                  </a:moveTo>
                  <a:lnTo>
                    <a:pt x="4816592" y="0"/>
                  </a:lnTo>
                  <a:lnTo>
                    <a:pt x="4816592" y="450842"/>
                  </a:lnTo>
                  <a:lnTo>
                    <a:pt x="0" y="450842"/>
                  </a:lnTo>
                  <a:close/>
                </a:path>
              </a:pathLst>
            </a:custGeom>
            <a:solidFill>
              <a:srgbClr val="8B9E69"/>
            </a:solidFill>
          </p:spPr>
        </p:sp>
        <p:sp>
          <p:nvSpPr>
            <p:cNvPr id="14" name="TextBox 14"/>
            <p:cNvSpPr txBox="1"/>
            <p:nvPr/>
          </p:nvSpPr>
          <p:spPr>
            <a:xfrm>
              <a:off x="0" y="-38100"/>
              <a:ext cx="4816593" cy="488942"/>
            </a:xfrm>
            <a:prstGeom prst="rect">
              <a:avLst/>
            </a:prstGeom>
          </p:spPr>
          <p:txBody>
            <a:bodyPr lIns="33867" tIns="33867" rIns="33867" bIns="33867" rtlCol="0" anchor="ctr"/>
            <a:lstStyle/>
            <a:p>
              <a:pPr algn="ctr">
                <a:lnSpc>
                  <a:spcPts val="1960"/>
                </a:lnSpc>
              </a:pPr>
              <a:endParaRPr sz="1200"/>
            </a:p>
          </p:txBody>
        </p:sp>
      </p:grpSp>
      <p:grpSp>
        <p:nvGrpSpPr>
          <p:cNvPr id="15" name="Group 15"/>
          <p:cNvGrpSpPr/>
          <p:nvPr/>
        </p:nvGrpSpPr>
        <p:grpSpPr>
          <a:xfrm>
            <a:off x="5273124" y="4001751"/>
            <a:ext cx="2889357" cy="882663"/>
            <a:chOff x="0" y="0"/>
            <a:chExt cx="1141474" cy="348706"/>
          </a:xfrm>
        </p:grpSpPr>
        <p:sp>
          <p:nvSpPr>
            <p:cNvPr id="16" name="Freeform 16"/>
            <p:cNvSpPr/>
            <p:nvPr/>
          </p:nvSpPr>
          <p:spPr>
            <a:xfrm>
              <a:off x="0" y="0"/>
              <a:ext cx="1141474" cy="348706"/>
            </a:xfrm>
            <a:custGeom>
              <a:avLst/>
              <a:gdLst/>
              <a:ahLst/>
              <a:cxnLst/>
              <a:rect l="l" t="t" r="r" b="b"/>
              <a:pathLst>
                <a:path w="1141474" h="348706">
                  <a:moveTo>
                    <a:pt x="32154" y="0"/>
                  </a:moveTo>
                  <a:lnTo>
                    <a:pt x="1109321" y="0"/>
                  </a:lnTo>
                  <a:cubicBezTo>
                    <a:pt x="1127079" y="0"/>
                    <a:pt x="1141474" y="14396"/>
                    <a:pt x="1141474" y="32154"/>
                  </a:cubicBezTo>
                  <a:lnTo>
                    <a:pt x="1141474" y="316553"/>
                  </a:lnTo>
                  <a:cubicBezTo>
                    <a:pt x="1141474" y="334311"/>
                    <a:pt x="1127079" y="348706"/>
                    <a:pt x="1109321" y="348706"/>
                  </a:cubicBezTo>
                  <a:lnTo>
                    <a:pt x="32154" y="348706"/>
                  </a:lnTo>
                  <a:cubicBezTo>
                    <a:pt x="14396" y="348706"/>
                    <a:pt x="0" y="334311"/>
                    <a:pt x="0" y="316553"/>
                  </a:cubicBezTo>
                  <a:lnTo>
                    <a:pt x="0" y="32154"/>
                  </a:lnTo>
                  <a:cubicBezTo>
                    <a:pt x="0" y="14396"/>
                    <a:pt x="14396" y="0"/>
                    <a:pt x="32154" y="0"/>
                  </a:cubicBezTo>
                  <a:close/>
                </a:path>
              </a:pathLst>
            </a:custGeom>
            <a:solidFill>
              <a:srgbClr val="185321"/>
            </a:solidFill>
          </p:spPr>
        </p:sp>
        <p:sp>
          <p:nvSpPr>
            <p:cNvPr id="17" name="TextBox 17"/>
            <p:cNvSpPr txBox="1"/>
            <p:nvPr/>
          </p:nvSpPr>
          <p:spPr>
            <a:xfrm>
              <a:off x="0" y="-38100"/>
              <a:ext cx="1141474" cy="386806"/>
            </a:xfrm>
            <a:prstGeom prst="rect">
              <a:avLst/>
            </a:prstGeom>
          </p:spPr>
          <p:txBody>
            <a:bodyPr lIns="33867" tIns="33867" rIns="33867" bIns="33867" rtlCol="0" anchor="ctr"/>
            <a:lstStyle/>
            <a:p>
              <a:pPr algn="ctr">
                <a:lnSpc>
                  <a:spcPts val="1960"/>
                </a:lnSpc>
              </a:pPr>
              <a:endParaRPr sz="1200"/>
            </a:p>
          </p:txBody>
        </p:sp>
      </p:grpSp>
      <p:sp>
        <p:nvSpPr>
          <p:cNvPr id="18" name="TextBox 18"/>
          <p:cNvSpPr txBox="1"/>
          <p:nvPr/>
        </p:nvSpPr>
        <p:spPr>
          <a:xfrm>
            <a:off x="5663727" y="4203446"/>
            <a:ext cx="2108151" cy="512961"/>
          </a:xfrm>
          <a:prstGeom prst="rect">
            <a:avLst/>
          </a:prstGeom>
        </p:spPr>
        <p:txBody>
          <a:bodyPr lIns="0" tIns="0" rIns="0" bIns="0" rtlCol="0" anchor="t">
            <a:spAutoFit/>
          </a:bodyPr>
          <a:lstStyle/>
          <a:p>
            <a:pPr algn="ctr">
              <a:lnSpc>
                <a:spcPts val="1960"/>
              </a:lnSpc>
              <a:spcBef>
                <a:spcPct val="0"/>
              </a:spcBef>
            </a:pPr>
            <a:r>
              <a:rPr lang="es-ES" b="1" dirty="0" err="1">
                <a:solidFill>
                  <a:srgbClr val="E8F0DB"/>
                </a:solidFill>
                <a:latin typeface="Inter Bold"/>
                <a:ea typeface="Inter Bold"/>
                <a:cs typeface="Inter Bold"/>
                <a:sym typeface="Inter Bold"/>
              </a:rPr>
              <a:t>Mixed</a:t>
            </a:r>
            <a:r>
              <a:rPr lang="es-ES" b="1" dirty="0">
                <a:solidFill>
                  <a:srgbClr val="E8F0DB"/>
                </a:solidFill>
                <a:latin typeface="Inter Bold"/>
                <a:ea typeface="Inter Bold"/>
                <a:cs typeface="Inter Bold"/>
                <a:sym typeface="Inter Bold"/>
              </a:rPr>
              <a:t> </a:t>
            </a:r>
            <a:r>
              <a:rPr lang="es-ES" b="1" dirty="0" err="1">
                <a:solidFill>
                  <a:srgbClr val="E8F0DB"/>
                </a:solidFill>
                <a:latin typeface="Inter Bold"/>
                <a:ea typeface="Inter Bold"/>
                <a:cs typeface="Inter Bold"/>
                <a:sym typeface="Inter Bold"/>
              </a:rPr>
              <a:t>World</a:t>
            </a:r>
            <a:r>
              <a:rPr lang="es-ES" b="1" dirty="0">
                <a:solidFill>
                  <a:srgbClr val="E8F0DB"/>
                </a:solidFill>
                <a:latin typeface="Inter Bold"/>
                <a:ea typeface="Inter Bold"/>
                <a:cs typeface="Inter Bold"/>
                <a:sym typeface="Inter Bold"/>
              </a:rPr>
              <a:t> </a:t>
            </a:r>
            <a:r>
              <a:rPr lang="es-ES" b="1" dirty="0" err="1">
                <a:solidFill>
                  <a:srgbClr val="E8F0DB"/>
                </a:solidFill>
                <a:latin typeface="Inter Bold"/>
                <a:ea typeface="Inter Bold"/>
                <a:cs typeface="Inter Bold"/>
                <a:sym typeface="Inter Bold"/>
              </a:rPr>
              <a:t>Heritage</a:t>
            </a:r>
            <a:r>
              <a:rPr lang="es-ES" b="1" dirty="0">
                <a:solidFill>
                  <a:srgbClr val="E8F0DB"/>
                </a:solidFill>
                <a:latin typeface="Inter Bold"/>
                <a:ea typeface="Inter Bold"/>
                <a:cs typeface="Inter Bold"/>
                <a:sym typeface="Inter Bold"/>
              </a:rPr>
              <a:t> Site</a:t>
            </a:r>
            <a:endParaRPr lang="en-US" b="1" dirty="0">
              <a:solidFill>
                <a:srgbClr val="E8F0DB"/>
              </a:solidFill>
              <a:latin typeface="Inter Bold"/>
              <a:ea typeface="Inter Bold"/>
              <a:cs typeface="Inter Bold"/>
              <a:sym typeface="Inter Bold"/>
            </a:endParaRPr>
          </a:p>
        </p:txBody>
      </p:sp>
      <p:grpSp>
        <p:nvGrpSpPr>
          <p:cNvPr id="19" name="Group 19"/>
          <p:cNvGrpSpPr/>
          <p:nvPr/>
        </p:nvGrpSpPr>
        <p:grpSpPr>
          <a:xfrm>
            <a:off x="6515719" y="5289537"/>
            <a:ext cx="4050681" cy="1390663"/>
            <a:chOff x="0" y="0"/>
            <a:chExt cx="1141474" cy="348706"/>
          </a:xfrm>
        </p:grpSpPr>
        <p:sp>
          <p:nvSpPr>
            <p:cNvPr id="20" name="Freeform 20"/>
            <p:cNvSpPr/>
            <p:nvPr/>
          </p:nvSpPr>
          <p:spPr>
            <a:xfrm>
              <a:off x="0" y="0"/>
              <a:ext cx="1141474" cy="348706"/>
            </a:xfrm>
            <a:custGeom>
              <a:avLst/>
              <a:gdLst/>
              <a:ahLst/>
              <a:cxnLst/>
              <a:rect l="l" t="t" r="r" b="b"/>
              <a:pathLst>
                <a:path w="1141474" h="348706">
                  <a:moveTo>
                    <a:pt x="32154" y="0"/>
                  </a:moveTo>
                  <a:lnTo>
                    <a:pt x="1109321" y="0"/>
                  </a:lnTo>
                  <a:cubicBezTo>
                    <a:pt x="1127079" y="0"/>
                    <a:pt x="1141474" y="14396"/>
                    <a:pt x="1141474" y="32154"/>
                  </a:cubicBezTo>
                  <a:lnTo>
                    <a:pt x="1141474" y="316553"/>
                  </a:lnTo>
                  <a:cubicBezTo>
                    <a:pt x="1141474" y="334311"/>
                    <a:pt x="1127079" y="348706"/>
                    <a:pt x="1109321" y="348706"/>
                  </a:cubicBezTo>
                  <a:lnTo>
                    <a:pt x="32154" y="348706"/>
                  </a:lnTo>
                  <a:cubicBezTo>
                    <a:pt x="14396" y="348706"/>
                    <a:pt x="0" y="334311"/>
                    <a:pt x="0" y="316553"/>
                  </a:cubicBezTo>
                  <a:lnTo>
                    <a:pt x="0" y="32154"/>
                  </a:lnTo>
                  <a:cubicBezTo>
                    <a:pt x="0" y="14396"/>
                    <a:pt x="14396" y="0"/>
                    <a:pt x="32154" y="0"/>
                  </a:cubicBezTo>
                  <a:close/>
                </a:path>
              </a:pathLst>
            </a:custGeom>
            <a:solidFill>
              <a:srgbClr val="185321"/>
            </a:solidFill>
          </p:spPr>
        </p:sp>
        <p:sp>
          <p:nvSpPr>
            <p:cNvPr id="21" name="TextBox 21"/>
            <p:cNvSpPr txBox="1"/>
            <p:nvPr/>
          </p:nvSpPr>
          <p:spPr>
            <a:xfrm>
              <a:off x="0" y="-38100"/>
              <a:ext cx="1141474" cy="386806"/>
            </a:xfrm>
            <a:prstGeom prst="rect">
              <a:avLst/>
            </a:prstGeom>
          </p:spPr>
          <p:txBody>
            <a:bodyPr lIns="33867" tIns="33867" rIns="33867" bIns="33867" rtlCol="0" anchor="ctr"/>
            <a:lstStyle/>
            <a:p>
              <a:pPr algn="ctr">
                <a:lnSpc>
                  <a:spcPts val="1960"/>
                </a:lnSpc>
              </a:pPr>
              <a:endParaRPr sz="1200"/>
            </a:p>
          </p:txBody>
        </p:sp>
      </p:grpSp>
      <p:sp>
        <p:nvSpPr>
          <p:cNvPr id="22" name="TextBox 22"/>
          <p:cNvSpPr txBox="1"/>
          <p:nvPr/>
        </p:nvSpPr>
        <p:spPr>
          <a:xfrm flipH="1">
            <a:off x="6515720" y="5352387"/>
            <a:ext cx="4050680" cy="1264962"/>
          </a:xfrm>
          <a:prstGeom prst="rect">
            <a:avLst/>
          </a:prstGeom>
        </p:spPr>
        <p:txBody>
          <a:bodyPr wrap="square" lIns="0" tIns="0" rIns="0" bIns="0" rtlCol="0" anchor="t">
            <a:spAutoFit/>
          </a:bodyPr>
          <a:lstStyle/>
          <a:p>
            <a:pPr algn="just">
              <a:lnSpc>
                <a:spcPts val="1960"/>
              </a:lnSpc>
              <a:spcBef>
                <a:spcPct val="0"/>
              </a:spcBef>
            </a:pPr>
            <a:r>
              <a:rPr lang="en-US" sz="1600" b="1" dirty="0">
                <a:solidFill>
                  <a:srgbClr val="E8F0DB"/>
                </a:solidFill>
                <a:latin typeface="Inter Bold"/>
                <a:ea typeface="Inter Bold"/>
                <a:cs typeface="Inter Bold"/>
                <a:sym typeface="Inter Bold"/>
              </a:rPr>
              <a:t>Communities are unaware of the vast natural wealth where they live, of the increasing deforestation, loss of soil and water retention capacity, and of possible solutions.</a:t>
            </a:r>
          </a:p>
        </p:txBody>
      </p:sp>
      <p:pic>
        <p:nvPicPr>
          <p:cNvPr id="27" name="Imagen 26">
            <a:extLst>
              <a:ext uri="{FF2B5EF4-FFF2-40B4-BE49-F238E27FC236}">
                <a16:creationId xmlns:a16="http://schemas.microsoft.com/office/drawing/2014/main" id="{1E936C43-40C3-4009-A758-9889C1E6B069}"/>
              </a:ext>
            </a:extLst>
          </p:cNvPr>
          <p:cNvPicPr>
            <a:picLocks noChangeAspect="1"/>
          </p:cNvPicPr>
          <p:nvPr/>
        </p:nvPicPr>
        <p:blipFill>
          <a:blip r:embed="rId2"/>
          <a:stretch>
            <a:fillRect/>
          </a:stretch>
        </p:blipFill>
        <p:spPr>
          <a:xfrm>
            <a:off x="179690" y="2830291"/>
            <a:ext cx="4936877" cy="3291251"/>
          </a:xfrm>
          <a:prstGeom prst="round2DiagRect">
            <a:avLst>
              <a:gd name="adj1" fmla="val 26104"/>
              <a:gd name="adj2" fmla="val 0"/>
            </a:avLst>
          </a:prstGeom>
          <a:ln>
            <a:noFill/>
          </a:ln>
          <a:effectLst>
            <a:outerShdw blurRad="292100" dist="139700" dir="2700000" algn="tl" rotWithShape="0">
              <a:srgbClr val="333333">
                <a:alpha val="65000"/>
              </a:srgbClr>
            </a:outerShdw>
          </a:effectLst>
        </p:spPr>
      </p:pic>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descr="Icono de línea del vector de: vector de stock (libre de regalías) 596310731  | Shutterstock">
            <a:extLst>
              <a:ext uri="{FF2B5EF4-FFF2-40B4-BE49-F238E27FC236}">
                <a16:creationId xmlns:a16="http://schemas.microsoft.com/office/drawing/2014/main" id="{162F9AAA-813F-4654-99B1-601389C415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116" t="17204" r="5170" b="29123"/>
          <a:stretch/>
        </p:blipFill>
        <p:spPr bwMode="auto">
          <a:xfrm>
            <a:off x="10118397" y="2342769"/>
            <a:ext cx="1904533" cy="1542950"/>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696E6E5F-A01E-3D53-466F-0B92BDD889F4}"/>
              </a:ext>
            </a:extLst>
          </p:cNvPr>
          <p:cNvSpPr txBox="1"/>
          <p:nvPr/>
        </p:nvSpPr>
        <p:spPr>
          <a:xfrm>
            <a:off x="2943933" y="653574"/>
            <a:ext cx="6304135" cy="1090042"/>
          </a:xfrm>
          <a:prstGeom prst="rect">
            <a:avLst/>
          </a:prstGeom>
          <a:noFill/>
        </p:spPr>
        <p:txBody>
          <a:bodyPr wrap="square">
            <a:spAutoFit/>
          </a:bodyPr>
          <a:lstStyle/>
          <a:p>
            <a:pPr marL="12700" algn="ctr">
              <a:lnSpc>
                <a:spcPct val="100000"/>
              </a:lnSpc>
              <a:spcBef>
                <a:spcPts val="120"/>
              </a:spcBef>
            </a:pPr>
            <a:r>
              <a:rPr lang="es-MX" sz="3200" b="1" dirty="0" err="1">
                <a:solidFill>
                  <a:schemeClr val="bg1"/>
                </a:solidFill>
                <a:latin typeface="Hero" panose="00000500000000000000" pitchFamily="2" charset="0"/>
                <a:cs typeface="Calibri Light" panose="020F0302020204030204" pitchFamily="34" charset="0"/>
              </a:rPr>
              <a:t>Community</a:t>
            </a:r>
            <a:r>
              <a:rPr lang="es-MX" sz="3200" b="1" dirty="0">
                <a:solidFill>
                  <a:schemeClr val="bg1"/>
                </a:solidFill>
                <a:latin typeface="Hero" panose="00000500000000000000" pitchFamily="2" charset="0"/>
                <a:cs typeface="Calibri Light" panose="020F0302020204030204" pitchFamily="34" charset="0"/>
              </a:rPr>
              <a:t> </a:t>
            </a:r>
            <a:r>
              <a:rPr lang="es-MX" sz="3200" b="1" dirty="0" err="1">
                <a:solidFill>
                  <a:schemeClr val="bg1"/>
                </a:solidFill>
                <a:latin typeface="Hero" panose="00000500000000000000" pitchFamily="2" charset="0"/>
                <a:cs typeface="Calibri Light" panose="020F0302020204030204" pitchFamily="34" charset="0"/>
              </a:rPr>
              <a:t>Needs</a:t>
            </a:r>
            <a:endParaRPr lang="es-MX" sz="3200" b="1" dirty="0">
              <a:solidFill>
                <a:schemeClr val="bg1"/>
              </a:solidFill>
              <a:latin typeface="Hero" panose="00000500000000000000" pitchFamily="2" charset="0"/>
              <a:cs typeface="Calibri Light" panose="020F0302020204030204" pitchFamily="34" charset="0"/>
            </a:endParaRPr>
          </a:p>
          <a:p>
            <a:pPr marL="12700" algn="ctr">
              <a:lnSpc>
                <a:spcPct val="100000"/>
              </a:lnSpc>
              <a:spcBef>
                <a:spcPts val="120"/>
              </a:spcBef>
            </a:pPr>
            <a:endParaRPr lang="es-MX" sz="3200" b="1" dirty="0">
              <a:solidFill>
                <a:schemeClr val="bg1"/>
              </a:solidFill>
              <a:latin typeface="Hero" panose="00000500000000000000" pitchFamily="2" charset="0"/>
              <a:cs typeface="Calibri Light" panose="020F0302020204030204" pitchFamily="34" charset="0"/>
            </a:endParaRPr>
          </a:p>
        </p:txBody>
      </p:sp>
      <p:sp>
        <p:nvSpPr>
          <p:cNvPr id="10" name="CuadroTexto 9">
            <a:extLst>
              <a:ext uri="{FF2B5EF4-FFF2-40B4-BE49-F238E27FC236}">
                <a16:creationId xmlns:a16="http://schemas.microsoft.com/office/drawing/2014/main" id="{667C904C-FBA5-8F7C-E3E0-6533A8EECB10}"/>
              </a:ext>
            </a:extLst>
          </p:cNvPr>
          <p:cNvSpPr txBox="1"/>
          <p:nvPr/>
        </p:nvSpPr>
        <p:spPr>
          <a:xfrm>
            <a:off x="261257" y="2789853"/>
            <a:ext cx="184731" cy="923330"/>
          </a:xfrm>
          <a:prstGeom prst="rect">
            <a:avLst/>
          </a:prstGeom>
          <a:noFill/>
        </p:spPr>
        <p:txBody>
          <a:bodyPr wrap="none" rtlCol="0">
            <a:spAutoFit/>
          </a:bodyPr>
          <a:lstStyle/>
          <a:p>
            <a:endParaRPr lang="es-MX" dirty="0"/>
          </a:p>
          <a:p>
            <a:endParaRPr lang="es-MX" dirty="0"/>
          </a:p>
          <a:p>
            <a:endParaRPr lang="es-MX" dirty="0"/>
          </a:p>
        </p:txBody>
      </p:sp>
      <p:sp>
        <p:nvSpPr>
          <p:cNvPr id="3" name="Rectángulo 2"/>
          <p:cNvSpPr/>
          <p:nvPr/>
        </p:nvSpPr>
        <p:spPr>
          <a:xfrm>
            <a:off x="445988" y="2491502"/>
            <a:ext cx="6096000" cy="646331"/>
          </a:xfrm>
          <a:prstGeom prst="rect">
            <a:avLst/>
          </a:prstGeom>
        </p:spPr>
        <p:txBody>
          <a:bodyPr>
            <a:spAutoFit/>
          </a:bodyPr>
          <a:lstStyle/>
          <a:p>
            <a:endParaRPr lang="es-MX" dirty="0"/>
          </a:p>
          <a:p>
            <a:endParaRPr lang="es-MX" dirty="0"/>
          </a:p>
        </p:txBody>
      </p:sp>
      <p:sp>
        <p:nvSpPr>
          <p:cNvPr id="4" name="CuadroTexto 3">
            <a:extLst>
              <a:ext uri="{FF2B5EF4-FFF2-40B4-BE49-F238E27FC236}">
                <a16:creationId xmlns:a16="http://schemas.microsoft.com/office/drawing/2014/main" id="{09C2E98A-B4F7-4398-AC67-B09FA554D043}"/>
              </a:ext>
            </a:extLst>
          </p:cNvPr>
          <p:cNvSpPr txBox="1"/>
          <p:nvPr/>
        </p:nvSpPr>
        <p:spPr>
          <a:xfrm>
            <a:off x="2990212" y="1743616"/>
            <a:ext cx="7952029" cy="5016758"/>
          </a:xfrm>
          <a:prstGeom prst="rect">
            <a:avLst/>
          </a:prstGeom>
          <a:noFill/>
        </p:spPr>
        <p:txBody>
          <a:bodyPr wrap="square" rtlCol="0">
            <a:spAutoFit/>
          </a:bodyPr>
          <a:lstStyle/>
          <a:p>
            <a:pPr marL="285750" indent="-285750">
              <a:buFont typeface="Arial" panose="020B0604020202020204" pitchFamily="34" charset="0"/>
              <a:buChar char="•"/>
            </a:pPr>
            <a:r>
              <a:rPr lang="en-US" sz="3200" dirty="0"/>
              <a:t>Stop erosion</a:t>
            </a:r>
          </a:p>
          <a:p>
            <a:pPr marL="285750" indent="-285750">
              <a:buFont typeface="Arial" panose="020B0604020202020204" pitchFamily="34" charset="0"/>
              <a:buChar char="•"/>
            </a:pPr>
            <a:r>
              <a:rPr lang="en-US" sz="3200" dirty="0"/>
              <a:t>Increase water flow from their springs</a:t>
            </a:r>
          </a:p>
          <a:p>
            <a:pPr marL="285750" indent="-285750">
              <a:buFont typeface="Arial" panose="020B0604020202020204" pitchFamily="34" charset="0"/>
              <a:buChar char="•"/>
            </a:pPr>
            <a:r>
              <a:rPr lang="en-US" sz="3200" dirty="0"/>
              <a:t>Learn about their native plants and their potential for sustainable use</a:t>
            </a:r>
          </a:p>
          <a:p>
            <a:pPr marL="285750" indent="-285750">
              <a:buFont typeface="Arial" panose="020B0604020202020204" pitchFamily="34" charset="0"/>
              <a:buChar char="•"/>
            </a:pPr>
            <a:r>
              <a:rPr lang="en-US" sz="3200" dirty="0"/>
              <a:t>Build a community vision for environmental restoration</a:t>
            </a:r>
          </a:p>
          <a:p>
            <a:pPr marL="285750" indent="-285750">
              <a:buFont typeface="Arial" panose="020B0604020202020204" pitchFamily="34" charset="0"/>
              <a:buChar char="•"/>
            </a:pPr>
            <a:r>
              <a:rPr lang="en-US" sz="3200" dirty="0"/>
              <a:t>Improve the social fabric</a:t>
            </a:r>
          </a:p>
          <a:p>
            <a:pPr marL="285750" indent="-285750">
              <a:buFont typeface="Arial" panose="020B0604020202020204" pitchFamily="34" charset="0"/>
              <a:buChar char="•"/>
            </a:pPr>
            <a:r>
              <a:rPr lang="en-US" sz="3200" dirty="0"/>
              <a:t>Provide more opportunities for young people</a:t>
            </a:r>
          </a:p>
          <a:p>
            <a:pPr marL="285750" indent="-285750">
              <a:buFont typeface="Arial" panose="020B0604020202020204" pitchFamily="34" charset="0"/>
              <a:buChar char="•"/>
            </a:pPr>
            <a:r>
              <a:rPr lang="en-US" sz="3200" dirty="0"/>
              <a:t>Establish a brigade of day laborers for constant restoration</a:t>
            </a:r>
            <a:endParaRPr lang="es-MX" sz="3200" dirty="0"/>
          </a:p>
        </p:txBody>
      </p:sp>
      <p:pic>
        <p:nvPicPr>
          <p:cNvPr id="11" name="Imagen 10">
            <a:extLst>
              <a:ext uri="{FF2B5EF4-FFF2-40B4-BE49-F238E27FC236}">
                <a16:creationId xmlns:a16="http://schemas.microsoft.com/office/drawing/2014/main" id="{BA84C06E-A5DA-4083-842D-3AB6A45404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89622" y="4025011"/>
            <a:ext cx="2393133" cy="2114550"/>
          </a:xfrm>
          <a:prstGeom prst="smileyFace">
            <a:avLst/>
          </a:prstGeom>
        </p:spPr>
      </p:pic>
      <p:pic>
        <p:nvPicPr>
          <p:cNvPr id="3074" name="Picture 2" descr="Realizan obras de conservación de agua y suelo para restaurar ecosistemas  degradados en Quilpué - CONAF">
            <a:extLst>
              <a:ext uri="{FF2B5EF4-FFF2-40B4-BE49-F238E27FC236}">
                <a16:creationId xmlns:a16="http://schemas.microsoft.com/office/drawing/2014/main" id="{099FA7E1-49DC-4952-AD66-4D91041205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226" y="1910887"/>
            <a:ext cx="2606397" cy="1459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573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5F35DB2-4738-4AF6-922C-129AAF9E686F}"/>
              </a:ext>
            </a:extLst>
          </p:cNvPr>
          <p:cNvPicPr>
            <a:picLocks noChangeAspect="1"/>
          </p:cNvPicPr>
          <p:nvPr/>
        </p:nvPicPr>
        <p:blipFill>
          <a:blip r:embed="rId2"/>
          <a:stretch>
            <a:fillRect/>
          </a:stretch>
        </p:blipFill>
        <p:spPr>
          <a:xfrm>
            <a:off x="7598032" y="116960"/>
            <a:ext cx="3971721" cy="5358808"/>
          </a:xfrm>
          <a:prstGeom prst="rect">
            <a:avLst/>
          </a:prstGeom>
        </p:spPr>
      </p:pic>
      <p:pic>
        <p:nvPicPr>
          <p:cNvPr id="3" name="Imagen 2">
            <a:extLst>
              <a:ext uri="{FF2B5EF4-FFF2-40B4-BE49-F238E27FC236}">
                <a16:creationId xmlns:a16="http://schemas.microsoft.com/office/drawing/2014/main" id="{2A9C3F9F-4D72-4DCD-8FC1-BF25F4CB1F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7806" y="1456659"/>
            <a:ext cx="5343465" cy="5225185"/>
          </a:xfrm>
          <a:prstGeom prst="rect">
            <a:avLst/>
          </a:prstGeom>
        </p:spPr>
      </p:pic>
      <p:sp>
        <p:nvSpPr>
          <p:cNvPr id="5" name="CuadroTexto 4">
            <a:extLst>
              <a:ext uri="{FF2B5EF4-FFF2-40B4-BE49-F238E27FC236}">
                <a16:creationId xmlns:a16="http://schemas.microsoft.com/office/drawing/2014/main" id="{71D51366-8F99-44E0-84CC-FCBFA4FBB76F}"/>
              </a:ext>
            </a:extLst>
          </p:cNvPr>
          <p:cNvSpPr txBox="1"/>
          <p:nvPr/>
        </p:nvSpPr>
        <p:spPr>
          <a:xfrm>
            <a:off x="138223" y="176155"/>
            <a:ext cx="7459809" cy="1200329"/>
          </a:xfrm>
          <a:prstGeom prst="rect">
            <a:avLst/>
          </a:prstGeom>
          <a:noFill/>
        </p:spPr>
        <p:txBody>
          <a:bodyPr wrap="square" rtlCol="0">
            <a:spAutoFit/>
          </a:bodyPr>
          <a:lstStyle/>
          <a:p>
            <a:r>
              <a:rPr lang="es-MX" dirty="0"/>
              <a:t> </a:t>
            </a:r>
            <a:r>
              <a:rPr lang="es-MX" sz="2400" dirty="0"/>
              <a:t>Los Reyes Metzontla y San Pedro Atzumba , Municipio de Zapotitlán Salinas , Puebla. En  Reserva de la Biosfera Tehuacán –Cuicatlán  y área colindante a la Reserva resp.  </a:t>
            </a:r>
          </a:p>
        </p:txBody>
      </p:sp>
    </p:spTree>
    <p:extLst>
      <p:ext uri="{BB962C8B-B14F-4D97-AF65-F5344CB8AC3E}">
        <p14:creationId xmlns:p14="http://schemas.microsoft.com/office/powerpoint/2010/main" val="352998273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Tema d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b4add90-efe2-4970-a5b5-54748757295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271CE010EEF2C84389C623FB8F8A1285" ma:contentTypeVersion="17" ma:contentTypeDescription="Crear nuevo documento." ma:contentTypeScope="" ma:versionID="e30f3352bcb634357ba5ffef72ddf4bd">
  <xsd:schema xmlns:xsd="http://www.w3.org/2001/XMLSchema" xmlns:xs="http://www.w3.org/2001/XMLSchema" xmlns:p="http://schemas.microsoft.com/office/2006/metadata/properties" xmlns:ns3="bb4add90-efe2-4970-a5b5-547487572956" xmlns:ns4="afe3925e-52d2-4b31-95e1-71ef50162912" targetNamespace="http://schemas.microsoft.com/office/2006/metadata/properties" ma:root="true" ma:fieldsID="f7ed2f6c697aab597cd36737f24a1bdb" ns3:_="" ns4:_="">
    <xsd:import namespace="bb4add90-efe2-4970-a5b5-547487572956"/>
    <xsd:import namespace="afe3925e-52d2-4b31-95e1-71ef50162912"/>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LengthInSeconds" minOccurs="0"/>
                <xsd:element ref="ns3:MediaServiceAutoKeyPoints" minOccurs="0"/>
                <xsd:element ref="ns3:MediaServiceKeyPoint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4add90-efe2-4970-a5b5-5474875729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fe3925e-52d2-4b31-95e1-71ef50162912" elementFormDefault="qualified">
    <xsd:import namespace="http://schemas.microsoft.com/office/2006/documentManagement/types"/>
    <xsd:import namespace="http://schemas.microsoft.com/office/infopath/2007/PartnerControls"/>
    <xsd:element name="SharedWithUsers" ma:index="1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les de uso compartido" ma:internalName="SharedWithDetails" ma:readOnly="true">
      <xsd:simpleType>
        <xsd:restriction base="dms:Note">
          <xsd:maxLength value="255"/>
        </xsd:restriction>
      </xsd:simpleType>
    </xsd:element>
    <xsd:element name="SharingHintHash" ma:index="12" nillable="true" ma:displayName="Hash de la sugerencia para comparti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268DE5-9458-4D9A-B078-6F8E85FAEBA2}">
  <ds:schemaRefs>
    <ds:schemaRef ds:uri="http://purl.org/dc/elements/1.1/"/>
    <ds:schemaRef ds:uri="http://schemas.microsoft.com/office/2006/metadata/properties"/>
    <ds:schemaRef ds:uri="http://purl.org/dc/terms/"/>
    <ds:schemaRef ds:uri="http://schemas.microsoft.com/office/2006/documentManagement/types"/>
    <ds:schemaRef ds:uri="bb4add90-efe2-4970-a5b5-547487572956"/>
    <ds:schemaRef ds:uri="http://purl.org/dc/dcmitype/"/>
    <ds:schemaRef ds:uri="http://schemas.microsoft.com/office/infopath/2007/PartnerControls"/>
    <ds:schemaRef ds:uri="http://schemas.openxmlformats.org/package/2006/metadata/core-properties"/>
    <ds:schemaRef ds:uri="afe3925e-52d2-4b31-95e1-71ef50162912"/>
    <ds:schemaRef ds:uri="http://www.w3.org/XML/1998/namespace"/>
  </ds:schemaRefs>
</ds:datastoreItem>
</file>

<file path=customXml/itemProps2.xml><?xml version="1.0" encoding="utf-8"?>
<ds:datastoreItem xmlns:ds="http://schemas.openxmlformats.org/officeDocument/2006/customXml" ds:itemID="{AD9FC10B-E942-46DA-BF62-2257E9745E4B}">
  <ds:schemaRefs>
    <ds:schemaRef ds:uri="http://schemas.microsoft.com/sharepoint/v3/contenttype/forms"/>
  </ds:schemaRefs>
</ds:datastoreItem>
</file>

<file path=customXml/itemProps3.xml><?xml version="1.0" encoding="utf-8"?>
<ds:datastoreItem xmlns:ds="http://schemas.openxmlformats.org/officeDocument/2006/customXml" ds:itemID="{FE3B84DB-E4C6-4BCD-9EB5-6E90AFE817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4add90-efe2-4970-a5b5-547487572956"/>
    <ds:schemaRef ds:uri="afe3925e-52d2-4b31-95e1-71ef501629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11950</TotalTime>
  <Words>3444</Words>
  <Application>Microsoft Office PowerPoint</Application>
  <PresentationFormat>Panorámica</PresentationFormat>
  <Paragraphs>471</Paragraphs>
  <Slides>27</Slides>
  <Notes>10</Notes>
  <HiddenSlides>0</HiddenSlides>
  <MMClips>2</MMClips>
  <ScaleCrop>false</ScaleCrop>
  <HeadingPairs>
    <vt:vector size="6" baseType="variant">
      <vt:variant>
        <vt:lpstr>Fuentes usadas</vt:lpstr>
      </vt:variant>
      <vt:variant>
        <vt:i4>13</vt:i4>
      </vt:variant>
      <vt:variant>
        <vt:lpstr>Tema</vt:lpstr>
      </vt:variant>
      <vt:variant>
        <vt:i4>2</vt:i4>
      </vt:variant>
      <vt:variant>
        <vt:lpstr>Títulos de diapositiva</vt:lpstr>
      </vt:variant>
      <vt:variant>
        <vt:i4>27</vt:i4>
      </vt:variant>
    </vt:vector>
  </HeadingPairs>
  <TitlesOfParts>
    <vt:vector size="42" baseType="lpstr">
      <vt:lpstr>Agency FB</vt:lpstr>
      <vt:lpstr>Akzidenz-Grotesk Heavy</vt:lpstr>
      <vt:lpstr>Aptos</vt:lpstr>
      <vt:lpstr>Aptos Display</vt:lpstr>
      <vt:lpstr>Arial</vt:lpstr>
      <vt:lpstr>Arial Narrow</vt:lpstr>
      <vt:lpstr>Calibri</vt:lpstr>
      <vt:lpstr>Calibri Light</vt:lpstr>
      <vt:lpstr>Courier New</vt:lpstr>
      <vt:lpstr>Hero</vt:lpstr>
      <vt:lpstr>Inter Bold</vt:lpstr>
      <vt:lpstr>Inter Heavy</vt:lpstr>
      <vt:lpstr>Open Sans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Juan Ramón Guerrero Aguirre</dc:creator>
  <cp:lastModifiedBy>Bio &amp; Mas</cp:lastModifiedBy>
  <cp:revision>160</cp:revision>
  <dcterms:created xsi:type="dcterms:W3CDTF">2022-09-23T16:42:56Z</dcterms:created>
  <dcterms:modified xsi:type="dcterms:W3CDTF">2025-12-08T17:01:02Z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0x010100271CE010EEF2C84389C623FB8F8A1285</vt:lpwstr>
  </property>
</Properties>
</file>