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08" r:id="rId2"/>
    <p:sldId id="535" r:id="rId3"/>
    <p:sldId id="525" r:id="rId4"/>
    <p:sldId id="511" r:id="rId5"/>
    <p:sldId id="510" r:id="rId6"/>
    <p:sldId id="509" r:id="rId7"/>
    <p:sldId id="515" r:id="rId8"/>
    <p:sldId id="516" r:id="rId9"/>
    <p:sldId id="527" r:id="rId10"/>
    <p:sldId id="5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2" autoAdjust="0"/>
    <p:restoredTop sz="85032" autoAdjust="0"/>
  </p:normalViewPr>
  <p:slideViewPr>
    <p:cSldViewPr snapToGrid="0">
      <p:cViewPr varScale="1">
        <p:scale>
          <a:sx n="81" d="100"/>
          <a:sy n="81" d="100"/>
        </p:scale>
        <p:origin x="5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CE795-EEFB-4AF5-81ED-7E0AC1DBCA1A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E2ACB-2C43-48BD-866E-0D5307C369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IMAGEN DE ENLACE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B58ED-CAE8-4681-B533-AF3265EECB5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37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4C28C-AC63-EC1D-2CB2-9B70FE26D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0CCA2A9B-A932-E7F0-A538-FCAD3F300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F410876-F7E8-CB79-893D-3C08CBD4E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IMAGEN DE ENLACE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7BA969F-ECB5-87CD-F9E5-1F2EF5DC4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B58ED-CAE8-4681-B533-AF3265EECB5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33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7A89C-47E1-2CEA-4B1B-B91DCD79C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9FB1D2A2-7E11-66B6-9C9A-3F13E3A086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049477B4-4DDE-417E-C93F-EC59BAE6B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IMAGEN DE ENLACE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47BE174-EAB6-9581-FECA-CBF0BCDEA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B58ED-CAE8-4681-B533-AF3265EECB5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34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2CC9E-D835-8051-36B9-5115E3101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E3EC33B1-01D2-1B4F-E2BF-AAB96FE841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DE94401-1694-F692-55B8-F46A1A10E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IMAGEN DE ENLACE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3DDCE71-380F-80A1-75D9-46B10798F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B58ED-CAE8-4681-B533-AF3265EECB5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23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407E7-47CD-4F05-F8B8-ACC7A94E1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EC9B47D1-47AD-33DE-F377-C98ADFE34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BE0D7F9F-CD0A-DBE5-55ED-874B7D586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IMAGEN DE ENLACE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230BB33-AB85-0217-9869-14531286B7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B58ED-CAE8-4681-B533-AF3265EECB5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91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407DB-4082-459D-3322-90E6B779A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7D3B185-9E73-F382-9A05-DB3F003F0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18045B9-8D2F-F540-9DB0-D3B178C92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IMAGEN DE ENLACE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ABC9257-9A86-2900-A33B-050830A931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B58ED-CAE8-4681-B533-AF3265EECB5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92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AB7D0-570F-5946-FBDB-C0994C47B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9F787975-B661-6211-033F-70C7C8028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95779EB-7E0E-3D62-02BA-2B88C8889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IMAGEN DE ENLACE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D7E7AA0-B71B-B4E4-BE21-69314F162A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B58ED-CAE8-4681-B533-AF3265EECB5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0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805A8-C3E9-CFF4-9D57-2B0F647AC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E1B2270-DA75-E3FE-C993-F3A91AFB4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7E77EA1-AFBA-A188-C198-433D5A466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IMAGEN DE ENLACE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1DB6758-7868-CC6B-ECE6-074C5349B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B58ED-CAE8-4681-B533-AF3265EECB5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90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80E3A-59A6-7228-AA13-7D1093640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F2ABAAA-E007-5901-6A4E-EE369ECD6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3219527-9216-9DE9-85E0-DBF369BC9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IMAGEN DE ENLACE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9C4013D-9292-2E86-9EC8-4A37C3294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B58ED-CAE8-4681-B533-AF3265EECB5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506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A4D06-BFDF-64E2-E1C6-E6F77E5A6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1C72150-74E3-562D-9C9C-6F82F637D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52E08204-537F-8F48-CE87-6747750F7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IMAGEN DE ENLACE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11BA104-6474-D69E-0B33-6A8B7EAB4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B58ED-CAE8-4681-B533-AF3265EECB5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1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F5C34-8BB5-68BB-9E92-E469D56D0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D05984-D3BD-92D4-534F-CBF8EFC3E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8349C-9438-5BF3-DBA8-1424658B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F3EE-B0F8-4F2F-94C0-1662A598AE0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46C5D6-C200-564D-C58F-F7C44C4F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1B106-C9F3-49BD-601F-29A534C1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C5D-392F-4A34-9BB0-2D1F79642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9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F7A88-5E3F-5717-5C1C-ED938A9C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FEE5B2-0BD6-D219-B596-59E9D357B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A2F170-6298-899E-40AC-D81E0EAE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F3EE-B0F8-4F2F-94C0-1662A598AE0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3B821E-04CB-C070-193C-8F6B968E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5C615-17C2-62A2-7825-9A00255F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C5D-392F-4A34-9BB0-2D1F79642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163310-2225-FC41-9C35-FE31BA1AD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FC7A7B-E4F6-27DC-BF65-D5B37AF7A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9EF533-BBCC-9489-B382-26F2606C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F3EE-B0F8-4F2F-94C0-1662A598AE0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55A12-2BE4-D399-CDDC-3417C753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D0C542-B0B0-A5E7-FDCE-BB091B30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C5D-392F-4A34-9BB0-2D1F79642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5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CB2F5-7960-102C-69D9-DC09E1F4A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7724F-09B2-3CC2-76C7-2E5F88464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34528-7095-7736-AFE1-173EABF0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F3EE-B0F8-4F2F-94C0-1662A598AE0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24316-8630-25EC-52E6-0BCB3DD5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0710B-A02E-6C7A-8521-6DA49A75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C5D-392F-4A34-9BB0-2D1F79642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7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FD539-38BB-7652-D8DD-311DDF40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13FCD1-E6CA-783E-BE8A-2D42ACF6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FC4BAA-7A73-F552-D133-73BDC5E4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F3EE-B0F8-4F2F-94C0-1662A598AE0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9A1EC-04F3-DB2B-4685-5B4B2943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155B47-7FCB-837B-91CA-907AEC8C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C5D-392F-4A34-9BB0-2D1F79642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8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AA8D9-931C-98C8-DA9D-BE84CBBE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8263DC-A2CE-6286-BB31-B650BE275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3D9A1F-D90B-7A40-23B4-0BE9FCF0E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D3E2AD-5E0C-C9DB-3C9F-C576073A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F3EE-B0F8-4F2F-94C0-1662A598AE0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4EC099-88FF-F50E-8FB8-B8D07E37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35A230-78AC-FAE2-4CE2-DA768B84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C5D-392F-4A34-9BB0-2D1F79642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4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9E54C-8FEA-0D7E-61D1-2FD8490A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D5D758-5571-8FAB-A145-A762D07D7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B3AB87-006D-45F5-8B3D-21921A57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35D884-8253-26D0-6D5F-502DF9343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A5F8B8-400A-A249-F14B-DB8A779F4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A0E581-5EB4-BA3A-0B4D-A2A20BC2D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F3EE-B0F8-4F2F-94C0-1662A598AE0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D1A8D0-7746-4842-9838-9A6C3D1A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F35749-C4F3-C951-0D97-69B1E48C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C5D-392F-4A34-9BB0-2D1F79642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6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D501D-A8A6-93B7-E244-4170CB96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7D9EA8-293B-1D02-FD7D-64E13B09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F3EE-B0F8-4F2F-94C0-1662A598AE0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852A64-0EEA-A58A-377E-46C662C6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21DDA8-22E0-2240-1A40-18AE2278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C5D-392F-4A34-9BB0-2D1F79642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3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4AF43D-839C-BC22-EE81-BF95CA63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F3EE-B0F8-4F2F-94C0-1662A598AE0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031DE1-9016-F988-EB78-59B98012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8268AA-AC93-D2BD-D8C1-3AF7BFA6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C5D-392F-4A34-9BB0-2D1F79642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CE86F-11A8-A050-D2DC-94767CAC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DF6FA-79C9-CBEF-8979-ECA2E211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13B313-2A72-11D9-70C3-A7C69DC28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6667EF-A6C7-3E76-0086-3E5D4E15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F3EE-B0F8-4F2F-94C0-1662A598AE0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5C2AF5-9C79-16F2-FD0C-0498807E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D6E0ED-E6D1-1549-7B33-07052004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C5D-392F-4A34-9BB0-2D1F79642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2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C1C7D-CB88-D1D2-3D04-4C8A8686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5301DC-68E0-16D8-63D6-0BB63C1B8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F0612B-163A-5C13-577E-0F6F805D5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E78B42-167C-806B-F01A-872A2502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F3EE-B0F8-4F2F-94C0-1662A598AE0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AF4FF4-57C6-6AF7-6121-FF8642BD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B07445-822C-47CD-CFDC-4C167D28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C5D-392F-4A34-9BB0-2D1F79642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2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F72C85-BD9C-9BDF-E270-8572854E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673D7D-3A90-543F-F7C8-352937D1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B48BC4-D7F3-CB24-B8B5-AB88F0BDB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78F3EE-B0F8-4F2F-94C0-1662A598AE0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28165F-1FFF-13A9-655F-7CD3C63DA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56B531-DA0B-936F-A3E2-990CBA66F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4B3C5D-392F-4A34-9BB0-2D1F79642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walter@guerreroclinic.org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cabreralf@me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pticasvisual@gmail.com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4.jpe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hyperlink" Target="mailto:ryudkin@swbell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" y="11637"/>
            <a:ext cx="12190105" cy="6940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1219140"/>
            <a:endParaRPr lang="es-MX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Picture 3" descr="F:\IMAGENES FLYER LOGOS RIMEX\FLYER PROMOS\FORMATO EN 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5" y="68629"/>
            <a:ext cx="12192000" cy="68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8302DFB-E283-04F1-76A9-B2809057D3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20" y="352343"/>
            <a:ext cx="5932051" cy="15817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9249DF-C94E-21F7-807A-37371B61279E}"/>
              </a:ext>
            </a:extLst>
          </p:cNvPr>
          <p:cNvSpPr txBox="1"/>
          <p:nvPr/>
        </p:nvSpPr>
        <p:spPr>
          <a:xfrm>
            <a:off x="2170678" y="2372428"/>
            <a:ext cx="72771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/>
              <a:t> </a:t>
            </a:r>
            <a:r>
              <a:rPr lang="es-MX" sz="3600" b="1" dirty="0"/>
              <a:t>Feria de proyectos RIMEX IA 2026 </a:t>
            </a:r>
          </a:p>
          <a:p>
            <a:pPr algn="ctr"/>
            <a:r>
              <a:rPr lang="es-MX" sz="3600" dirty="0">
                <a:solidFill>
                  <a:schemeClr val="accent1"/>
                </a:solidFill>
              </a:rPr>
              <a:t>2026 RIMEX </a:t>
            </a:r>
            <a:r>
              <a:rPr lang="es-MX" sz="3600" dirty="0" err="1">
                <a:solidFill>
                  <a:schemeClr val="accent1"/>
                </a:solidFill>
              </a:rPr>
              <a:t>project</a:t>
            </a:r>
            <a:r>
              <a:rPr lang="es-MX" sz="3600" dirty="0">
                <a:solidFill>
                  <a:schemeClr val="accent1"/>
                </a:solidFill>
              </a:rPr>
              <a:t> </a:t>
            </a:r>
            <a:r>
              <a:rPr lang="es-MX" sz="3600" dirty="0" err="1">
                <a:solidFill>
                  <a:schemeClr val="accent1"/>
                </a:solidFill>
              </a:rPr>
              <a:t>fair</a:t>
            </a:r>
            <a:r>
              <a:rPr lang="es-MX" sz="3600" dirty="0">
                <a:solidFill>
                  <a:schemeClr val="accent1"/>
                </a:solidFill>
              </a:rPr>
              <a:t> AI 2026</a:t>
            </a:r>
          </a:p>
          <a:p>
            <a:pPr algn="ctr"/>
            <a:endParaRPr lang="es-MX" sz="3600" dirty="0">
              <a:solidFill>
                <a:schemeClr val="accent1"/>
              </a:solidFill>
            </a:endParaRPr>
          </a:p>
          <a:p>
            <a:pPr algn="ctr"/>
            <a:r>
              <a:rPr lang="es-MX" sz="3600" b="1" dirty="0"/>
              <a:t> “haciendo historia la ceguera”</a:t>
            </a:r>
          </a:p>
          <a:p>
            <a:pPr algn="ctr"/>
            <a:r>
              <a:rPr lang="es-MX" sz="3600" dirty="0"/>
              <a:t> </a:t>
            </a:r>
            <a:r>
              <a:rPr lang="es-MX" sz="3600" dirty="0">
                <a:solidFill>
                  <a:schemeClr val="accent1"/>
                </a:solidFill>
              </a:rPr>
              <a:t>“</a:t>
            </a:r>
            <a:r>
              <a:rPr lang="es-MX" sz="3600" dirty="0" err="1">
                <a:solidFill>
                  <a:schemeClr val="accent1"/>
                </a:solidFill>
              </a:rPr>
              <a:t>Making</a:t>
            </a:r>
            <a:r>
              <a:rPr lang="es-MX" sz="3600" dirty="0">
                <a:solidFill>
                  <a:schemeClr val="accent1"/>
                </a:solidFill>
              </a:rPr>
              <a:t> </a:t>
            </a:r>
            <a:r>
              <a:rPr lang="es-MX" sz="3600" dirty="0" err="1">
                <a:solidFill>
                  <a:schemeClr val="accent1"/>
                </a:solidFill>
              </a:rPr>
              <a:t>blindness</a:t>
            </a:r>
            <a:r>
              <a:rPr lang="es-MX" sz="3600" dirty="0">
                <a:solidFill>
                  <a:schemeClr val="accent1"/>
                </a:solidFill>
              </a:rPr>
              <a:t> </a:t>
            </a:r>
            <a:r>
              <a:rPr lang="es-MX" sz="3600" dirty="0" err="1">
                <a:solidFill>
                  <a:schemeClr val="accent1"/>
                </a:solidFill>
              </a:rPr>
              <a:t>history</a:t>
            </a:r>
            <a:r>
              <a:rPr lang="es-MX" sz="3600" dirty="0">
                <a:solidFill>
                  <a:schemeClr val="accent1"/>
                </a:solidFill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9274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91153-96F7-D8A9-8CC7-E72959AFB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183A926A-E9AE-6371-F9AE-AE0B9E3FA745}"/>
              </a:ext>
            </a:extLst>
          </p:cNvPr>
          <p:cNvSpPr/>
          <p:nvPr/>
        </p:nvSpPr>
        <p:spPr>
          <a:xfrm>
            <a:off x="2" y="11637"/>
            <a:ext cx="12190105" cy="6940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1219140"/>
            <a:endParaRPr lang="es-MX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Picture 3" descr="F:\IMAGENES FLYER LOGOS RIMEX\FLYER PROMOS\FORMATO EN L.png">
            <a:extLst>
              <a:ext uri="{FF2B5EF4-FFF2-40B4-BE49-F238E27FC236}">
                <a16:creationId xmlns:a16="http://schemas.microsoft.com/office/drawing/2014/main" id="{C4936F04-A54D-5F3C-FE7B-04E47F9C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29"/>
            <a:ext cx="12192000" cy="68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C347344-6422-EDC3-8649-376FBA852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88" y="-96832"/>
            <a:ext cx="4231940" cy="1128423"/>
          </a:xfrm>
          <a:prstGeom prst="rect">
            <a:avLst/>
          </a:prstGeom>
        </p:spPr>
      </p:pic>
      <p:pic>
        <p:nvPicPr>
          <p:cNvPr id="13" name="Imagen 12" descr="Código QR&#10;&#10;Descripción generada automáticamente">
            <a:extLst>
              <a:ext uri="{FF2B5EF4-FFF2-40B4-BE49-F238E27FC236}">
                <a16:creationId xmlns:a16="http://schemas.microsoft.com/office/drawing/2014/main" id="{F4F9876C-F07E-A7B3-DFE9-B6E8FFC20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25" y="1280535"/>
            <a:ext cx="3788789" cy="378878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F223080-7698-4A0B-515A-07EF406DFB25}"/>
              </a:ext>
            </a:extLst>
          </p:cNvPr>
          <p:cNvSpPr txBox="1"/>
          <p:nvPr/>
        </p:nvSpPr>
        <p:spPr>
          <a:xfrm>
            <a:off x="2528622" y="695760"/>
            <a:ext cx="8198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Ven y vive la magia de Rotary con nosotros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D80385-4818-ED76-A1FE-40898F827585}"/>
              </a:ext>
            </a:extLst>
          </p:cNvPr>
          <p:cNvSpPr txBox="1"/>
          <p:nvPr/>
        </p:nvSpPr>
        <p:spPr>
          <a:xfrm>
            <a:off x="2332230" y="5118998"/>
            <a:ext cx="8105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Come and </a:t>
            </a:r>
            <a:r>
              <a:rPr lang="es-MX" sz="3200" b="1" dirty="0" err="1"/>
              <a:t>live</a:t>
            </a:r>
            <a:r>
              <a:rPr lang="es-MX" sz="3200" b="1" dirty="0"/>
              <a:t> </a:t>
            </a:r>
            <a:r>
              <a:rPr lang="es-MX" sz="3200" b="1" dirty="0" err="1"/>
              <a:t>the</a:t>
            </a:r>
            <a:r>
              <a:rPr lang="es-MX" sz="3200" b="1" dirty="0"/>
              <a:t> </a:t>
            </a:r>
            <a:r>
              <a:rPr lang="es-MX" sz="3200" b="1" dirty="0" err="1"/>
              <a:t>magic</a:t>
            </a:r>
            <a:r>
              <a:rPr lang="es-MX" sz="3200" b="1" dirty="0"/>
              <a:t> </a:t>
            </a:r>
            <a:r>
              <a:rPr lang="es-MX" sz="3200" b="1" dirty="0" err="1"/>
              <a:t>of</a:t>
            </a:r>
            <a:r>
              <a:rPr lang="es-MX" sz="3200" b="1" dirty="0"/>
              <a:t> Rotary </a:t>
            </a:r>
            <a:r>
              <a:rPr lang="es-MX" sz="3200" b="1" dirty="0" err="1"/>
              <a:t>with</a:t>
            </a:r>
            <a:r>
              <a:rPr lang="es-MX" sz="3200" b="1" dirty="0"/>
              <a:t> </a:t>
            </a:r>
            <a:r>
              <a:rPr lang="es-MX" sz="3200" b="1" dirty="0" err="1"/>
              <a:t>us</a:t>
            </a:r>
            <a:r>
              <a:rPr lang="es-MX" sz="3200" b="1" dirty="0"/>
              <a:t>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B612BE2-98CF-3B08-BA5C-D7433A8335E1}"/>
              </a:ext>
            </a:extLst>
          </p:cNvPr>
          <p:cNvSpPr txBox="1"/>
          <p:nvPr/>
        </p:nvSpPr>
        <p:spPr>
          <a:xfrm>
            <a:off x="1012768" y="1997839"/>
            <a:ext cx="288460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Distrito 4110 </a:t>
            </a:r>
          </a:p>
          <a:p>
            <a:pPr algn="ctr"/>
            <a:endParaRPr lang="es-MX" sz="1050" dirty="0"/>
          </a:p>
          <a:p>
            <a:pPr algn="ctr"/>
            <a:r>
              <a:rPr lang="es-MX" dirty="0"/>
              <a:t>PDG Jaime Holguin</a:t>
            </a:r>
          </a:p>
          <a:p>
            <a:pPr algn="ctr"/>
            <a:r>
              <a:rPr lang="es-MX" dirty="0"/>
              <a:t>+1 915 503 9123</a:t>
            </a:r>
          </a:p>
          <a:p>
            <a:r>
              <a:rPr lang="es-MX" dirty="0">
                <a:hlinkClick r:id="rId6"/>
              </a:rPr>
              <a:t>opticasvisual@gmail.com</a:t>
            </a:r>
            <a:endParaRPr lang="es-MX" dirty="0"/>
          </a:p>
          <a:p>
            <a:endParaRPr lang="es-MX" dirty="0"/>
          </a:p>
          <a:p>
            <a:pPr algn="ctr"/>
            <a:r>
              <a:rPr lang="es-MX" dirty="0"/>
              <a:t>Luis Cabrera </a:t>
            </a:r>
          </a:p>
          <a:p>
            <a:pPr algn="ctr"/>
            <a:r>
              <a:rPr lang="es-MX" dirty="0"/>
              <a:t>+52 635 110 0623</a:t>
            </a:r>
          </a:p>
          <a:p>
            <a:pPr algn="ctr"/>
            <a:r>
              <a:rPr lang="es-MX" dirty="0">
                <a:hlinkClick r:id="rId7"/>
              </a:rPr>
              <a:t>cabreralf@me.com</a:t>
            </a:r>
            <a:endParaRPr lang="es-MX" dirty="0"/>
          </a:p>
          <a:p>
            <a:pPr algn="ctr"/>
            <a:r>
              <a:rPr lang="es-MX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7E6217-0963-66EF-C58C-8B8799B4A577}"/>
              </a:ext>
            </a:extLst>
          </p:cNvPr>
          <p:cNvSpPr txBox="1"/>
          <p:nvPr/>
        </p:nvSpPr>
        <p:spPr>
          <a:xfrm>
            <a:off x="8142439" y="1997839"/>
            <a:ext cx="27504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err="1"/>
              <a:t>District</a:t>
            </a:r>
            <a:r>
              <a:rPr lang="es-MX" b="1" dirty="0"/>
              <a:t> 5890</a:t>
            </a:r>
          </a:p>
          <a:p>
            <a:endParaRPr lang="es-MX" sz="1050" dirty="0"/>
          </a:p>
          <a:p>
            <a:pPr algn="ctr"/>
            <a:r>
              <a:rPr lang="es-MX" dirty="0"/>
              <a:t>Walter Branson</a:t>
            </a:r>
          </a:p>
          <a:p>
            <a:pPr algn="ctr"/>
            <a:r>
              <a:rPr lang="es-MX" dirty="0"/>
              <a:t>+1 979 236 1970 </a:t>
            </a:r>
          </a:p>
          <a:p>
            <a:r>
              <a:rPr lang="es-MX" dirty="0">
                <a:hlinkClick r:id="rId8"/>
              </a:rPr>
              <a:t>walter@guerreroclinic.org</a:t>
            </a:r>
            <a:endParaRPr lang="es-MX" dirty="0"/>
          </a:p>
          <a:p>
            <a:endParaRPr lang="es-MX" dirty="0"/>
          </a:p>
          <a:p>
            <a:pPr algn="ctr"/>
            <a:r>
              <a:rPr lang="es-MX" b="1" dirty="0" err="1"/>
              <a:t>District</a:t>
            </a:r>
            <a:r>
              <a:rPr lang="es-MX" b="1" dirty="0"/>
              <a:t>  5810 </a:t>
            </a:r>
          </a:p>
          <a:p>
            <a:pPr algn="ctr"/>
            <a:r>
              <a:rPr lang="es-MX" dirty="0"/>
              <a:t>Robert Yudkin </a:t>
            </a:r>
          </a:p>
          <a:p>
            <a:pPr algn="ctr"/>
            <a:r>
              <a:rPr lang="es-MX" dirty="0"/>
              <a:t>+1 214 213 6808</a:t>
            </a:r>
          </a:p>
          <a:p>
            <a:pPr algn="ctr"/>
            <a:r>
              <a:rPr lang="es-MX" dirty="0">
                <a:hlinkClick r:id="rId9"/>
              </a:rPr>
              <a:t>ryudkin@swbell.net</a:t>
            </a:r>
            <a:endParaRPr lang="es-MX" dirty="0"/>
          </a:p>
          <a:p>
            <a:pPr algn="ctr"/>
            <a:endParaRPr lang="es-MX" dirty="0"/>
          </a:p>
        </p:txBody>
      </p:sp>
      <p:pic>
        <p:nvPicPr>
          <p:cNvPr id="19" name="Imagen 1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098FDDA-43AE-D350-EA17-C6E039CDC4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82" y="1445488"/>
            <a:ext cx="808180" cy="462178"/>
          </a:xfrm>
          <a:prstGeom prst="rect">
            <a:avLst/>
          </a:prstGeom>
        </p:spPr>
      </p:pic>
      <p:pic>
        <p:nvPicPr>
          <p:cNvPr id="21" name="Imagen 20" descr="Patrón de fondo&#10;&#10;Descripción generada automáticamente">
            <a:extLst>
              <a:ext uri="{FF2B5EF4-FFF2-40B4-BE49-F238E27FC236}">
                <a16:creationId xmlns:a16="http://schemas.microsoft.com/office/drawing/2014/main" id="{C0A47235-9B84-2F63-66B9-6CC3D52A85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07" y="1491658"/>
            <a:ext cx="804177" cy="4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1F9FF-7BD7-51CD-913F-5676F66FF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506F8A23-1BDB-07F7-03E1-27B94A59B9DA}"/>
              </a:ext>
            </a:extLst>
          </p:cNvPr>
          <p:cNvSpPr/>
          <p:nvPr/>
        </p:nvSpPr>
        <p:spPr>
          <a:xfrm>
            <a:off x="2" y="11637"/>
            <a:ext cx="12190105" cy="6940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1219140"/>
            <a:endParaRPr lang="es-MX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Picture 3" descr="F:\IMAGENES FLYER LOGOS RIMEX\FLYER PROMOS\FORMATO EN L.png">
            <a:extLst>
              <a:ext uri="{FF2B5EF4-FFF2-40B4-BE49-F238E27FC236}">
                <a16:creationId xmlns:a16="http://schemas.microsoft.com/office/drawing/2014/main" id="{E2329177-28A3-C28C-FEBF-9D28825DE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29"/>
            <a:ext cx="12192000" cy="68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3879033-8CC1-818B-7DE2-1734EE3F2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10" y="-102853"/>
            <a:ext cx="5932051" cy="1581748"/>
          </a:xfrm>
          <a:prstGeom prst="rect">
            <a:avLst/>
          </a:prstGeom>
        </p:spPr>
      </p:pic>
      <p:pic>
        <p:nvPicPr>
          <p:cNvPr id="6" name="Imagen 5" descr="Imagen que contiene persona, camiseta&#10;&#10;Descripción generada automáticamente">
            <a:extLst>
              <a:ext uri="{FF2B5EF4-FFF2-40B4-BE49-F238E27FC236}">
                <a16:creationId xmlns:a16="http://schemas.microsoft.com/office/drawing/2014/main" id="{74D97243-B9DA-02BA-28CC-BA2FF0EA9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70" y="68629"/>
            <a:ext cx="4755037" cy="475503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728921-CD74-9924-C1DB-360D20557A87}"/>
              </a:ext>
            </a:extLst>
          </p:cNvPr>
          <p:cNvSpPr txBox="1"/>
          <p:nvPr/>
        </p:nvSpPr>
        <p:spPr>
          <a:xfrm>
            <a:off x="1770092" y="1307839"/>
            <a:ext cx="5151603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Ubicación / </a:t>
            </a:r>
            <a:r>
              <a:rPr lang="es-MX" sz="2800" dirty="0" err="1">
                <a:solidFill>
                  <a:schemeClr val="accent4">
                    <a:lumMod val="75000"/>
                  </a:schemeClr>
                </a:solidFill>
              </a:rPr>
              <a:t>Location</a:t>
            </a:r>
            <a:r>
              <a:rPr lang="es-MX" sz="2800" dirty="0">
                <a:solidFill>
                  <a:schemeClr val="accent4">
                    <a:lumMod val="75000"/>
                  </a:schemeClr>
                </a:solidFill>
              </a:rPr>
              <a:t>: </a:t>
            </a:r>
          </a:p>
          <a:p>
            <a:r>
              <a:rPr lang="es-MX" sz="2800" dirty="0"/>
              <a:t>Guerrero Chihuahua México </a:t>
            </a:r>
          </a:p>
          <a:p>
            <a:endParaRPr lang="es-MX" sz="1400" dirty="0"/>
          </a:p>
          <a:p>
            <a:r>
              <a:rPr lang="es-MX" sz="2800" dirty="0" err="1"/>
              <a:t>Area</a:t>
            </a:r>
            <a:r>
              <a:rPr lang="es-MX" sz="2800" dirty="0"/>
              <a:t> de interés / </a:t>
            </a:r>
            <a:r>
              <a:rPr lang="es-MX" sz="2800" dirty="0">
                <a:solidFill>
                  <a:schemeClr val="accent4">
                    <a:lumMod val="75000"/>
                  </a:schemeClr>
                </a:solidFill>
              </a:rPr>
              <a:t>Focus área:</a:t>
            </a:r>
          </a:p>
          <a:p>
            <a:r>
              <a:rPr lang="es-MX" sz="2800" dirty="0" err="1"/>
              <a:t>Blindness</a:t>
            </a:r>
            <a:r>
              <a:rPr lang="es-MX" sz="2800" dirty="0"/>
              <a:t> </a:t>
            </a:r>
            <a:r>
              <a:rPr lang="es-MX" sz="2800" dirty="0" err="1"/>
              <a:t>prevention</a:t>
            </a:r>
            <a:r>
              <a:rPr lang="es-MX" sz="2800" dirty="0"/>
              <a:t> </a:t>
            </a:r>
          </a:p>
          <a:p>
            <a:endParaRPr lang="es-MX" sz="1400" dirty="0"/>
          </a:p>
          <a:p>
            <a:r>
              <a:rPr lang="es-MX" sz="2800" dirty="0"/>
              <a:t>Presupuesto / </a:t>
            </a:r>
            <a:r>
              <a:rPr lang="es-MX" sz="2800" dirty="0">
                <a:solidFill>
                  <a:schemeClr val="accent1"/>
                </a:solidFill>
              </a:rPr>
              <a:t>Project </a:t>
            </a:r>
            <a:r>
              <a:rPr lang="es-MX" sz="2800" dirty="0" err="1">
                <a:solidFill>
                  <a:schemeClr val="accent1"/>
                </a:solidFill>
              </a:rPr>
              <a:t>budjet</a:t>
            </a:r>
            <a:r>
              <a:rPr lang="es-MX" sz="2800" dirty="0">
                <a:solidFill>
                  <a:schemeClr val="accent1"/>
                </a:solidFill>
              </a:rPr>
              <a:t>:</a:t>
            </a:r>
          </a:p>
          <a:p>
            <a:r>
              <a:rPr lang="es-MX" sz="2800" dirty="0"/>
              <a:t>$110,000.00 USD </a:t>
            </a:r>
          </a:p>
          <a:p>
            <a:endParaRPr lang="es-MX" sz="1400" dirty="0"/>
          </a:p>
          <a:p>
            <a:r>
              <a:rPr lang="es-MX" sz="2800" dirty="0"/>
              <a:t>Fondos necesarios / </a:t>
            </a:r>
            <a:r>
              <a:rPr lang="es-MX" sz="2800" dirty="0">
                <a:solidFill>
                  <a:schemeClr val="accent1"/>
                </a:solidFill>
              </a:rPr>
              <a:t>DDF </a:t>
            </a:r>
            <a:r>
              <a:rPr lang="es-MX" sz="2800" dirty="0" err="1">
                <a:solidFill>
                  <a:schemeClr val="accent1"/>
                </a:solidFill>
              </a:rPr>
              <a:t>goal</a:t>
            </a:r>
            <a:r>
              <a:rPr lang="es-MX" sz="2800" dirty="0">
                <a:solidFill>
                  <a:schemeClr val="accent1"/>
                </a:solidFill>
              </a:rPr>
              <a:t>: </a:t>
            </a:r>
          </a:p>
          <a:p>
            <a:r>
              <a:rPr lang="es-MX" sz="2800" dirty="0"/>
              <a:t>$</a:t>
            </a:r>
            <a:r>
              <a:rPr lang="en-US" sz="180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Helvetica Neue"/>
                <a:ea typeface="Arial Unicode MS" panose="020B0604020202020204" pitchFamily="34" charset="-128"/>
                <a:cs typeface="Arial Unicode MS" panose="020B0604020202020204" pitchFamily="34" charset="-128"/>
              </a:rPr>
              <a:t>65</a:t>
            </a: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 panose="020B0604020202020204" pitchFamily="34" charset="-128"/>
                <a:cs typeface="Arial Unicode MS" panose="020B0604020202020204" pitchFamily="34" charset="-128"/>
              </a:rPr>
              <a:t>,000 DDF</a:t>
            </a:r>
            <a:endParaRPr lang="es-MX" sz="2400" b="1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55538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0CFE6-56FB-DB7C-F7B3-EF1720F04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54F064A4-5DE7-2C0D-88DA-D76287190337}"/>
              </a:ext>
            </a:extLst>
          </p:cNvPr>
          <p:cNvSpPr/>
          <p:nvPr/>
        </p:nvSpPr>
        <p:spPr>
          <a:xfrm>
            <a:off x="2" y="11637"/>
            <a:ext cx="12190105" cy="6940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1219140"/>
            <a:endParaRPr lang="es-MX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Picture 3" descr="F:\IMAGENES FLYER LOGOS RIMEX\FLYER PROMOS\FORMATO EN L.png">
            <a:extLst>
              <a:ext uri="{FF2B5EF4-FFF2-40B4-BE49-F238E27FC236}">
                <a16:creationId xmlns:a16="http://schemas.microsoft.com/office/drawing/2014/main" id="{E3BF742C-1A7C-2F52-C28F-A044B19D0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79"/>
            <a:ext cx="12192000" cy="68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542ED64-C37B-8A2D-B22F-E87CFDB94B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" y="143529"/>
            <a:ext cx="4231940" cy="1128423"/>
          </a:xfrm>
          <a:prstGeom prst="rect">
            <a:avLst/>
          </a:prstGeom>
        </p:spPr>
      </p:pic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BE544C43-5D72-6635-7574-A901F160925B}"/>
              </a:ext>
            </a:extLst>
          </p:cNvPr>
          <p:cNvCxnSpPr>
            <a:cxnSpLocks/>
          </p:cNvCxnSpPr>
          <p:nvPr/>
        </p:nvCxnSpPr>
        <p:spPr>
          <a:xfrm>
            <a:off x="4126164" y="6236761"/>
            <a:ext cx="306773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2D7971C-160D-7E8B-D07E-650A44F52966}"/>
              </a:ext>
            </a:extLst>
          </p:cNvPr>
          <p:cNvSpPr txBox="1"/>
          <p:nvPr/>
        </p:nvSpPr>
        <p:spPr>
          <a:xfrm>
            <a:off x="4363914" y="280497"/>
            <a:ext cx="5476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/>
              <a:t>PRESUPUESTO / BUDGET</a:t>
            </a:r>
          </a:p>
          <a:p>
            <a:r>
              <a:rPr lang="es-MX" sz="3600" b="1" dirty="0"/>
              <a:t>   G</a:t>
            </a:r>
            <a:r>
              <a:rPr lang="es-MX" sz="3600" dirty="0"/>
              <a:t>lobal</a:t>
            </a:r>
            <a:r>
              <a:rPr lang="es-MX" sz="3600" b="1" dirty="0"/>
              <a:t> G</a:t>
            </a:r>
            <a:r>
              <a:rPr lang="es-MX" sz="3600" dirty="0"/>
              <a:t>rant</a:t>
            </a:r>
            <a:r>
              <a:rPr lang="es-MX" sz="3600" b="1" dirty="0"/>
              <a:t> # 2690921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C8CD21-FCF1-A0BF-82EC-F511F563C6BE}"/>
              </a:ext>
            </a:extLst>
          </p:cNvPr>
          <p:cNvSpPr txBox="1"/>
          <p:nvPr/>
        </p:nvSpPr>
        <p:spPr>
          <a:xfrm>
            <a:off x="961535" y="2600560"/>
            <a:ext cx="10869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Districts</a:t>
            </a:r>
            <a:r>
              <a:rPr lang="es-MX" dirty="0"/>
              <a:t>	(FDD)			Clubs (Non FDD)</a:t>
            </a:r>
          </a:p>
          <a:p>
            <a:r>
              <a:rPr lang="es-MX" dirty="0"/>
              <a:t>$10,000.00      Dallas     5810		$1,200.00   Boca </a:t>
            </a:r>
            <a:r>
              <a:rPr lang="es-MX" dirty="0" err="1"/>
              <a:t>Raton</a:t>
            </a:r>
            <a:r>
              <a:rPr lang="es-MX" dirty="0"/>
              <a:t> R.C.</a:t>
            </a:r>
          </a:p>
          <a:p>
            <a:r>
              <a:rPr lang="es-MX" dirty="0"/>
              <a:t>$10,000.00      Houston 5890	$ 5,000.00   </a:t>
            </a:r>
            <a:r>
              <a:rPr lang="es-MX" dirty="0" err="1"/>
              <a:t>University</a:t>
            </a:r>
            <a:r>
              <a:rPr lang="es-MX" dirty="0"/>
              <a:t> </a:t>
            </a:r>
            <a:r>
              <a:rPr lang="es-MX" dirty="0" err="1"/>
              <a:t>area</a:t>
            </a:r>
            <a:r>
              <a:rPr lang="es-MX" dirty="0"/>
              <a:t> R.C.         </a:t>
            </a:r>
          </a:p>
          <a:p>
            <a:r>
              <a:rPr lang="es-MX" dirty="0"/>
              <a:t>$   3,000.00      México    4110	$1,000.00    Juárez R.C.</a:t>
            </a:r>
          </a:p>
          <a:p>
            <a:r>
              <a:rPr lang="es-MX" dirty="0"/>
              <a:t>				$1,000.00    </a:t>
            </a:r>
            <a:r>
              <a:rPr lang="es-MX" dirty="0" err="1"/>
              <a:t>Brazosport</a:t>
            </a:r>
            <a:r>
              <a:rPr lang="es-MX" dirty="0"/>
              <a:t> R.C.	</a:t>
            </a:r>
          </a:p>
          <a:p>
            <a:r>
              <a:rPr lang="es-MX" dirty="0"/>
              <a:t>				$1,000.00    Delicias R.C. </a:t>
            </a:r>
          </a:p>
          <a:p>
            <a:r>
              <a:rPr lang="es-MX" dirty="0"/>
              <a:t>				$2,700.00    </a:t>
            </a:r>
            <a:r>
              <a:rPr lang="es-MX" dirty="0" err="1"/>
              <a:t>Cuauhtemoc</a:t>
            </a:r>
            <a:r>
              <a:rPr lang="es-MX" dirty="0"/>
              <a:t> R.C. </a:t>
            </a:r>
          </a:p>
          <a:p>
            <a:r>
              <a:rPr lang="es-MX" b="1" dirty="0"/>
              <a:t>Total FDD de </a:t>
            </a:r>
            <a:r>
              <a:rPr lang="es-MX" dirty="0"/>
              <a:t>/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Districts</a:t>
            </a:r>
            <a:r>
              <a:rPr lang="es-MX" dirty="0"/>
              <a:t> 	Total non FDD </a:t>
            </a:r>
          </a:p>
          <a:p>
            <a:r>
              <a:rPr lang="es-MX" b="1" dirty="0"/>
              <a:t>$23,000.00			$ 11.900,000.00                                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8D7639-BC3B-02FA-B6C6-1BB60927E571}"/>
              </a:ext>
            </a:extLst>
          </p:cNvPr>
          <p:cNvSpPr txBox="1"/>
          <p:nvPr/>
        </p:nvSpPr>
        <p:spPr>
          <a:xfrm>
            <a:off x="2974341" y="1454870"/>
            <a:ext cx="6025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Costo total del proyecto GG </a:t>
            </a:r>
            <a:r>
              <a:rPr lang="es-MX" sz="2400" dirty="0"/>
              <a:t>/ </a:t>
            </a:r>
            <a:r>
              <a:rPr lang="es-MX" sz="2400" dirty="0">
                <a:solidFill>
                  <a:schemeClr val="accent1"/>
                </a:solidFill>
              </a:rPr>
              <a:t>GG total </a:t>
            </a:r>
            <a:r>
              <a:rPr lang="es-MX" sz="2400" dirty="0" err="1">
                <a:solidFill>
                  <a:schemeClr val="accent1"/>
                </a:solidFill>
              </a:rPr>
              <a:t>cost</a:t>
            </a:r>
            <a:endParaRPr lang="es-MX" sz="2400" dirty="0">
              <a:solidFill>
                <a:schemeClr val="accent1"/>
              </a:solidFill>
            </a:endParaRPr>
          </a:p>
          <a:p>
            <a:r>
              <a:rPr lang="es-MX" sz="2400" dirty="0"/>
              <a:t>                                </a:t>
            </a:r>
            <a:r>
              <a:rPr lang="es-MX" sz="2400" b="1" dirty="0"/>
              <a:t>$110,000.00 USD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673A15-590D-2B25-C074-570A771B4FCC}"/>
              </a:ext>
            </a:extLst>
          </p:cNvPr>
          <p:cNvSpPr txBox="1"/>
          <p:nvPr/>
        </p:nvSpPr>
        <p:spPr>
          <a:xfrm>
            <a:off x="2181958" y="5306738"/>
            <a:ext cx="5851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FDD necesarios para el GG </a:t>
            </a:r>
            <a:r>
              <a:rPr lang="es-MX" sz="2400" dirty="0"/>
              <a:t>/ </a:t>
            </a:r>
            <a:r>
              <a:rPr lang="es-MX" sz="2400" dirty="0">
                <a:solidFill>
                  <a:schemeClr val="accent1"/>
                </a:solidFill>
              </a:rPr>
              <a:t>GG FDD </a:t>
            </a:r>
            <a:r>
              <a:rPr lang="es-MX" sz="2400" dirty="0" err="1">
                <a:solidFill>
                  <a:schemeClr val="accent1"/>
                </a:solidFill>
              </a:rPr>
              <a:t>goal</a:t>
            </a:r>
            <a:endParaRPr lang="es-MX" sz="2400" dirty="0">
              <a:solidFill>
                <a:schemeClr val="accent1"/>
              </a:solidFill>
            </a:endParaRPr>
          </a:p>
          <a:p>
            <a:r>
              <a:rPr lang="es-MX" sz="2400" b="1" dirty="0"/>
              <a:t>                                              $ 65,000.00 USD </a:t>
            </a:r>
          </a:p>
        </p:txBody>
      </p:sp>
      <p:pic>
        <p:nvPicPr>
          <p:cNvPr id="11" name="Imagen 10" descr="Imagen que contiene cuchillo&#10;&#10;Descripción generada automáticamente">
            <a:extLst>
              <a:ext uri="{FF2B5EF4-FFF2-40B4-BE49-F238E27FC236}">
                <a16:creationId xmlns:a16="http://schemas.microsoft.com/office/drawing/2014/main" id="{F234C6CA-2A15-34C3-9236-9D59B55FE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048" y="1398391"/>
            <a:ext cx="2575210" cy="156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90128-F225-9FE9-A7C1-E0F717BD3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C4512E9E-861C-0656-A133-A780C9654337}"/>
              </a:ext>
            </a:extLst>
          </p:cNvPr>
          <p:cNvSpPr/>
          <p:nvPr/>
        </p:nvSpPr>
        <p:spPr>
          <a:xfrm>
            <a:off x="2" y="11637"/>
            <a:ext cx="12190105" cy="6940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1219140"/>
            <a:endParaRPr lang="es-MX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Picture 3" descr="F:\IMAGENES FLYER LOGOS RIMEX\FLYER PROMOS\FORMATO EN L.png">
            <a:extLst>
              <a:ext uri="{FF2B5EF4-FFF2-40B4-BE49-F238E27FC236}">
                <a16:creationId xmlns:a16="http://schemas.microsoft.com/office/drawing/2014/main" id="{98A5D386-E211-F999-C383-E1F8AB29B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" y="-96832"/>
            <a:ext cx="12192000" cy="68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D861DEB-D362-7A3B-87B3-F7AA7AE4E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88" y="-96832"/>
            <a:ext cx="4231940" cy="1128423"/>
          </a:xfrm>
          <a:prstGeom prst="rect">
            <a:avLst/>
          </a:prstGeom>
        </p:spPr>
      </p:pic>
      <p:pic>
        <p:nvPicPr>
          <p:cNvPr id="3" name="Marcador de contenido 11" descr="Mapa&#10;&#10;Descripción generada automáticamente">
            <a:extLst>
              <a:ext uri="{FF2B5EF4-FFF2-40B4-BE49-F238E27FC236}">
                <a16:creationId xmlns:a16="http://schemas.microsoft.com/office/drawing/2014/main" id="{EA346691-4E30-F065-5CA1-05004DD65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21" y="1140060"/>
            <a:ext cx="3618495" cy="440771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B4650C6-1362-0D2C-C35D-7FE922216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560" y="202858"/>
            <a:ext cx="7257448" cy="937202"/>
          </a:xfrm>
        </p:spPr>
        <p:txBody>
          <a:bodyPr>
            <a:normAutofit fontScale="90000"/>
          </a:bodyPr>
          <a:lstStyle/>
          <a:p>
            <a:r>
              <a:rPr lang="es-MX" dirty="0"/>
              <a:t>Área de influencia / </a:t>
            </a:r>
            <a:r>
              <a:rPr lang="es-MX" dirty="0" err="1">
                <a:solidFill>
                  <a:schemeClr val="accent1"/>
                </a:solidFill>
              </a:rPr>
              <a:t>Area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of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service</a:t>
            </a:r>
            <a:r>
              <a:rPr lang="es-MX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95DE1C-E47B-0723-8F99-DFB581A62B53}"/>
              </a:ext>
            </a:extLst>
          </p:cNvPr>
          <p:cNvSpPr txBox="1"/>
          <p:nvPr/>
        </p:nvSpPr>
        <p:spPr>
          <a:xfrm>
            <a:off x="5541631" y="1081760"/>
            <a:ext cx="190076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Aldama</a:t>
            </a:r>
          </a:p>
          <a:p>
            <a:r>
              <a:rPr lang="es-MX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Bachiniva</a:t>
            </a:r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r>
              <a:rPr lang="es-MX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Balleza</a:t>
            </a:r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  <a:p>
            <a:r>
              <a:rPr lang="es-MX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Belizario</a:t>
            </a:r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Domínguez</a:t>
            </a:r>
          </a:p>
          <a:p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Bocoyna	</a:t>
            </a:r>
          </a:p>
          <a:p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Buenaventura            </a:t>
            </a:r>
          </a:p>
          <a:p>
            <a:r>
              <a:rPr lang="es-MX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Carichí</a:t>
            </a:r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Casas Grandes</a:t>
            </a:r>
          </a:p>
          <a:p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Camargo	</a:t>
            </a:r>
          </a:p>
          <a:p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Chihuahua       </a:t>
            </a:r>
          </a:p>
          <a:p>
            <a:r>
              <a:rPr lang="es-MX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Chinipas</a:t>
            </a:r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r>
              <a:rPr lang="es-MX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Cuauhtemoc</a:t>
            </a:r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r>
              <a:rPr lang="es-MX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Cusihuiriachi</a:t>
            </a:r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Delicias	</a:t>
            </a:r>
          </a:p>
          <a:p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Tule 	</a:t>
            </a:r>
          </a:p>
          <a:p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Galeana	</a:t>
            </a:r>
          </a:p>
          <a:p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 Morelos</a:t>
            </a:r>
          </a:p>
          <a:p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Santa Isabel</a:t>
            </a:r>
            <a:endParaRPr lang="es-MX" sz="1600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24EABE7-9F78-690D-C559-CEB886B28A82}"/>
              </a:ext>
            </a:extLst>
          </p:cNvPr>
          <p:cNvSpPr txBox="1">
            <a:spLocks noChangeArrowheads="1"/>
          </p:cNvSpPr>
          <p:nvPr/>
        </p:nvSpPr>
        <p:spPr>
          <a:xfrm>
            <a:off x="7470270" y="1081759"/>
            <a:ext cx="2535767" cy="4524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Gómez Farías	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Guachochi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Guadalupe Distrito Bravo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Guadalupe y Calvo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Guerrero	           </a:t>
            </a:r>
            <a:r>
              <a:rPr lang="es-MX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 Morelos	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Ignacio Zaragoza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Jimenez    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Juárez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Julimes</a:t>
            </a:r>
            <a:endParaRPr lang="es-MX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Madera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Manuel Benavides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Matachi</a:t>
            </a:r>
            <a:endParaRPr lang="es-MX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Matamoros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Meoqui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Moris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403EB7-A54A-5991-CECB-53B008F4E95A}"/>
              </a:ext>
            </a:extLst>
          </p:cNvPr>
          <p:cNvSpPr txBox="1"/>
          <p:nvPr/>
        </p:nvSpPr>
        <p:spPr>
          <a:xfrm>
            <a:off x="10043724" y="1038694"/>
            <a:ext cx="190076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Namiquipa</a:t>
            </a:r>
          </a:p>
          <a:p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Nonoava </a:t>
            </a:r>
          </a:p>
          <a:p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 Casas Grandes </a:t>
            </a:r>
          </a:p>
          <a:p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Ocampo </a:t>
            </a:r>
          </a:p>
          <a:p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Ojinaga</a:t>
            </a:r>
          </a:p>
          <a:p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Parral</a:t>
            </a:r>
          </a:p>
          <a:p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Riva Palacio </a:t>
            </a:r>
          </a:p>
          <a:p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Rosales </a:t>
            </a:r>
          </a:p>
          <a:p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Francisco de Borjas </a:t>
            </a:r>
          </a:p>
          <a:p>
            <a:r>
              <a:rPr lang="es-MX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Satevo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Temosachi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Urique </a:t>
            </a:r>
          </a:p>
          <a:p>
            <a:r>
              <a:rPr lang="es-MX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Uruachi</a:t>
            </a: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Valle de Allende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02833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B2706-918F-FB12-2473-0B3818ED4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52B2545A-E2A0-E5E1-BB29-499CD77A449D}"/>
              </a:ext>
            </a:extLst>
          </p:cNvPr>
          <p:cNvSpPr/>
          <p:nvPr/>
        </p:nvSpPr>
        <p:spPr>
          <a:xfrm>
            <a:off x="2" y="11637"/>
            <a:ext cx="12190105" cy="6940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1219140"/>
            <a:endParaRPr lang="es-MX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Picture 3" descr="F:\IMAGENES FLYER LOGOS RIMEX\FLYER PROMOS\FORMATO EN L.png">
            <a:extLst>
              <a:ext uri="{FF2B5EF4-FFF2-40B4-BE49-F238E27FC236}">
                <a16:creationId xmlns:a16="http://schemas.microsoft.com/office/drawing/2014/main" id="{CD94996E-B731-DAE2-804D-CB07FB137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29"/>
            <a:ext cx="12192000" cy="68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73F1B06-6F5C-5207-646D-3EA2C8F03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88" y="-96832"/>
            <a:ext cx="4231940" cy="112842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8B3F1A-CD55-EEAB-FECB-AA6C7BBEF3A1}"/>
              </a:ext>
            </a:extLst>
          </p:cNvPr>
          <p:cNvSpPr txBox="1"/>
          <p:nvPr/>
        </p:nvSpPr>
        <p:spPr>
          <a:xfrm>
            <a:off x="4231940" y="254523"/>
            <a:ext cx="7133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Estadísticas anuales </a:t>
            </a:r>
            <a:r>
              <a:rPr lang="es-MX" sz="3200" dirty="0"/>
              <a:t>/ </a:t>
            </a:r>
            <a:r>
              <a:rPr lang="es-MX" sz="3200" dirty="0">
                <a:solidFill>
                  <a:schemeClr val="accent1"/>
                </a:solidFill>
              </a:rPr>
              <a:t>anual </a:t>
            </a:r>
            <a:r>
              <a:rPr lang="es-MX" sz="3200" dirty="0" err="1">
                <a:solidFill>
                  <a:schemeClr val="accent1"/>
                </a:solidFill>
              </a:rPr>
              <a:t>statistics</a:t>
            </a:r>
            <a:r>
              <a:rPr lang="es-MX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94B616B-5857-46B7-213A-396A3DF62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1140" y="1038019"/>
            <a:ext cx="5181600" cy="4351338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800" b="1" dirty="0"/>
              <a:t>OFTALMOLOGIA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800" dirty="0"/>
              <a:t>3000  </a:t>
            </a:r>
            <a:r>
              <a:rPr lang="en-US" sz="2800" dirty="0" err="1"/>
              <a:t>Exámenes</a:t>
            </a:r>
            <a:r>
              <a:rPr lang="en-US" sz="2800" dirty="0"/>
              <a:t> de la vista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US" sz="15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dirty="0"/>
              <a:t>1700  </a:t>
            </a:r>
            <a:r>
              <a:rPr lang="en-US" dirty="0" err="1"/>
              <a:t>Adaptaciones</a:t>
            </a:r>
            <a:r>
              <a:rPr lang="en-US" dirty="0"/>
              <a:t> de </a:t>
            </a:r>
            <a:r>
              <a:rPr lang="en-US" dirty="0" err="1"/>
              <a:t>lentes</a:t>
            </a:r>
            <a:endParaRPr lang="en-US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US" sz="1600" dirty="0"/>
          </a:p>
          <a:p>
            <a:pPr marL="514350" indent="-514350" eaLnBrk="1" hangingPunct="1">
              <a:lnSpc>
                <a:spcPct val="100000"/>
              </a:lnSpc>
              <a:spcBef>
                <a:spcPts val="600"/>
              </a:spcBef>
              <a:buAutoNum type="arabicPlain" startAt="850"/>
              <a:defRPr/>
            </a:pPr>
            <a:r>
              <a:rPr lang="en-US" sz="2800" b="1" u="sng" dirty="0"/>
              <a:t>    </a:t>
            </a:r>
            <a:r>
              <a:rPr lang="en-US" sz="2800" b="1" u="sng" dirty="0" err="1"/>
              <a:t>Cirugías</a:t>
            </a:r>
            <a:r>
              <a:rPr lang="en-US" sz="2800" b="1" u="sng" dirty="0"/>
              <a:t> de </a:t>
            </a:r>
            <a:r>
              <a:rPr lang="en-US" sz="2800" b="1" u="sng" dirty="0" err="1"/>
              <a:t>catarata</a:t>
            </a:r>
            <a:endParaRPr lang="en-US" sz="2800" b="1" u="sng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US" sz="1600" dirty="0"/>
          </a:p>
          <a:p>
            <a:pPr marL="514350" indent="-514350" eaLnBrk="1" hangingPunct="1">
              <a:lnSpc>
                <a:spcPct val="100000"/>
              </a:lnSpc>
              <a:spcBef>
                <a:spcPts val="600"/>
              </a:spcBef>
              <a:buAutoNum type="arabicPlain" startAt="150"/>
              <a:defRPr/>
            </a:pPr>
            <a:r>
              <a:rPr lang="en-US" sz="2800" dirty="0"/>
              <a:t>    </a:t>
            </a:r>
            <a:r>
              <a:rPr lang="en-US" sz="2800" dirty="0" err="1"/>
              <a:t>Consultas</a:t>
            </a:r>
            <a:r>
              <a:rPr lang="en-US" sz="2800" dirty="0"/>
              <a:t> de retina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US" sz="18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dirty="0"/>
              <a:t>10</a:t>
            </a:r>
            <a:r>
              <a:rPr lang="en-US" sz="2800" dirty="0"/>
              <a:t>50  </a:t>
            </a:r>
            <a:r>
              <a:rPr lang="en-US" sz="2800" dirty="0" err="1"/>
              <a:t>Servicios</a:t>
            </a:r>
            <a:r>
              <a:rPr lang="en-US" sz="2800" dirty="0"/>
              <a:t> </a:t>
            </a:r>
            <a:r>
              <a:rPr lang="en-US" sz="2800" dirty="0" err="1"/>
              <a:t>dentales</a:t>
            </a:r>
            <a:endParaRPr lang="en-US" sz="2800" b="1" dirty="0"/>
          </a:p>
          <a:p>
            <a:endParaRPr lang="es-MX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D8C1BA4-5727-CF8C-651A-5651CE2F6163}"/>
              </a:ext>
            </a:extLst>
          </p:cNvPr>
          <p:cNvSpPr txBox="1">
            <a:spLocks/>
          </p:cNvSpPr>
          <p:nvPr/>
        </p:nvSpPr>
        <p:spPr>
          <a:xfrm>
            <a:off x="6932928" y="1045116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1"/>
                </a:solidFill>
              </a:rPr>
              <a:t>OPHTALMOLOGY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3000  Eye exam's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n-US" sz="15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1700  Eyeglass fittings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schemeClr val="accent1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lain" startAt="850"/>
              <a:defRPr/>
            </a:pPr>
            <a:r>
              <a:rPr lang="en-US" b="1" dirty="0">
                <a:solidFill>
                  <a:schemeClr val="accent1"/>
                </a:solidFill>
              </a:rPr>
              <a:t>    </a:t>
            </a:r>
            <a:r>
              <a:rPr lang="en-US" b="1" u="sng" dirty="0">
                <a:solidFill>
                  <a:schemeClr val="accent1"/>
                </a:solidFill>
              </a:rPr>
              <a:t>Cataract surgeries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schemeClr val="accent1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lain" startAt="150"/>
              <a:defRPr/>
            </a:pPr>
            <a:r>
              <a:rPr lang="en-US" dirty="0">
                <a:solidFill>
                  <a:schemeClr val="accent1"/>
                </a:solidFill>
              </a:rPr>
              <a:t>    Retina services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1050  Dental services </a:t>
            </a:r>
            <a:endParaRPr lang="en-US" b="1" dirty="0">
              <a:solidFill>
                <a:schemeClr val="accent1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663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B5927-B198-14BC-1FED-1E6E18DFB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6A8AA151-490D-44F1-A32D-29BA74565E54}"/>
              </a:ext>
            </a:extLst>
          </p:cNvPr>
          <p:cNvSpPr/>
          <p:nvPr/>
        </p:nvSpPr>
        <p:spPr>
          <a:xfrm>
            <a:off x="2" y="11637"/>
            <a:ext cx="12190105" cy="6940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1219140"/>
            <a:endParaRPr lang="es-MX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Picture 3" descr="F:\IMAGENES FLYER LOGOS RIMEX\FLYER PROMOS\FORMATO EN L.png">
            <a:extLst>
              <a:ext uri="{FF2B5EF4-FFF2-40B4-BE49-F238E27FC236}">
                <a16:creationId xmlns:a16="http://schemas.microsoft.com/office/drawing/2014/main" id="{B8AB2367-20EF-98B3-45A7-B2179636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29"/>
            <a:ext cx="12192000" cy="68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677D527-1361-8F54-7A28-CBAA4E4CF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88" y="-96832"/>
            <a:ext cx="4231940" cy="112842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24F6EB3-2364-3787-8606-FAB7255A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082" y="0"/>
            <a:ext cx="10515600" cy="1325563"/>
          </a:xfrm>
        </p:spPr>
        <p:txBody>
          <a:bodyPr>
            <a:normAutofit/>
          </a:bodyPr>
          <a:lstStyle/>
          <a:p>
            <a:r>
              <a:rPr lang="es-MX" sz="4000" b="1" dirty="0"/>
              <a:t>Nuestras actividades </a:t>
            </a:r>
            <a:r>
              <a:rPr lang="es-MX" sz="4000" dirty="0"/>
              <a:t>/ </a:t>
            </a:r>
            <a:r>
              <a:rPr lang="es-MX" sz="4000" dirty="0" err="1">
                <a:solidFill>
                  <a:schemeClr val="accent1"/>
                </a:solidFill>
              </a:rPr>
              <a:t>Our</a:t>
            </a:r>
            <a:r>
              <a:rPr lang="es-MX" sz="4000" dirty="0">
                <a:solidFill>
                  <a:schemeClr val="accent1"/>
                </a:solidFill>
              </a:rPr>
              <a:t> </a:t>
            </a:r>
            <a:r>
              <a:rPr lang="es-MX" sz="4000" dirty="0" err="1">
                <a:solidFill>
                  <a:schemeClr val="accent1"/>
                </a:solidFill>
              </a:rPr>
              <a:t>activities</a:t>
            </a:r>
            <a:endParaRPr lang="es-MX" sz="4000" dirty="0">
              <a:solidFill>
                <a:schemeClr val="accent1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4BE0744-96B0-E664-B0EE-5F00B4B47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966" y="1437437"/>
            <a:ext cx="3043687" cy="3065552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/>
              <a:t>Oftalmología</a:t>
            </a:r>
          </a:p>
          <a:p>
            <a:pPr marL="0" indent="0" algn="ctr">
              <a:buNone/>
            </a:pPr>
            <a:r>
              <a:rPr lang="es-MX" dirty="0" err="1">
                <a:solidFill>
                  <a:schemeClr val="accent1"/>
                </a:solidFill>
              </a:rPr>
              <a:t>Ophtalmology</a:t>
            </a:r>
            <a:endParaRPr lang="es-MX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7C51D973-C906-B2E6-6C98-C392C27782E9}"/>
              </a:ext>
            </a:extLst>
          </p:cNvPr>
          <p:cNvSpPr txBox="1">
            <a:spLocks/>
          </p:cNvSpPr>
          <p:nvPr/>
        </p:nvSpPr>
        <p:spPr>
          <a:xfrm>
            <a:off x="3153447" y="1414526"/>
            <a:ext cx="3219091" cy="28757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b="1" dirty="0"/>
              <a:t>Cirugía plástica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b="1" dirty="0"/>
              <a:t>Reconstructiva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accent1"/>
                </a:solidFill>
              </a:rPr>
              <a:t>Reconstructive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dirty="0" err="1">
                <a:solidFill>
                  <a:schemeClr val="accent1"/>
                </a:solidFill>
              </a:rPr>
              <a:t>Plastic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Surgery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91F8E82-75A6-4D95-C706-B8E04096C11F}"/>
              </a:ext>
            </a:extLst>
          </p:cNvPr>
          <p:cNvSpPr txBox="1">
            <a:spLocks/>
          </p:cNvSpPr>
          <p:nvPr/>
        </p:nvSpPr>
        <p:spPr>
          <a:xfrm>
            <a:off x="5999564" y="1434084"/>
            <a:ext cx="3043687" cy="3065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b="1" dirty="0">
                <a:solidFill>
                  <a:schemeClr val="tx1"/>
                </a:solidFill>
              </a:rPr>
              <a:t>Cáncer de piel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accent1"/>
                </a:solidFill>
              </a:rPr>
              <a:t>Skin </a:t>
            </a:r>
            <a:r>
              <a:rPr lang="es-MX" dirty="0" err="1">
                <a:solidFill>
                  <a:schemeClr val="accent1"/>
                </a:solidFill>
              </a:rPr>
              <a:t>Cancer</a:t>
            </a:r>
            <a:r>
              <a:rPr lang="es-MX" dirty="0">
                <a:solidFill>
                  <a:schemeClr val="accent1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dirty="0"/>
              <a:t> 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AD82DB6E-0EBC-C460-7D55-96D329BB1A5A}"/>
              </a:ext>
            </a:extLst>
          </p:cNvPr>
          <p:cNvSpPr txBox="1">
            <a:spLocks/>
          </p:cNvSpPr>
          <p:nvPr/>
        </p:nvSpPr>
        <p:spPr>
          <a:xfrm>
            <a:off x="8948662" y="1434084"/>
            <a:ext cx="3043687" cy="3065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b="1" dirty="0">
                <a:solidFill>
                  <a:schemeClr val="tx1"/>
                </a:solidFill>
              </a:rPr>
              <a:t>Odontología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dirty="0" err="1">
                <a:solidFill>
                  <a:schemeClr val="accent1"/>
                </a:solidFill>
              </a:rPr>
              <a:t>Dentistry</a:t>
            </a:r>
            <a:r>
              <a:rPr lang="es-MX" dirty="0">
                <a:solidFill>
                  <a:schemeClr val="accent1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dirty="0"/>
              <a:t> </a:t>
            </a:r>
          </a:p>
        </p:txBody>
      </p:sp>
      <p:pic>
        <p:nvPicPr>
          <p:cNvPr id="12" name="Imagen 11" descr="Imagen que contiene naranja, ojos, viendo, café&#10;&#10;Descripción generada automáticamente">
            <a:extLst>
              <a:ext uri="{FF2B5EF4-FFF2-40B4-BE49-F238E27FC236}">
                <a16:creationId xmlns:a16="http://schemas.microsoft.com/office/drawing/2014/main" id="{E94D92FA-7E2C-A454-C04E-C9C1742E3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3" y="2680016"/>
            <a:ext cx="3219091" cy="2414319"/>
          </a:xfrm>
          <a:prstGeom prst="rect">
            <a:avLst/>
          </a:prstGeom>
        </p:spPr>
      </p:pic>
      <p:pic>
        <p:nvPicPr>
          <p:cNvPr id="13" name="Imagen 12" descr="Imagen que contiene persona, boca, joven, niño&#10;&#10;Descripción generada automáticamente">
            <a:extLst>
              <a:ext uri="{FF2B5EF4-FFF2-40B4-BE49-F238E27FC236}">
                <a16:creationId xmlns:a16="http://schemas.microsoft.com/office/drawing/2014/main" id="{2442C51B-7C87-A94C-4420-67EECF0F1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02" y="3208332"/>
            <a:ext cx="2575079" cy="2930263"/>
          </a:xfrm>
          <a:prstGeom prst="rect">
            <a:avLst/>
          </a:prstGeom>
        </p:spPr>
      </p:pic>
      <p:pic>
        <p:nvPicPr>
          <p:cNvPr id="14" name="Imagen 13" descr="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9F24A9D-2988-C93A-AEF3-20A330A175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30" y="2663900"/>
            <a:ext cx="2337948" cy="3631764"/>
          </a:xfrm>
          <a:prstGeom prst="rect">
            <a:avLst/>
          </a:prstGeom>
        </p:spPr>
      </p:pic>
      <p:pic>
        <p:nvPicPr>
          <p:cNvPr id="15" name="Imagen 14" descr="Diagrama, Texto&#10;&#10;Descripción generada automáticamente">
            <a:extLst>
              <a:ext uri="{FF2B5EF4-FFF2-40B4-BE49-F238E27FC236}">
                <a16:creationId xmlns:a16="http://schemas.microsoft.com/office/drawing/2014/main" id="{6072D63D-EC0A-C0F3-394A-17A7FD76AB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465" y="2663900"/>
            <a:ext cx="3091569" cy="31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9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5CD15-72B9-A5F0-59BC-3880B58E4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503769D9-D1A7-54AA-4D47-ADE7B8B8CA32}"/>
              </a:ext>
            </a:extLst>
          </p:cNvPr>
          <p:cNvSpPr/>
          <p:nvPr/>
        </p:nvSpPr>
        <p:spPr>
          <a:xfrm>
            <a:off x="2" y="11637"/>
            <a:ext cx="12190105" cy="6940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1219140"/>
            <a:endParaRPr lang="es-MX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Picture 3" descr="F:\IMAGENES FLYER LOGOS RIMEX\FLYER PROMOS\FORMATO EN L.png">
            <a:extLst>
              <a:ext uri="{FF2B5EF4-FFF2-40B4-BE49-F238E27FC236}">
                <a16:creationId xmlns:a16="http://schemas.microsoft.com/office/drawing/2014/main" id="{82569908-84FA-6678-1E8F-EA4408472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29"/>
            <a:ext cx="12192000" cy="68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2967A0B-E859-A67D-3357-AE266D73ED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88" y="-96832"/>
            <a:ext cx="4231940" cy="112842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A4C9EB-5B1C-551F-D8C8-D011A2FE2080}"/>
              </a:ext>
            </a:extLst>
          </p:cNvPr>
          <p:cNvSpPr txBox="1"/>
          <p:nvPr/>
        </p:nvSpPr>
        <p:spPr>
          <a:xfrm>
            <a:off x="2611225" y="590065"/>
            <a:ext cx="827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Nuestra necesitad urgente </a:t>
            </a:r>
            <a:r>
              <a:rPr lang="es-MX" sz="3200" dirty="0"/>
              <a:t>/ </a:t>
            </a:r>
            <a:r>
              <a:rPr lang="es-MX" sz="3200" dirty="0" err="1">
                <a:solidFill>
                  <a:schemeClr val="accent1"/>
                </a:solidFill>
              </a:rPr>
              <a:t>Our</a:t>
            </a:r>
            <a:r>
              <a:rPr lang="es-MX" sz="3200" dirty="0">
                <a:solidFill>
                  <a:schemeClr val="accent1"/>
                </a:solidFill>
              </a:rPr>
              <a:t> </a:t>
            </a:r>
            <a:r>
              <a:rPr lang="es-MX" sz="3200" dirty="0" err="1">
                <a:solidFill>
                  <a:schemeClr val="accent1"/>
                </a:solidFill>
              </a:rPr>
              <a:t>urgent</a:t>
            </a:r>
            <a:r>
              <a:rPr lang="es-MX" sz="3200" dirty="0">
                <a:solidFill>
                  <a:schemeClr val="accent1"/>
                </a:solidFill>
              </a:rPr>
              <a:t> </a:t>
            </a:r>
            <a:r>
              <a:rPr lang="es-MX" sz="3200" dirty="0" err="1">
                <a:solidFill>
                  <a:schemeClr val="accent1"/>
                </a:solidFill>
              </a:rPr>
              <a:t>need</a:t>
            </a:r>
            <a:endParaRPr lang="es-MX" sz="3200" dirty="0">
              <a:solidFill>
                <a:schemeClr val="accent1"/>
              </a:solidFill>
            </a:endParaRPr>
          </a:p>
        </p:txBody>
      </p:sp>
      <p:pic>
        <p:nvPicPr>
          <p:cNvPr id="15" name="Imagen 14" descr="Imagen que contiene celular, teléfono, tabla, sostener&#10;&#10;Descripción generada automáticamente">
            <a:extLst>
              <a:ext uri="{FF2B5EF4-FFF2-40B4-BE49-F238E27FC236}">
                <a16:creationId xmlns:a16="http://schemas.microsoft.com/office/drawing/2014/main" id="{C1851EE7-85C4-CD88-0386-DD25E5D9A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46" y="1659470"/>
            <a:ext cx="3270138" cy="3270138"/>
          </a:xfrm>
          <a:prstGeom prst="rect">
            <a:avLst/>
          </a:prstGeom>
        </p:spPr>
      </p:pic>
      <p:pic>
        <p:nvPicPr>
          <p:cNvPr id="17" name="Imagen 16" descr="Imagen que contiene hombre, sostener, tabla, diferente&#10;&#10;Descripción generada automáticamente">
            <a:extLst>
              <a:ext uri="{FF2B5EF4-FFF2-40B4-BE49-F238E27FC236}">
                <a16:creationId xmlns:a16="http://schemas.microsoft.com/office/drawing/2014/main" id="{8018B200-517C-0D22-8187-8DFFE9532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35" y="1603153"/>
            <a:ext cx="3270139" cy="3270139"/>
          </a:xfrm>
          <a:prstGeom prst="rect">
            <a:avLst/>
          </a:prstGeom>
        </p:spPr>
      </p:pic>
      <p:sp>
        <p:nvSpPr>
          <p:cNvPr id="18" name="Flecha: curvada hacia la derecha 17">
            <a:extLst>
              <a:ext uri="{FF2B5EF4-FFF2-40B4-BE49-F238E27FC236}">
                <a16:creationId xmlns:a16="http://schemas.microsoft.com/office/drawing/2014/main" id="{F53EB541-41BB-D8F4-7120-BD00F0D5087F}"/>
              </a:ext>
            </a:extLst>
          </p:cNvPr>
          <p:cNvSpPr/>
          <p:nvPr/>
        </p:nvSpPr>
        <p:spPr>
          <a:xfrm>
            <a:off x="6460814" y="2638105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9" name="Flecha: curvada hacia la izquierda 18">
            <a:extLst>
              <a:ext uri="{FF2B5EF4-FFF2-40B4-BE49-F238E27FC236}">
                <a16:creationId xmlns:a16="http://schemas.microsoft.com/office/drawing/2014/main" id="{4DBE5E5A-025F-B401-B8A3-7C75956A9260}"/>
              </a:ext>
            </a:extLst>
          </p:cNvPr>
          <p:cNvSpPr/>
          <p:nvPr/>
        </p:nvSpPr>
        <p:spPr>
          <a:xfrm>
            <a:off x="5729294" y="2581113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304E7DB-F7D8-23F5-393A-C9B5447646BE}"/>
              </a:ext>
            </a:extLst>
          </p:cNvPr>
          <p:cNvSpPr txBox="1"/>
          <p:nvPr/>
        </p:nvSpPr>
        <p:spPr>
          <a:xfrm>
            <a:off x="1939794" y="1233146"/>
            <a:ext cx="2904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Alcon</a:t>
            </a:r>
            <a:r>
              <a:rPr lang="es-MX" dirty="0"/>
              <a:t> </a:t>
            </a:r>
            <a:r>
              <a:rPr lang="es-MX" dirty="0" err="1"/>
              <a:t>infinity</a:t>
            </a:r>
            <a:r>
              <a:rPr lang="es-MX" dirty="0"/>
              <a:t> </a:t>
            </a:r>
            <a:r>
              <a:rPr lang="es-MX" dirty="0" err="1"/>
              <a:t>phaco</a:t>
            </a:r>
            <a:r>
              <a:rPr lang="es-MX" dirty="0"/>
              <a:t> </a:t>
            </a:r>
            <a:r>
              <a:rPr lang="es-MX" dirty="0" err="1"/>
              <a:t>system</a:t>
            </a:r>
            <a:endParaRPr lang="es-MX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F09A4EC-3104-8A39-2348-48A508824CF1}"/>
              </a:ext>
            </a:extLst>
          </p:cNvPr>
          <p:cNvSpPr txBox="1"/>
          <p:nvPr/>
        </p:nvSpPr>
        <p:spPr>
          <a:xfrm>
            <a:off x="7808260" y="1231832"/>
            <a:ext cx="321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Alcon</a:t>
            </a:r>
            <a:r>
              <a:rPr lang="es-MX" dirty="0"/>
              <a:t> </a:t>
            </a:r>
            <a:r>
              <a:rPr lang="es-MX" dirty="0" err="1"/>
              <a:t>Centurion</a:t>
            </a:r>
            <a:r>
              <a:rPr lang="es-MX" dirty="0"/>
              <a:t> </a:t>
            </a:r>
            <a:r>
              <a:rPr lang="es-MX" dirty="0" err="1"/>
              <a:t>Vision</a:t>
            </a:r>
            <a:r>
              <a:rPr lang="es-MX" dirty="0"/>
              <a:t> </a:t>
            </a:r>
            <a:r>
              <a:rPr lang="es-MX" dirty="0" err="1"/>
              <a:t>system</a:t>
            </a:r>
            <a:endParaRPr lang="es-MX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5DF4E22-9210-6DC5-35A9-46733689B17A}"/>
              </a:ext>
            </a:extLst>
          </p:cNvPr>
          <p:cNvSpPr txBox="1"/>
          <p:nvPr/>
        </p:nvSpPr>
        <p:spPr>
          <a:xfrm>
            <a:off x="1759858" y="4936233"/>
            <a:ext cx="333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Descontinuado </a:t>
            </a:r>
            <a:r>
              <a:rPr lang="es-MX" dirty="0"/>
              <a:t>/ </a:t>
            </a:r>
            <a:r>
              <a:rPr lang="es-MX" dirty="0" err="1">
                <a:solidFill>
                  <a:schemeClr val="accent1"/>
                </a:solidFill>
              </a:rPr>
              <a:t>Discontinued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FC45F2B-1012-2E61-302D-C6B2C1E6E023}"/>
              </a:ext>
            </a:extLst>
          </p:cNvPr>
          <p:cNvSpPr txBox="1"/>
          <p:nvPr/>
        </p:nvSpPr>
        <p:spPr>
          <a:xfrm>
            <a:off x="7653251" y="4932273"/>
            <a:ext cx="353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$55,000.00 USD Cada uno </a:t>
            </a:r>
            <a:r>
              <a:rPr lang="es-MX" dirty="0"/>
              <a:t>/ </a:t>
            </a:r>
            <a:r>
              <a:rPr lang="es-MX" dirty="0" err="1">
                <a:solidFill>
                  <a:schemeClr val="accent1"/>
                </a:solidFill>
              </a:rPr>
              <a:t>Each</a:t>
            </a:r>
            <a:endParaRPr lang="es-MX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BC166-96CE-BBB4-513A-D2A3AEDE1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9681C830-C0D8-06CF-972A-429AF1DAFB77}"/>
              </a:ext>
            </a:extLst>
          </p:cNvPr>
          <p:cNvSpPr/>
          <p:nvPr/>
        </p:nvSpPr>
        <p:spPr>
          <a:xfrm>
            <a:off x="2" y="11637"/>
            <a:ext cx="12190105" cy="6940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1219140"/>
            <a:endParaRPr lang="es-MX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Picture 3" descr="F:\IMAGENES FLYER LOGOS RIMEX\FLYER PROMOS\FORMATO EN L.png">
            <a:extLst>
              <a:ext uri="{FF2B5EF4-FFF2-40B4-BE49-F238E27FC236}">
                <a16:creationId xmlns:a16="http://schemas.microsoft.com/office/drawing/2014/main" id="{F84E1D2B-24A4-A497-3177-B60F5B494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07"/>
            <a:ext cx="12192000" cy="68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90D07AD-C48A-E77F-9385-7DB2A4B8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sz="3600" b="1" dirty="0"/>
              <a:t>Uso de un </a:t>
            </a:r>
            <a:r>
              <a:rPr lang="es-MX" sz="3600" b="1" dirty="0" err="1"/>
              <a:t>facoemulsificador</a:t>
            </a:r>
            <a:r>
              <a:rPr lang="es-MX" sz="3600" b="1" dirty="0"/>
              <a:t> </a:t>
            </a:r>
            <a:r>
              <a:rPr lang="es-MX" sz="3600" dirty="0"/>
              <a:t>/ use </a:t>
            </a:r>
            <a:r>
              <a:rPr lang="es-MX" sz="3600" dirty="0" err="1"/>
              <a:t>of</a:t>
            </a:r>
            <a:r>
              <a:rPr lang="es-MX" sz="3600" dirty="0"/>
              <a:t> a </a:t>
            </a:r>
            <a:r>
              <a:rPr lang="es-MX" sz="3600" dirty="0" err="1"/>
              <a:t>phaco</a:t>
            </a:r>
            <a:r>
              <a:rPr lang="es-MX" sz="3600" dirty="0"/>
              <a:t> </a:t>
            </a:r>
            <a:r>
              <a:rPr lang="es-MX" sz="3600" dirty="0" err="1"/>
              <a:t>system</a:t>
            </a:r>
            <a:endParaRPr lang="es-MX" sz="3600" dirty="0"/>
          </a:p>
        </p:txBody>
      </p:sp>
      <p:pic>
        <p:nvPicPr>
          <p:cNvPr id="7" name="3 Marcador de contenido" descr="https://fbcdn-sphotos-c-a.akamaihd.net/hphotos-ak-ash3/1231404_724533734230675_429737049_n.jpg">
            <a:extLst>
              <a:ext uri="{FF2B5EF4-FFF2-40B4-BE49-F238E27FC236}">
                <a16:creationId xmlns:a16="http://schemas.microsoft.com/office/drawing/2014/main" id="{6D72D5C3-FFB0-7EE1-7182-81A5554655FB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18757" y="1495490"/>
            <a:ext cx="2955737" cy="362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01E930DB-E8F0-35E1-BEC6-D9C2FDA07A43}"/>
              </a:ext>
            </a:extLst>
          </p:cNvPr>
          <p:cNvSpPr txBox="1">
            <a:spLocks/>
          </p:cNvSpPr>
          <p:nvPr/>
        </p:nvSpPr>
        <p:spPr>
          <a:xfrm>
            <a:off x="445402" y="1272401"/>
            <a:ext cx="4272698" cy="431319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dirty="0"/>
              <a:t>Técnica de ultrasonido efectuada en una incisión de 3mm a través de la cual se realiza todo el procedimiento (desintegración del cristalino/catarata absorción de partículas) para implante de lente intraocular) que en la mayor parte de los casos no requiere sutura. </a:t>
            </a:r>
          </a:p>
          <a:p>
            <a:endParaRPr lang="es-MX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3DD8E95-C310-5E05-167F-486C6E777810}"/>
              </a:ext>
            </a:extLst>
          </p:cNvPr>
          <p:cNvSpPr txBox="1">
            <a:spLocks/>
          </p:cNvSpPr>
          <p:nvPr/>
        </p:nvSpPr>
        <p:spPr>
          <a:xfrm>
            <a:off x="7795951" y="1272400"/>
            <a:ext cx="4272698" cy="431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 err="1">
                <a:solidFill>
                  <a:schemeClr val="accent1"/>
                </a:solidFill>
              </a:rPr>
              <a:t>Ultrasound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technique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that</a:t>
            </a:r>
            <a:r>
              <a:rPr lang="es-MX" dirty="0">
                <a:solidFill>
                  <a:schemeClr val="accent1"/>
                </a:solidFill>
              </a:rPr>
              <a:t> uses a 3mm </a:t>
            </a:r>
            <a:r>
              <a:rPr lang="es-MX" dirty="0" err="1">
                <a:solidFill>
                  <a:schemeClr val="accent1"/>
                </a:solidFill>
              </a:rPr>
              <a:t>insition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for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cataract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surgery</a:t>
            </a:r>
            <a:r>
              <a:rPr lang="es-MX" dirty="0">
                <a:solidFill>
                  <a:schemeClr val="accent1"/>
                </a:solidFill>
              </a:rPr>
              <a:t>, (Lens </a:t>
            </a:r>
            <a:r>
              <a:rPr lang="es-MX" dirty="0" err="1">
                <a:solidFill>
                  <a:schemeClr val="accent1"/>
                </a:solidFill>
              </a:rPr>
              <a:t>disintegration</a:t>
            </a:r>
            <a:r>
              <a:rPr lang="es-MX" dirty="0">
                <a:solidFill>
                  <a:schemeClr val="accent1"/>
                </a:solidFill>
              </a:rPr>
              <a:t> / </a:t>
            </a:r>
            <a:r>
              <a:rPr lang="es-MX" dirty="0" err="1">
                <a:solidFill>
                  <a:schemeClr val="accent1"/>
                </a:solidFill>
              </a:rPr>
              <a:t>cataract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removal</a:t>
            </a:r>
            <a:r>
              <a:rPr lang="es-MX" dirty="0">
                <a:solidFill>
                  <a:schemeClr val="accent1"/>
                </a:solidFill>
              </a:rPr>
              <a:t>, </a:t>
            </a:r>
            <a:r>
              <a:rPr lang="es-MX" dirty="0" err="1">
                <a:solidFill>
                  <a:schemeClr val="accent1"/>
                </a:solidFill>
              </a:rPr>
              <a:t>aspiration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of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particles</a:t>
            </a:r>
            <a:r>
              <a:rPr lang="es-MX" dirty="0">
                <a:solidFill>
                  <a:schemeClr val="accent1"/>
                </a:solidFill>
              </a:rPr>
              <a:t>) </a:t>
            </a:r>
            <a:r>
              <a:rPr lang="es-MX" dirty="0" err="1">
                <a:solidFill>
                  <a:schemeClr val="accent1"/>
                </a:solidFill>
              </a:rPr>
              <a:t>for</a:t>
            </a:r>
            <a:r>
              <a:rPr lang="es-MX" dirty="0">
                <a:solidFill>
                  <a:schemeClr val="accent1"/>
                </a:solidFill>
              </a:rPr>
              <a:t> intraocular </a:t>
            </a:r>
            <a:r>
              <a:rPr lang="es-MX" dirty="0" err="1">
                <a:solidFill>
                  <a:schemeClr val="accent1"/>
                </a:solidFill>
              </a:rPr>
              <a:t>lens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implantation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that</a:t>
            </a:r>
            <a:r>
              <a:rPr lang="es-MX" dirty="0">
                <a:solidFill>
                  <a:schemeClr val="accent1"/>
                </a:solidFill>
              </a:rPr>
              <a:t> in </a:t>
            </a:r>
            <a:r>
              <a:rPr lang="es-MX" dirty="0" err="1">
                <a:solidFill>
                  <a:schemeClr val="accent1"/>
                </a:solidFill>
              </a:rPr>
              <a:t>the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majority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of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the</a:t>
            </a:r>
            <a:r>
              <a:rPr lang="es-MX" dirty="0">
                <a:solidFill>
                  <a:schemeClr val="accent1"/>
                </a:solidFill>
              </a:rPr>
              <a:t> cases </a:t>
            </a:r>
            <a:r>
              <a:rPr lang="es-MX" dirty="0" err="1">
                <a:solidFill>
                  <a:schemeClr val="accent1"/>
                </a:solidFill>
              </a:rPr>
              <a:t>does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not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 err="1">
                <a:solidFill>
                  <a:schemeClr val="accent1"/>
                </a:solidFill>
              </a:rPr>
              <a:t>require</a:t>
            </a:r>
            <a:r>
              <a:rPr lang="es-MX" dirty="0">
                <a:solidFill>
                  <a:schemeClr val="accent1"/>
                </a:solidFill>
              </a:rPr>
              <a:t> sutures</a:t>
            </a:r>
          </a:p>
        </p:txBody>
      </p:sp>
    </p:spTree>
    <p:extLst>
      <p:ext uri="{BB962C8B-B14F-4D97-AF65-F5344CB8AC3E}">
        <p14:creationId xmlns:p14="http://schemas.microsoft.com/office/powerpoint/2010/main" val="121982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22974-8021-2387-F017-B9CC0C11C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BBF0705A-51F4-1D15-5C12-4C37599B7EA7}"/>
              </a:ext>
            </a:extLst>
          </p:cNvPr>
          <p:cNvSpPr/>
          <p:nvPr/>
        </p:nvSpPr>
        <p:spPr>
          <a:xfrm>
            <a:off x="2" y="11637"/>
            <a:ext cx="12190105" cy="6940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1219140"/>
            <a:endParaRPr lang="es-MX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Picture 3" descr="F:\IMAGENES FLYER LOGOS RIMEX\FLYER PROMOS\FORMATO EN L.png">
            <a:extLst>
              <a:ext uri="{FF2B5EF4-FFF2-40B4-BE49-F238E27FC236}">
                <a16:creationId xmlns:a16="http://schemas.microsoft.com/office/drawing/2014/main" id="{900FCD2F-F131-7D2F-8371-B72E95999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29"/>
            <a:ext cx="12192000" cy="68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4521159-2FFB-BC53-5127-15DD0A0E78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88" y="-96832"/>
            <a:ext cx="4231940" cy="1128423"/>
          </a:xfrm>
          <a:prstGeom prst="rect">
            <a:avLst/>
          </a:prstGeom>
        </p:spPr>
      </p:pic>
      <p:pic>
        <p:nvPicPr>
          <p:cNvPr id="10" name="Vídeo 4">
            <a:hlinkClick r:id="" action="ppaction://media"/>
            <a:extLst>
              <a:ext uri="{FF2B5EF4-FFF2-40B4-BE49-F238E27FC236}">
                <a16:creationId xmlns:a16="http://schemas.microsoft.com/office/drawing/2014/main" id="{9B252999-C5E7-2A7A-A4B4-3078566989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454" y="14475"/>
            <a:ext cx="3910869" cy="690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586</Words>
  <Application>Microsoft Office PowerPoint</Application>
  <PresentationFormat>Panorámica</PresentationFormat>
  <Paragraphs>165</Paragraphs>
  <Slides>10</Slides>
  <Notes>10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Helvetica Neue</vt:lpstr>
      <vt:lpstr>Lato</vt:lpstr>
      <vt:lpstr>Tema de Office</vt:lpstr>
      <vt:lpstr>Presentación de PowerPoint</vt:lpstr>
      <vt:lpstr>Presentación de PowerPoint</vt:lpstr>
      <vt:lpstr>Presentación de PowerPoint</vt:lpstr>
      <vt:lpstr>Área de influencia / Area of service </vt:lpstr>
      <vt:lpstr>Presentación de PowerPoint</vt:lpstr>
      <vt:lpstr>Nuestras actividades / Our activities</vt:lpstr>
      <vt:lpstr>Presentación de PowerPoint</vt:lpstr>
      <vt:lpstr>Uso de un facoemulsificador / use of a phaco system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 HOLGUIN</dc:creator>
  <cp:lastModifiedBy>Fundacion Rotaria de Guerrero A.C.</cp:lastModifiedBy>
  <cp:revision>27</cp:revision>
  <dcterms:created xsi:type="dcterms:W3CDTF">2024-12-20T03:03:57Z</dcterms:created>
  <dcterms:modified xsi:type="dcterms:W3CDTF">2026-05-30T06:16:22Z</dcterms:modified>
</cp:coreProperties>
</file>