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75" r:id="rId4"/>
    <p:sldId id="279" r:id="rId5"/>
    <p:sldId id="258" r:id="rId6"/>
    <p:sldId id="274" r:id="rId7"/>
    <p:sldId id="259" r:id="rId8"/>
    <p:sldId id="270" r:id="rId9"/>
    <p:sldId id="260" r:id="rId10"/>
    <p:sldId id="261" r:id="rId11"/>
    <p:sldId id="273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CBFD32-BD34-405F-8B7B-51642A475827}" v="68" dt="2026-01-30T02:35:05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o Loose D." userId="65b0c483f4ddc521" providerId="LiveId" clId="{3E184F21-BB71-4349-8172-BA1DEE74B0DC}"/>
    <pc:docChg chg="undo custSel modSld">
      <pc:chgData name="Bernardo Loose D." userId="65b0c483f4ddc521" providerId="LiveId" clId="{3E184F21-BB71-4349-8172-BA1DEE74B0DC}" dt="2026-01-30T02:36:19.893" v="890" actId="20577"/>
      <pc:docMkLst>
        <pc:docMk/>
      </pc:docMkLst>
      <pc:sldChg chg="modSp mod">
        <pc:chgData name="Bernardo Loose D." userId="65b0c483f4ddc521" providerId="LiveId" clId="{3E184F21-BB71-4349-8172-BA1DEE74B0DC}" dt="2026-01-30T01:31:01.092" v="72" actId="20577"/>
        <pc:sldMkLst>
          <pc:docMk/>
          <pc:sldMk cId="1735275604" sldId="256"/>
        </pc:sldMkLst>
        <pc:spChg chg="mod">
          <ac:chgData name="Bernardo Loose D." userId="65b0c483f4ddc521" providerId="LiveId" clId="{3E184F21-BB71-4349-8172-BA1DEE74B0DC}" dt="2026-01-30T01:29:47.276" v="30"/>
          <ac:spMkLst>
            <pc:docMk/>
            <pc:sldMk cId="1735275604" sldId="256"/>
            <ac:spMk id="5" creationId="{F9C82145-CB09-47CC-B9C4-89F9E4217F39}"/>
          </ac:spMkLst>
        </pc:spChg>
        <pc:spChg chg="mod">
          <ac:chgData name="Bernardo Loose D." userId="65b0c483f4ddc521" providerId="LiveId" clId="{3E184F21-BB71-4349-8172-BA1DEE74B0DC}" dt="2026-01-30T01:31:01.092" v="72" actId="20577"/>
          <ac:spMkLst>
            <pc:docMk/>
            <pc:sldMk cId="1735275604" sldId="256"/>
            <ac:spMk id="6" creationId="{671A30ED-4039-4B3E-A708-B5C29D5B3E48}"/>
          </ac:spMkLst>
        </pc:spChg>
      </pc:sldChg>
      <pc:sldChg chg="modSp mod">
        <pc:chgData name="Bernardo Loose D." userId="65b0c483f4ddc521" providerId="LiveId" clId="{3E184F21-BB71-4349-8172-BA1DEE74B0DC}" dt="2026-01-30T01:40:16.439" v="397" actId="20577"/>
        <pc:sldMkLst>
          <pc:docMk/>
          <pc:sldMk cId="1745207070" sldId="258"/>
        </pc:sldMkLst>
        <pc:spChg chg="mod">
          <ac:chgData name="Bernardo Loose D." userId="65b0c483f4ddc521" providerId="LiveId" clId="{3E184F21-BB71-4349-8172-BA1DEE74B0DC}" dt="2026-01-30T01:36:02.777" v="232" actId="20577"/>
          <ac:spMkLst>
            <pc:docMk/>
            <pc:sldMk cId="1745207070" sldId="258"/>
            <ac:spMk id="6" creationId="{845CCC63-CE13-4FC0-947E-C0CEA358DE1E}"/>
          </ac:spMkLst>
        </pc:spChg>
        <pc:spChg chg="mod">
          <ac:chgData name="Bernardo Loose D." userId="65b0c483f4ddc521" providerId="LiveId" clId="{3E184F21-BB71-4349-8172-BA1DEE74B0DC}" dt="2026-01-30T01:40:16.439" v="397" actId="20577"/>
          <ac:spMkLst>
            <pc:docMk/>
            <pc:sldMk cId="1745207070" sldId="258"/>
            <ac:spMk id="10" creationId="{EA52D2B5-FCE9-47C7-8E01-2E8DFC0FB303}"/>
          </ac:spMkLst>
        </pc:spChg>
      </pc:sldChg>
      <pc:sldChg chg="modSp mod">
        <pc:chgData name="Bernardo Loose D." userId="65b0c483f4ddc521" providerId="LiveId" clId="{3E184F21-BB71-4349-8172-BA1DEE74B0DC}" dt="2026-01-30T01:50:26.617" v="640" actId="6549"/>
        <pc:sldMkLst>
          <pc:docMk/>
          <pc:sldMk cId="3951866377" sldId="259"/>
        </pc:sldMkLst>
        <pc:spChg chg="mod">
          <ac:chgData name="Bernardo Loose D." userId="65b0c483f4ddc521" providerId="LiveId" clId="{3E184F21-BB71-4349-8172-BA1DEE74B0DC}" dt="2026-01-30T01:46:54.879" v="520" actId="20577"/>
          <ac:spMkLst>
            <pc:docMk/>
            <pc:sldMk cId="3951866377" sldId="259"/>
            <ac:spMk id="21" creationId="{1D06802F-4176-4CCB-A5C3-71D76F3487CA}"/>
          </ac:spMkLst>
        </pc:spChg>
        <pc:spChg chg="mod">
          <ac:chgData name="Bernardo Loose D." userId="65b0c483f4ddc521" providerId="LiveId" clId="{3E184F21-BB71-4349-8172-BA1DEE74B0DC}" dt="2026-01-30T01:50:26.617" v="640" actId="6549"/>
          <ac:spMkLst>
            <pc:docMk/>
            <pc:sldMk cId="3951866377" sldId="259"/>
            <ac:spMk id="22" creationId="{CCE61757-74DB-4497-8185-BF7CE7978AFE}"/>
          </ac:spMkLst>
        </pc:spChg>
      </pc:sldChg>
      <pc:sldChg chg="modSp mod">
        <pc:chgData name="Bernardo Loose D." userId="65b0c483f4ddc521" providerId="LiveId" clId="{3E184F21-BB71-4349-8172-BA1DEE74B0DC}" dt="2026-01-30T01:57:34.252" v="762" actId="1076"/>
        <pc:sldMkLst>
          <pc:docMk/>
          <pc:sldMk cId="3568641250" sldId="260"/>
        </pc:sldMkLst>
        <pc:spChg chg="mod">
          <ac:chgData name="Bernardo Loose D." userId="65b0c483f4ddc521" providerId="LiveId" clId="{3E184F21-BB71-4349-8172-BA1DEE74B0DC}" dt="2026-01-30T01:57:34.252" v="762" actId="1076"/>
          <ac:spMkLst>
            <pc:docMk/>
            <pc:sldMk cId="3568641250" sldId="260"/>
            <ac:spMk id="3" creationId="{97F77CBB-3B9C-4060-AF04-F35750841F6D}"/>
          </ac:spMkLst>
        </pc:spChg>
      </pc:sldChg>
      <pc:sldChg chg="modSp mod">
        <pc:chgData name="Bernardo Loose D." userId="65b0c483f4ddc521" providerId="LiveId" clId="{3E184F21-BB71-4349-8172-BA1DEE74B0DC}" dt="2026-01-30T02:03:23.636" v="878" actId="1076"/>
        <pc:sldMkLst>
          <pc:docMk/>
          <pc:sldMk cId="1167019929" sldId="261"/>
        </pc:sldMkLst>
        <pc:spChg chg="mod">
          <ac:chgData name="Bernardo Loose D." userId="65b0c483f4ddc521" providerId="LiveId" clId="{3E184F21-BB71-4349-8172-BA1DEE74B0DC}" dt="2026-01-30T02:03:15.485" v="877" actId="1076"/>
          <ac:spMkLst>
            <pc:docMk/>
            <pc:sldMk cId="1167019929" sldId="261"/>
            <ac:spMk id="8" creationId="{5BF771B1-28B4-4056-AB86-AEAFF526D0B9}"/>
          </ac:spMkLst>
        </pc:spChg>
        <pc:spChg chg="mod">
          <ac:chgData name="Bernardo Loose D." userId="65b0c483f4ddc521" providerId="LiveId" clId="{3E184F21-BB71-4349-8172-BA1DEE74B0DC}" dt="2026-01-30T02:02:51.703" v="876" actId="255"/>
          <ac:spMkLst>
            <pc:docMk/>
            <pc:sldMk cId="1167019929" sldId="261"/>
            <ac:spMk id="9" creationId="{B991F460-13E6-B620-5180-9BEDE20E4D99}"/>
          </ac:spMkLst>
        </pc:spChg>
        <pc:spChg chg="mod">
          <ac:chgData name="Bernardo Loose D." userId="65b0c483f4ddc521" providerId="LiveId" clId="{3E184F21-BB71-4349-8172-BA1DEE74B0DC}" dt="2026-01-30T02:03:23.636" v="878" actId="1076"/>
          <ac:spMkLst>
            <pc:docMk/>
            <pc:sldMk cId="1167019929" sldId="261"/>
            <ac:spMk id="11" creationId="{8E675818-0AE5-4B87-A6C6-DF3B6263335C}"/>
          </ac:spMkLst>
        </pc:spChg>
        <pc:graphicFrameChg chg="mod modGraphic">
          <ac:chgData name="Bernardo Loose D." userId="65b0c483f4ddc521" providerId="LiveId" clId="{3E184F21-BB71-4349-8172-BA1DEE74B0DC}" dt="2026-01-30T02:02:35.104" v="875" actId="14100"/>
          <ac:graphicFrameMkLst>
            <pc:docMk/>
            <pc:sldMk cId="1167019929" sldId="261"/>
            <ac:graphicFrameMk id="3" creationId="{2985C639-7B63-B7D9-E08F-9BD333A39D75}"/>
          </ac:graphicFrameMkLst>
        </pc:graphicFrameChg>
      </pc:sldChg>
      <pc:sldChg chg="modSp mod">
        <pc:chgData name="Bernardo Loose D." userId="65b0c483f4ddc521" providerId="LiveId" clId="{3E184F21-BB71-4349-8172-BA1DEE74B0DC}" dt="2026-01-30T01:54:06.933" v="689" actId="14100"/>
        <pc:sldMkLst>
          <pc:docMk/>
          <pc:sldMk cId="1192890575" sldId="270"/>
        </pc:sldMkLst>
        <pc:spChg chg="mod">
          <ac:chgData name="Bernardo Loose D." userId="65b0c483f4ddc521" providerId="LiveId" clId="{3E184F21-BB71-4349-8172-BA1DEE74B0DC}" dt="2026-01-30T01:54:06.933" v="689" actId="14100"/>
          <ac:spMkLst>
            <pc:docMk/>
            <pc:sldMk cId="1192890575" sldId="270"/>
            <ac:spMk id="3" creationId="{31CA018E-8D46-CADF-CE98-55C8304C9F58}"/>
          </ac:spMkLst>
        </pc:spChg>
        <pc:spChg chg="mod">
          <ac:chgData name="Bernardo Loose D." userId="65b0c483f4ddc521" providerId="LiveId" clId="{3E184F21-BB71-4349-8172-BA1DEE74B0DC}" dt="2026-01-30T01:53:17.275" v="678" actId="20577"/>
          <ac:spMkLst>
            <pc:docMk/>
            <pc:sldMk cId="1192890575" sldId="270"/>
            <ac:spMk id="16" creationId="{00000000-0000-0000-0000-000000000000}"/>
          </ac:spMkLst>
        </pc:spChg>
      </pc:sldChg>
      <pc:sldChg chg="modSp mod">
        <pc:chgData name="Bernardo Loose D." userId="65b0c483f4ddc521" providerId="LiveId" clId="{3E184F21-BB71-4349-8172-BA1DEE74B0DC}" dt="2026-01-30T01:29:00.178" v="29" actId="255"/>
        <pc:sldMkLst>
          <pc:docMk/>
          <pc:sldMk cId="156920573" sldId="272"/>
        </pc:sldMkLst>
        <pc:spChg chg="mod">
          <ac:chgData name="Bernardo Loose D." userId="65b0c483f4ddc521" providerId="LiveId" clId="{3E184F21-BB71-4349-8172-BA1DEE74B0DC}" dt="2026-01-30T01:29:00.178" v="29" actId="255"/>
          <ac:spMkLst>
            <pc:docMk/>
            <pc:sldMk cId="156920573" sldId="272"/>
            <ac:spMk id="7" creationId="{B4FE8B6D-C767-4E6F-B0D6-806EA280EC13}"/>
          </ac:spMkLst>
        </pc:spChg>
      </pc:sldChg>
      <pc:sldChg chg="modSp mod">
        <pc:chgData name="Bernardo Loose D." userId="65b0c483f4ddc521" providerId="LiveId" clId="{3E184F21-BB71-4349-8172-BA1DEE74B0DC}" dt="2026-01-30T02:36:19.893" v="890" actId="20577"/>
        <pc:sldMkLst>
          <pc:docMk/>
          <pc:sldMk cId="4017730593" sldId="273"/>
        </pc:sldMkLst>
        <pc:spChg chg="mod">
          <ac:chgData name="Bernardo Loose D." userId="65b0c483f4ddc521" providerId="LiveId" clId="{3E184F21-BB71-4349-8172-BA1DEE74B0DC}" dt="2026-01-30T02:36:19.893" v="890" actId="20577"/>
          <ac:spMkLst>
            <pc:docMk/>
            <pc:sldMk cId="4017730593" sldId="273"/>
            <ac:spMk id="5" creationId="{E00021B6-4CD7-FADB-9BB5-69E5AE32C504}"/>
          </ac:spMkLst>
        </pc:spChg>
        <pc:graphicFrameChg chg="mod">
          <ac:chgData name="Bernardo Loose D." userId="65b0c483f4ddc521" providerId="LiveId" clId="{3E184F21-BB71-4349-8172-BA1DEE74B0DC}" dt="2026-01-30T02:35:05.623" v="880"/>
          <ac:graphicFrameMkLst>
            <pc:docMk/>
            <pc:sldMk cId="4017730593" sldId="273"/>
            <ac:graphicFrameMk id="3" creationId="{B7BB8B47-996F-E619-BE24-91126DD25F31}"/>
          </ac:graphicFrameMkLst>
        </pc:graphicFrameChg>
      </pc:sldChg>
      <pc:sldChg chg="modSp mod">
        <pc:chgData name="Bernardo Loose D." userId="65b0c483f4ddc521" providerId="LiveId" clId="{3E184F21-BB71-4349-8172-BA1DEE74B0DC}" dt="2026-01-30T01:42:59.158" v="440" actId="14100"/>
        <pc:sldMkLst>
          <pc:docMk/>
          <pc:sldMk cId="3537817099" sldId="274"/>
        </pc:sldMkLst>
        <pc:spChg chg="mod">
          <ac:chgData name="Bernardo Loose D." userId="65b0c483f4ddc521" providerId="LiveId" clId="{3E184F21-BB71-4349-8172-BA1DEE74B0DC}" dt="2026-01-30T01:42:59.158" v="440" actId="14100"/>
          <ac:spMkLst>
            <pc:docMk/>
            <pc:sldMk cId="3537817099" sldId="274"/>
            <ac:spMk id="7" creationId="{76F4983D-5494-5F73-0441-448F1884B5F9}"/>
          </ac:spMkLst>
        </pc:spChg>
        <pc:spChg chg="mod">
          <ac:chgData name="Bernardo Loose D." userId="65b0c483f4ddc521" providerId="LiveId" clId="{3E184F21-BB71-4349-8172-BA1DEE74B0DC}" dt="2026-01-30T01:41:27.607" v="423" actId="20577"/>
          <ac:spMkLst>
            <pc:docMk/>
            <pc:sldMk cId="3537817099" sldId="274"/>
            <ac:spMk id="8" creationId="{33349532-B173-449E-9ED1-C4CD81690522}"/>
          </ac:spMkLst>
        </pc:spChg>
      </pc:sldChg>
      <pc:sldChg chg="modSp mod">
        <pc:chgData name="Bernardo Loose D." userId="65b0c483f4ddc521" providerId="LiveId" clId="{3E184F21-BB71-4349-8172-BA1DEE74B0DC}" dt="2026-01-30T01:32:17.473" v="113" actId="20577"/>
        <pc:sldMkLst>
          <pc:docMk/>
          <pc:sldMk cId="3036063547" sldId="275"/>
        </pc:sldMkLst>
        <pc:spChg chg="mod">
          <ac:chgData name="Bernardo Loose D." userId="65b0c483f4ddc521" providerId="LiveId" clId="{3E184F21-BB71-4349-8172-BA1DEE74B0DC}" dt="2026-01-30T01:32:17.473" v="113" actId="20577"/>
          <ac:spMkLst>
            <pc:docMk/>
            <pc:sldMk cId="3036063547" sldId="275"/>
            <ac:spMk id="10" creationId="{900F1873-ECF4-526C-3663-A731F0A200FB}"/>
          </ac:spMkLst>
        </pc:spChg>
      </pc:sldChg>
      <pc:sldChg chg="modSp mod">
        <pc:chgData name="Bernardo Loose D." userId="65b0c483f4ddc521" providerId="LiveId" clId="{3E184F21-BB71-4349-8172-BA1DEE74B0DC}" dt="2026-01-30T01:35:20.329" v="218" actId="1076"/>
        <pc:sldMkLst>
          <pc:docMk/>
          <pc:sldMk cId="2987318345" sldId="279"/>
        </pc:sldMkLst>
        <pc:spChg chg="mod">
          <ac:chgData name="Bernardo Loose D." userId="65b0c483f4ddc521" providerId="LiveId" clId="{3E184F21-BB71-4349-8172-BA1DEE74B0DC}" dt="2026-01-30T01:35:20.329" v="218" actId="1076"/>
          <ac:spMkLst>
            <pc:docMk/>
            <pc:sldMk cId="2987318345" sldId="279"/>
            <ac:spMk id="9" creationId="{B991F460-13E6-B620-5180-9BEDE20E4D9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7C108-18CF-4BF5-ADD7-D30D401B4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053D20-4BC3-4DE1-88BE-24CB6E292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4ABA9A-3074-4D13-A896-048330D5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E85F69-89BB-40E5-BB75-2CB526B5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DF70F3-E38B-4167-9BC2-5A4B0D7D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893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910CD-8CD2-404B-AD2F-4549D23F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C02967-1EA4-44D0-B4CE-4EB5BE65F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58A3F7-4FE9-4CFB-A03F-C07E10E7C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4903DC-BA13-4D43-B67E-A8EE2968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B5B71E-AAFC-40DA-B6D4-907834B2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866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E239B-97E7-4CFF-AC4B-BC4F923ED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D22F34-A187-45CE-8A5C-00F094E14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E08CD7-D37F-41AD-ABD5-34884422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C01E3-F62B-4F6D-9639-C4BCA810F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EDCE8-785D-45E3-8F98-B362C9D7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197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DF26F-CAA9-4FB7-9A26-E4BCF155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CFBE54-029D-4124-85D9-3070FA607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ED65C6-46C9-4FEA-A666-E5E37D5D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69762B-482F-40FF-AB4E-E2F6A855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BAE8D-D159-40CA-BCEF-DB885E6E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4987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076D0-AA4C-42EE-BF57-263D1D57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BF7D0A-C9C9-49CC-8EE9-C8610F5D4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61EFE1-47D0-43F4-8EF6-042504D0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026EBF-27FA-4F0C-A1D4-13CDDBFC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871387-EBBF-4176-A62A-C59AED14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1002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BC4244-1621-4DD8-A215-F339458F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C97F7D-41B2-4965-A35A-1E638FE31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5CA15B-4D23-41DF-B637-44C71C1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0861AB-355B-48EE-B072-BDF5E199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24D25F-1E5F-4B3F-B535-C06066A5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676AD6-A453-4585-943A-71BE69948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9360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1A6E8-94DC-436A-86B2-CAAFE9F9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9AAFD2-943E-4EFB-9218-E2DCE6B7A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0AD491-9C7A-4D93-A932-EA2CCEE38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FBF309-B75D-49EC-9E73-7639B8FED8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1D0BD8-E517-442F-83AF-4AB02ABCE0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0BFDF9-3DB2-4814-B8CA-EA931F7C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E166DA1-790B-429B-8E35-EE0DCF16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BF7729-3CB6-47E5-B281-CEFF66B3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8459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BF448-E112-490A-8468-FD229609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1B784C-38B2-46E4-8CBE-1D8D5BF31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AD7FA8-47B3-4E3B-AD1B-70A068D9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6F55EF-8CAD-48D9-A672-6D135501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2690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379658-29FD-42E5-9B8D-DE90879D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74293A7-89A9-48E0-AF1F-738847A8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43471A-3D94-4B36-B72C-A89ACF98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753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D8C5B-11BF-4EEB-8516-67800E29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EFC7F0-A76A-4BFB-823F-479FD141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1FF2CF-DFB1-401B-B9E5-DC25D11F7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B6AC56-5FBB-4BE5-A0A6-ABB323EB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D9D05F-C911-4CE2-A0CC-E67CB8CE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6406A4-6BFF-49A3-BE0D-BF4B8BD5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242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615D1-6D2F-473C-8F9F-F44A2A5E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A018EBF-4C70-44B7-8674-3EAA648C9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1C3859-4FC8-48B1-9B13-6AA7ABA52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7B390F-9FA5-4CCB-B253-AE1137AD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DF4140-4FCC-4D0F-925B-A38D9429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F96E51-C13A-4CA4-A309-754201DA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209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567969-CFDE-4034-A9E7-289D4552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70814C-9BEC-414C-A479-011B64648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69AE2E-FFFA-451E-A917-10DEC538F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040D1-A9FC-44D1-942A-A7C82D4E5C10}" type="datetimeFigureOut">
              <a:rPr lang="es-MX" smtClean="0"/>
              <a:t>29/01/2026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52C4A3-AC7B-4F9E-94E1-C01996DFC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84B861-2BBE-4303-A10B-0A21242F2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0A637-B4CD-4FA2-9E7B-C495372F570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018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hyperlink" Target="mailto:bernardoloose@gmail.co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B0479B-A7A1-4F92-933A-BB80CEABB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753" y="3409541"/>
            <a:ext cx="8273521" cy="2361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06F86BD-D940-4594-8B39-6EB233D8A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FE8B6D-C767-4E6F-B0D6-806EA280EC13}"/>
              </a:ext>
            </a:extLst>
          </p:cNvPr>
          <p:cNvSpPr txBox="1"/>
          <p:nvPr/>
        </p:nvSpPr>
        <p:spPr>
          <a:xfrm>
            <a:off x="2886275" y="1888395"/>
            <a:ext cx="670247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600" b="1" dirty="0">
                <a:solidFill>
                  <a:schemeClr val="accent5">
                    <a:lumMod val="75000"/>
                  </a:schemeClr>
                </a:solidFill>
              </a:rPr>
              <a:t>“Baños Dignos III” </a:t>
            </a:r>
          </a:p>
          <a:p>
            <a:pPr algn="ctr"/>
            <a:r>
              <a:rPr lang="es-MX" sz="4000" b="1" dirty="0">
                <a:solidFill>
                  <a:schemeClr val="accent5">
                    <a:lumMod val="75000"/>
                  </a:schemeClr>
                </a:solidFill>
              </a:rPr>
              <a:t>SUVBENCIÓN GLOBAL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845A41F-7A5D-D337-FEEE-DDF9ED7A37E7}"/>
              </a:ext>
            </a:extLst>
          </p:cNvPr>
          <p:cNvSpPr txBox="1"/>
          <p:nvPr/>
        </p:nvSpPr>
        <p:spPr>
          <a:xfrm>
            <a:off x="6310250" y="4181929"/>
            <a:ext cx="2547257" cy="816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92057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0901BC-A662-4BB6-8C09-EA68CAC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56" y="229657"/>
            <a:ext cx="3959087" cy="1550503"/>
          </a:xfrm>
        </p:spPr>
        <p:txBody>
          <a:bodyPr>
            <a:norm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F771B1-28B4-4056-AB86-AEAFF526D0B9}"/>
              </a:ext>
            </a:extLst>
          </p:cNvPr>
          <p:cNvSpPr txBox="1"/>
          <p:nvPr/>
        </p:nvSpPr>
        <p:spPr>
          <a:xfrm>
            <a:off x="995680" y="5730240"/>
            <a:ext cx="55905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0070C0"/>
                </a:solidFill>
              </a:rPr>
              <a:t>El sustento diario de una familia pobre depende de la salud de quienes trabajan.</a:t>
            </a:r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675818-0AE5-4B87-A6C6-DF3B6263335C}"/>
              </a:ext>
            </a:extLst>
          </p:cNvPr>
          <p:cNvSpPr txBox="1"/>
          <p:nvPr/>
        </p:nvSpPr>
        <p:spPr>
          <a:xfrm>
            <a:off x="9037156" y="5730240"/>
            <a:ext cx="2596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accent2">
                    <a:lumMod val="50000"/>
                  </a:schemeClr>
                </a:solidFill>
              </a:rPr>
              <a:t>CLUB ROTARIO DE LOS MOCHIS</a:t>
            </a:r>
          </a:p>
          <a:p>
            <a:pPr algn="ctr"/>
            <a:r>
              <a:rPr lang="es-MX" sz="1400" dirty="0">
                <a:solidFill>
                  <a:schemeClr val="accent2">
                    <a:lumMod val="50000"/>
                  </a:schemeClr>
                </a:solidFill>
              </a:rPr>
              <a:t>Bernardo Loose</a:t>
            </a:r>
          </a:p>
          <a:p>
            <a:pPr algn="ctr"/>
            <a:r>
              <a:rPr lang="es-MX" sz="1400" dirty="0">
                <a:solidFill>
                  <a:schemeClr val="accent2">
                    <a:lumMod val="50000"/>
                  </a:schemeClr>
                </a:solidFill>
              </a:rPr>
              <a:t>bernardoloose@hotmail.com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991F460-13E6-B620-5180-9BEDE20E4D99}"/>
              </a:ext>
            </a:extLst>
          </p:cNvPr>
          <p:cNvSpPr txBox="1"/>
          <p:nvPr/>
        </p:nvSpPr>
        <p:spPr>
          <a:xfrm>
            <a:off x="4565840" y="358322"/>
            <a:ext cx="372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PRESUPUESTO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985C639-7B63-B7D9-E08F-9BD333A39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70587"/>
              </p:ext>
            </p:extLst>
          </p:nvPr>
        </p:nvGraphicFramePr>
        <p:xfrm>
          <a:off x="995680" y="1127760"/>
          <a:ext cx="10637866" cy="4423369"/>
        </p:xfrm>
        <a:graphic>
          <a:graphicData uri="http://schemas.openxmlformats.org/drawingml/2006/table">
            <a:tbl>
              <a:tblPr/>
              <a:tblGrid>
                <a:gridCol w="3489491">
                  <a:extLst>
                    <a:ext uri="{9D8B030D-6E8A-4147-A177-3AD203B41FA5}">
                      <a16:colId xmlns:a16="http://schemas.microsoft.com/office/drawing/2014/main" val="2436435125"/>
                    </a:ext>
                  </a:extLst>
                </a:gridCol>
                <a:gridCol w="2727224">
                  <a:extLst>
                    <a:ext uri="{9D8B030D-6E8A-4147-A177-3AD203B41FA5}">
                      <a16:colId xmlns:a16="http://schemas.microsoft.com/office/drawing/2014/main" val="4287912022"/>
                    </a:ext>
                  </a:extLst>
                </a:gridCol>
                <a:gridCol w="1487749">
                  <a:extLst>
                    <a:ext uri="{9D8B030D-6E8A-4147-A177-3AD203B41FA5}">
                      <a16:colId xmlns:a16="http://schemas.microsoft.com/office/drawing/2014/main" val="1394518074"/>
                    </a:ext>
                  </a:extLst>
                </a:gridCol>
                <a:gridCol w="1374989">
                  <a:extLst>
                    <a:ext uri="{9D8B030D-6E8A-4147-A177-3AD203B41FA5}">
                      <a16:colId xmlns:a16="http://schemas.microsoft.com/office/drawing/2014/main" val="1194800531"/>
                    </a:ext>
                  </a:extLst>
                </a:gridCol>
                <a:gridCol w="1558413">
                  <a:extLst>
                    <a:ext uri="{9D8B030D-6E8A-4147-A177-3AD203B41FA5}">
                      <a16:colId xmlns:a16="http://schemas.microsoft.com/office/drawing/2014/main" val="455606505"/>
                    </a:ext>
                  </a:extLst>
                </a:gridCol>
              </a:tblGrid>
              <a:tr h="39788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833C0C"/>
                          </a:solidFill>
                          <a:effectLst/>
                          <a:latin typeface="Calibri" panose="020F0502020204030204" pitchFamily="34" charset="0"/>
                        </a:rPr>
                        <a:t>20 Baños ecológicos para Rosendo G. Castro  instalados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026137"/>
                  </a:ext>
                </a:extLst>
              </a:tr>
              <a:tr h="397882">
                <a:tc>
                  <a:txBody>
                    <a:bodyPr/>
                    <a:lstStyle/>
                    <a:p>
                      <a:pPr algn="ctr" fontAlgn="ctr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31207"/>
                  </a:ext>
                </a:extLst>
              </a:tr>
              <a:tr h="39788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PARTIDAS DEL PRESUPUESTO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T.C.   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1 USD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452148"/>
                  </a:ext>
                </a:extLst>
              </a:tr>
              <a:tr h="39788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Proveedor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M.N.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en USD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06899"/>
                  </a:ext>
                </a:extLst>
              </a:tr>
              <a:tr h="52863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Instalaciones de baños prefabricados 20 kits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ROMA (Rotoplas)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1,400,000.00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$77,780.00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677444"/>
                  </a:ext>
                </a:extLst>
              </a:tr>
              <a:tr h="52863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Cursos y formación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Rotoplas y C.R. Los Mochis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$2,340.00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716953"/>
                  </a:ext>
                </a:extLst>
              </a:tr>
              <a:tr h="39788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Seguimiento y evaluación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Servicios de Mercadotecnia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118,000.00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$6,560.00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598405"/>
                  </a:ext>
                </a:extLst>
              </a:tr>
              <a:tr h="39788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Actividades e incentivos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 Rotario Los Mochis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$2,230.00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4478626"/>
                  </a:ext>
                </a:extLst>
              </a:tr>
              <a:tr h="41777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Costos imprevistos o incidentales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$4,450.00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108187"/>
                  </a:ext>
                </a:extLst>
              </a:tr>
              <a:tr h="56103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1,680,000.00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$93,360.00 </a:t>
                      </a:r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253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019929"/>
      </p:ext>
    </p:extLst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00021B6-4CD7-FADB-9BB5-69E5AE32C504}"/>
              </a:ext>
            </a:extLst>
          </p:cNvPr>
          <p:cNvSpPr txBox="1"/>
          <p:nvPr/>
        </p:nvSpPr>
        <p:spPr>
          <a:xfrm>
            <a:off x="7107876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Bernardo Loose / Cel. +52 668 1620370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bernardoloose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@</a:t>
            </a:r>
            <a:r>
              <a:rPr lang="es-MX" dirty="0" err="1">
                <a:solidFill>
                  <a:prstClr val="black"/>
                </a:solidFill>
                <a:latin typeface="Calibri" panose="020F0502020204030204"/>
                <a:hlinkClick r:id="rId2"/>
              </a:rPr>
              <a:t>hot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mail.com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7BB8B47-996F-E619-BE24-91126DD25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041314"/>
              </p:ext>
            </p:extLst>
          </p:nvPr>
        </p:nvGraphicFramePr>
        <p:xfrm>
          <a:off x="2282825" y="207963"/>
          <a:ext cx="9537700" cy="602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977928" imgH="5036941" progId="Excel.Sheet.12">
                  <p:embed/>
                </p:oleObj>
              </mc:Choice>
              <mc:Fallback>
                <p:oleObj name="Worksheet" r:id="rId3" imgW="7977928" imgH="5036941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B7BB8B47-996F-E619-BE24-91126DD25F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2825" y="207963"/>
                        <a:ext cx="9537700" cy="602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773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0901BC-A662-4BB6-8C09-EA68CAC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13" y="238539"/>
            <a:ext cx="3959087" cy="1550503"/>
          </a:xfrm>
        </p:spPr>
        <p:txBody>
          <a:bodyPr>
            <a:norm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C82145-CB09-47CC-B9C4-89F9E4217F39}"/>
              </a:ext>
            </a:extLst>
          </p:cNvPr>
          <p:cNvSpPr/>
          <p:nvPr/>
        </p:nvSpPr>
        <p:spPr>
          <a:xfrm>
            <a:off x="2823725" y="1013790"/>
            <a:ext cx="6544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¿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Tienes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baño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en casa?</a:t>
            </a:r>
            <a:endParaRPr lang="es-E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1A30ED-4039-4B3E-A708-B5C29D5B3E48}"/>
              </a:ext>
            </a:extLst>
          </p:cNvPr>
          <p:cNvSpPr txBox="1"/>
          <p:nvPr/>
        </p:nvSpPr>
        <p:spPr>
          <a:xfrm>
            <a:off x="1064045" y="2136841"/>
            <a:ext cx="9762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/>
                </a:solidFill>
              </a:rPr>
              <a:t>Sandra Luz y sus vecinos del Ejido Rosendo G. Castro no tienen.</a:t>
            </a:r>
            <a:endParaRPr lang="es-MX" sz="2800" b="1" dirty="0">
              <a:solidFill>
                <a:schemeClr val="accent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20EA9DD-D27C-4695-B5A2-3E953B5EB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284" y="3048242"/>
            <a:ext cx="4718670" cy="35353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93581C-3C6C-04C5-D8D6-CD66BB882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65" y="2754291"/>
            <a:ext cx="3919852" cy="38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7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0901BC-A662-4BB6-8C09-EA68CAC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56" y="229657"/>
            <a:ext cx="3959087" cy="1550503"/>
          </a:xfrm>
        </p:spPr>
        <p:txBody>
          <a:bodyPr>
            <a:normAutofit/>
          </a:bodyPr>
          <a:lstStyle/>
          <a:p>
            <a:r>
              <a:rPr lang="es-MX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721A98-01D5-DF65-4037-BF3DFA98F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7" y="2281099"/>
            <a:ext cx="4450466" cy="40907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36FA3D-ED5F-6939-5290-2B4422C2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146" y="2281099"/>
            <a:ext cx="6074707" cy="409077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00F1873-ECF4-526C-3663-A731F0A200FB}"/>
              </a:ext>
            </a:extLst>
          </p:cNvPr>
          <p:cNvSpPr txBox="1"/>
          <p:nvPr/>
        </p:nvSpPr>
        <p:spPr>
          <a:xfrm>
            <a:off x="687458" y="486130"/>
            <a:ext cx="10817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ED7D31">
                    <a:lumMod val="50000"/>
                  </a:srgbClr>
                </a:solidFill>
              </a:rPr>
              <a:t>Estas son algunas de las Letrinas en la comunidad de Rosendo G. Castro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36063547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0901BC-A662-4BB6-8C09-EA68CAC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56" y="229657"/>
            <a:ext cx="3959087" cy="1550503"/>
          </a:xfrm>
        </p:spPr>
        <p:txBody>
          <a:bodyPr>
            <a:norm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991F460-13E6-B620-5180-9BEDE20E4D99}"/>
              </a:ext>
            </a:extLst>
          </p:cNvPr>
          <p:cNvSpPr txBox="1"/>
          <p:nvPr/>
        </p:nvSpPr>
        <p:spPr>
          <a:xfrm>
            <a:off x="1083365" y="90961"/>
            <a:ext cx="102306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4000" dirty="0">
                <a:solidFill>
                  <a:srgbClr val="ED7D31">
                    <a:lumMod val="50000"/>
                  </a:srgbClr>
                </a:solidFill>
              </a:rPr>
              <a:t>Algunos “Baños” en la comunidad de      Rosendo G. Castro con descarga al exterior o a fosa séptica insalubre</a:t>
            </a:r>
          </a:p>
          <a:p>
            <a:pPr lvl="0" algn="ctr"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7781F7-03EB-966F-FB49-46EF0F361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1" y="1974707"/>
            <a:ext cx="4250300" cy="42670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EA8E9C-FFEF-912D-89A3-8092DEE7E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041" y="1974708"/>
            <a:ext cx="4248752" cy="42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18345"/>
      </p:ext>
    </p:extLst>
  </p:cSld>
  <p:clrMapOvr>
    <a:masterClrMapping/>
  </p:clrMapOvr>
  <p:transition spd="med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0901BC-A662-4BB6-8C09-EA68CAC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13" y="238539"/>
            <a:ext cx="3959087" cy="1550503"/>
          </a:xfrm>
        </p:spPr>
        <p:txBody>
          <a:bodyPr>
            <a:normAutofit/>
          </a:bodyPr>
          <a:lstStyle/>
          <a:p>
            <a:r>
              <a:rPr lang="es-MX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5CA68B-3789-46A1-9C0B-EF50AEB8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1" y="2490240"/>
            <a:ext cx="3408400" cy="25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45CCC63-CE13-4FC0-947E-C0CEA358DE1E}"/>
              </a:ext>
            </a:extLst>
          </p:cNvPr>
          <p:cNvSpPr txBox="1"/>
          <p:nvPr/>
        </p:nvSpPr>
        <p:spPr>
          <a:xfrm>
            <a:off x="477234" y="5180296"/>
            <a:ext cx="3683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La comunidad Rosendo G. Castro está situada a 15 Kms al sur de Los Mochis, Sinaloa, México</a:t>
            </a:r>
            <a:endParaRPr lang="es-MX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A52D2B5-FCE9-47C7-8E01-2E8DFC0FB303}"/>
              </a:ext>
            </a:extLst>
          </p:cNvPr>
          <p:cNvSpPr txBox="1"/>
          <p:nvPr/>
        </p:nvSpPr>
        <p:spPr>
          <a:xfrm>
            <a:off x="4797288" y="1013790"/>
            <a:ext cx="693088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070C0"/>
                </a:solidFill>
              </a:rPr>
              <a:t>Se ha documentado que las personas que tienen baño en casa se consideran más sanas que quienes no lo tienen, trabajan más, se consideran más felices, más seguras y menos avergonzadas,  por eso queremos ayudar a familias de muy escasos recursos  del ejido Rosendo G. Castro con la instalación de 20 baños ecológicos con la implementación de otra subvención global "Baños Dignos III"</a:t>
            </a:r>
            <a:endParaRPr lang="es-MX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0707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9599D-5998-CB52-A748-62865D87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475" y="489462"/>
            <a:ext cx="8005549" cy="343976"/>
          </a:xfrm>
        </p:spPr>
        <p:txBody>
          <a:bodyPr>
            <a:normAutofit fontScale="90000"/>
          </a:bodyPr>
          <a:lstStyle/>
          <a:p>
            <a:r>
              <a:rPr lang="es-MX" dirty="0"/>
              <a:t>COMUNIDAD ROSENDO G. CASTRO</a:t>
            </a:r>
            <a:br>
              <a:rPr lang="es-MX" dirty="0"/>
            </a:br>
            <a:endParaRPr lang="es-MX" dirty="0"/>
          </a:p>
        </p:txBody>
      </p:sp>
      <p:pic>
        <p:nvPicPr>
          <p:cNvPr id="2049" name="Imagen 1" descr="Mapa&#10;&#10;Descripción generada automáticamente">
            <a:extLst>
              <a:ext uri="{FF2B5EF4-FFF2-40B4-BE49-F238E27FC236}">
                <a16:creationId xmlns:a16="http://schemas.microsoft.com/office/drawing/2014/main" id="{E34362BE-717B-08F6-B9AF-5E7BA7E7D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4" y="833438"/>
            <a:ext cx="7696108" cy="47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49024DE7-9A3D-CEE0-B403-A605DCD08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258" y="1834805"/>
            <a:ext cx="1751772" cy="319248"/>
          </a:xfrm>
          <a:prstGeom prst="rect">
            <a:avLst/>
          </a:prstGeom>
          <a:solidFill>
            <a:srgbClr val="DEEAF6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1F376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Rosendo G. Castro</a:t>
            </a:r>
            <a:endParaRPr kumimoji="0" lang="es-MX" altLang="es-MX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AutoShape 3">
            <a:extLst>
              <a:ext uri="{FF2B5EF4-FFF2-40B4-BE49-F238E27FC236}">
                <a16:creationId xmlns:a16="http://schemas.microsoft.com/office/drawing/2014/main" id="{6CA66F21-9F5D-75D1-9F60-C2EE61ADD4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2005" y="2333315"/>
            <a:ext cx="1162050" cy="12287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6">
            <a:extLst>
              <a:ext uri="{FF2B5EF4-FFF2-40B4-BE49-F238E27FC236}">
                <a16:creationId xmlns:a16="http://schemas.microsoft.com/office/drawing/2014/main" id="{C7448B69-6A79-CACC-65B9-410A7B165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597" y="5897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6F4983D-5494-5F73-0441-448F1884B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54" y="5729669"/>
            <a:ext cx="11628106" cy="1077218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MX" sz="1600" dirty="0">
                <a:solidFill>
                  <a:srgbClr val="3C40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Rosendo G. Castro, sólo el 27% de las personas ha completado la educación secundaria y el 21% de los hogares dispone de un ordenador personal, portátil, </a:t>
            </a:r>
            <a:r>
              <a:rPr lang="es-ES" altLang="es-MX" sz="1600" dirty="0" err="1">
                <a:solidFill>
                  <a:srgbClr val="3C40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tablet</a:t>
            </a:r>
            <a:r>
              <a:rPr lang="es-ES" altLang="es-MX" sz="1600" dirty="0">
                <a:solidFill>
                  <a:srgbClr val="3C40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teléfono móvil.
Cuenta con 205 viviendas, de las cuales el 94% tienen letrinas y el 97% tienen electricidad. 
El nivel medio de escolarización es de 8 años, la población analfabeta es del 4% y el porcentaje de población indígena es 2%.</a:t>
            </a:r>
            <a:endParaRPr kumimoji="0" lang="en-CA" altLang="es-MX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49532-B173-449E-9ED1-C4CD81690522}"/>
              </a:ext>
            </a:extLst>
          </p:cNvPr>
          <p:cNvSpPr txBox="1"/>
          <p:nvPr/>
        </p:nvSpPr>
        <p:spPr>
          <a:xfrm>
            <a:off x="8344101" y="1397675"/>
            <a:ext cx="35515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MX" dirty="0">
                <a:solidFill>
                  <a:srgbClr val="3C40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Ejido Rosendo G. Castro pertenece al municipio de Ahome (Estado de Sinaloa). 
Tiene 702 habitantes y se encuentra a 5 metros sobre el nivel del mar.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MX" dirty="0">
                <a:solidFill>
                  <a:srgbClr val="3C40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
En el último censo de 2020, había 364 mujeres y 338 hombres.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3781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0901BC-A662-4BB6-8C09-EA68CAC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13" y="238539"/>
            <a:ext cx="3959087" cy="1550503"/>
          </a:xfrm>
        </p:spPr>
        <p:txBody>
          <a:bodyPr>
            <a:normAutofit/>
          </a:bodyPr>
          <a:lstStyle/>
          <a:p>
            <a:r>
              <a:rPr lang="es-MX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520CF8-6980-442D-9A08-46B50806C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74" y="575878"/>
            <a:ext cx="3813649" cy="28531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FEFD5F-3990-45F1-B8D3-4CC0A265D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37" b="21875"/>
          <a:stretch/>
        </p:blipFill>
        <p:spPr>
          <a:xfrm>
            <a:off x="537263" y="3375990"/>
            <a:ext cx="2179363" cy="33130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58ADCA8-5E2F-40A7-A3E6-65AD2DB8B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142" y="1139107"/>
            <a:ext cx="3704854" cy="246624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6EE882A-43C5-4606-B34A-5E8930A50C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02" r="4371"/>
          <a:stretch/>
        </p:blipFill>
        <p:spPr>
          <a:xfrm>
            <a:off x="9613212" y="4009681"/>
            <a:ext cx="1717834" cy="267935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6282F2C-AF6C-4BE8-A6CE-4C16DAF899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406"/>
          <a:stretch/>
        </p:blipFill>
        <p:spPr>
          <a:xfrm>
            <a:off x="7656423" y="4009681"/>
            <a:ext cx="1717833" cy="2679352"/>
          </a:xfrm>
          <a:prstGeom prst="rect">
            <a:avLst/>
          </a:prstGeom>
        </p:spPr>
      </p:pic>
      <p:sp>
        <p:nvSpPr>
          <p:cNvPr id="21" name="2 Subtítulo">
            <a:extLst>
              <a:ext uri="{FF2B5EF4-FFF2-40B4-BE49-F238E27FC236}">
                <a16:creationId xmlns:a16="http://schemas.microsoft.com/office/drawing/2014/main" id="{1D06802F-4176-4CCB-A5C3-71D76F3487CA}"/>
              </a:ext>
            </a:extLst>
          </p:cNvPr>
          <p:cNvSpPr txBox="1">
            <a:spLocks/>
          </p:cNvSpPr>
          <p:nvPr/>
        </p:nvSpPr>
        <p:spPr>
          <a:xfrm>
            <a:off x="5515430" y="1718824"/>
            <a:ext cx="8424936" cy="24951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 </a:t>
            </a:r>
            <a:r>
              <a:rPr lang="en-US" b="1" dirty="0" err="1">
                <a:solidFill>
                  <a:srgbClr val="663300"/>
                </a:solidFill>
              </a:rPr>
              <a:t>Suvbención</a:t>
            </a:r>
            <a:r>
              <a:rPr lang="en-US" b="1" dirty="0">
                <a:solidFill>
                  <a:srgbClr val="663300"/>
                </a:solidFill>
              </a:rPr>
              <a:t> Global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663300"/>
                </a:solidFill>
              </a:rPr>
              <a:t> # GG1744758</a:t>
            </a:r>
            <a:br>
              <a:rPr lang="en-US" sz="3200" b="1" dirty="0">
                <a:solidFill>
                  <a:srgbClr val="663300"/>
                </a:solidFill>
              </a:rPr>
            </a:br>
            <a:r>
              <a:rPr lang="en-US" b="1" dirty="0">
                <a:solidFill>
                  <a:srgbClr val="663300"/>
                </a:solidFill>
              </a:rPr>
              <a:t>BAÑOS DIGNOS </a:t>
            </a:r>
            <a:br>
              <a:rPr lang="en-US" sz="3200" b="1" dirty="0">
                <a:solidFill>
                  <a:srgbClr val="663300"/>
                </a:solidFill>
              </a:rPr>
            </a:br>
            <a:r>
              <a:rPr lang="en-US" sz="3200" b="1" dirty="0">
                <a:solidFill>
                  <a:srgbClr val="663300"/>
                </a:solidFill>
              </a:rPr>
              <a:t>A</a:t>
            </a:r>
            <a:r>
              <a:rPr lang="en-US" sz="2400" b="1" dirty="0">
                <a:solidFill>
                  <a:srgbClr val="663300"/>
                </a:solidFill>
              </a:rPr>
              <a:t>go.2016-Ene.2021</a:t>
            </a:r>
            <a:endParaRPr lang="es-MX" sz="2400" b="1" dirty="0">
              <a:solidFill>
                <a:srgbClr val="66330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CE61757-74DB-4497-8185-BF7CE7978AFE}"/>
              </a:ext>
            </a:extLst>
          </p:cNvPr>
          <p:cNvSpPr txBox="1"/>
          <p:nvPr/>
        </p:nvSpPr>
        <p:spPr>
          <a:xfrm>
            <a:off x="2817745" y="3711053"/>
            <a:ext cx="4761616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La primera subvención global 
"BAÑOS DIGNOS" 
implementada en la comunidad Campo Gastelum</a:t>
            </a:r>
          </a:p>
          <a:p>
            <a:pPr algn="ctr"/>
            <a:r>
              <a:rPr lang="es-ES" sz="2800" b="1" dirty="0"/>
              <a:t>fue y sigue siendo todo un éxito, con excelentes resultados.
Lo replicaremos en
Rosendo G. Castro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39518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7000">
        <p:split orient="vert"/>
      </p:transition>
    </mc:Choice>
    <mc:Fallback xmlns="">
      <p:transition spd="slow" advTm="7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Rectángulo redondeado"/>
          <p:cNvSpPr/>
          <p:nvPr/>
        </p:nvSpPr>
        <p:spPr>
          <a:xfrm>
            <a:off x="5782107" y="6508253"/>
            <a:ext cx="576510" cy="288032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Arial Black" pitchFamily="34" charset="0"/>
              </a:rPr>
              <a:t>15</a:t>
            </a: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47278"/>
              </p:ext>
            </p:extLst>
          </p:nvPr>
        </p:nvGraphicFramePr>
        <p:xfrm>
          <a:off x="1361271" y="1731587"/>
          <a:ext cx="8750138" cy="44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2" imgW="6276932" imgH="4038495" progId="MSGraph.Chart.8">
                  <p:embed followColorScheme="full"/>
                </p:oleObj>
              </mc:Choice>
              <mc:Fallback>
                <p:oleObj name="Gráfico" r:id="rId2" imgW="6276932" imgH="4038495" progId="MSGraph.Chart.8">
                  <p:embed followColorScheme="full"/>
                  <p:pic>
                    <p:nvPicPr>
                      <p:cNvPr id="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1271" y="1731587"/>
                        <a:ext cx="8750138" cy="44027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524000" y="103797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MX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son los principales problemas o molestias en tu salud que tú y tu familia dejaron de sufrir porque ahora cuentan con un baño en casa?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8899518" y="263424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8000"/>
                </a:solidFill>
              </a:rPr>
              <a:t>34.9%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200543" y="3251279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8000"/>
                </a:solidFill>
              </a:rPr>
              <a:t>9.3%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8211479" y="2937131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8000"/>
                </a:solidFill>
              </a:rPr>
              <a:t>30.2%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861627" y="388089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8000"/>
                </a:solidFill>
              </a:rPr>
              <a:t>7.0%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518425" y="4227712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8000"/>
                </a:solidFill>
              </a:rPr>
              <a:t>4.7%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171668" y="4528775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8000"/>
                </a:solidFill>
              </a:rPr>
              <a:t>2.3%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803685" y="6262107"/>
            <a:ext cx="2520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MX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43 menciones</a:t>
            </a:r>
            <a:endParaRPr lang="es-ES" altLang="es-MX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860200" y="3614551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8000"/>
                </a:solidFill>
              </a:rPr>
              <a:t>7.0%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171668" y="483445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8000"/>
                </a:solidFill>
              </a:rPr>
              <a:t>2.3%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4178078" y="5140133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8000"/>
                </a:solidFill>
              </a:rPr>
              <a:t>2.3%</a:t>
            </a:r>
          </a:p>
        </p:txBody>
      </p:sp>
      <p:sp>
        <p:nvSpPr>
          <p:cNvPr id="24" name="Text Box 173"/>
          <p:cNvSpPr txBox="1">
            <a:spLocks noChangeArrowheads="1"/>
          </p:cNvSpPr>
          <p:nvPr/>
        </p:nvSpPr>
        <p:spPr bwMode="auto">
          <a:xfrm>
            <a:off x="2938812" y="403180"/>
            <a:ext cx="6346272" cy="5027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s-MX" altLang="es-MX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o molestias resueltos</a:t>
            </a:r>
            <a:endParaRPr lang="es-ES" altLang="es-MX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CA018E-8D46-CADF-CE98-55C8304C9F58}"/>
              </a:ext>
            </a:extLst>
          </p:cNvPr>
          <p:cNvSpPr txBox="1"/>
          <p:nvPr/>
        </p:nvSpPr>
        <p:spPr>
          <a:xfrm>
            <a:off x="2411895" y="57172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2">
                    <a:lumMod val="50000"/>
                  </a:schemeClr>
                </a:solidFill>
              </a:rPr>
              <a:t>Resultados y medición de impacto en Campo Gastelum 2021</a:t>
            </a:r>
            <a:endParaRPr lang="es-MX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80901BC-A662-4BB6-8C09-EA68CAC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13" y="238539"/>
            <a:ext cx="3959087" cy="1550503"/>
          </a:xfrm>
        </p:spPr>
        <p:txBody>
          <a:bodyPr>
            <a:norm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F77CBB-3B9C-4060-AF04-F35750841F6D}"/>
              </a:ext>
            </a:extLst>
          </p:cNvPr>
          <p:cNvSpPr txBox="1"/>
          <p:nvPr/>
        </p:nvSpPr>
        <p:spPr>
          <a:xfrm>
            <a:off x="602974" y="571652"/>
            <a:ext cx="10986052" cy="6047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El Baño Ecológico consta de un cubículo con inodoro, lavabo, depósito de agua y una cisterna biodigestora.
Las enfermedades y la mortalidad infantil pueden reducirse especialmente con la instalación de estos baños.
 La subvención permitirá comprar otros 20 baños y beneficiará aproximadamente a 150 personas, y aún más contando a las futuras generaciones. 
Los beneficiarios recibirán capacitación en el mantenimiento regular de su baño. La formación será impartida por el personal de la fábrica que produce los baños. 
A los beneficiarios se les enseñará la importancia de la limpieza, la higiene personal y la preparación de alimentos, pláticas que serán realizadas por miembros de nuestro Club Rotario de Los Mochis</a:t>
            </a:r>
            <a:r>
              <a:rPr lang="es-ES" sz="2300" dirty="0"/>
              <a:t>.</a:t>
            </a:r>
            <a:endParaRPr lang="es-MX" sz="2300" dirty="0"/>
          </a:p>
        </p:txBody>
      </p:sp>
    </p:spTree>
    <p:extLst>
      <p:ext uri="{BB962C8B-B14F-4D97-AF65-F5344CB8AC3E}">
        <p14:creationId xmlns:p14="http://schemas.microsoft.com/office/powerpoint/2010/main" val="35686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691</Words>
  <Application>Microsoft Office PowerPoint</Application>
  <PresentationFormat>Panorámica</PresentationFormat>
  <Paragraphs>90</Paragraphs>
  <Slides>11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Tema de Office</vt:lpstr>
      <vt:lpstr>Gráfico</vt:lpstr>
      <vt:lpstr>Hoja de cálculo de Microsoft Excel</vt:lpstr>
      <vt:lpstr> </vt:lpstr>
      <vt:lpstr> </vt:lpstr>
      <vt:lpstr> </vt:lpstr>
      <vt:lpstr> </vt:lpstr>
      <vt:lpstr> </vt:lpstr>
      <vt:lpstr>COMUNIDAD ROSENDO G. CASTRO </vt:lpstr>
      <vt:lpstr> </vt:lpstr>
      <vt:lpstr>Presentación de PowerPoint</vt:lpstr>
      <vt:lpstr> </vt:lpstr>
      <vt:lpstr>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Bernardo Loose D.</dc:creator>
  <cp:lastModifiedBy>Bernardo Loose D.</cp:lastModifiedBy>
  <cp:revision>73</cp:revision>
  <dcterms:created xsi:type="dcterms:W3CDTF">2021-02-12T21:43:30Z</dcterms:created>
  <dcterms:modified xsi:type="dcterms:W3CDTF">2026-01-30T02:36:33Z</dcterms:modified>
</cp:coreProperties>
</file>