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6858000" cx="12192000"/>
  <p:notesSz cx="6858000" cy="9144000"/>
  <p:embeddedFontLst>
    <p:embeddedFont>
      <p:font typeface="Roboto"/>
      <p:regular r:id="rId16"/>
      <p:bold r:id="rId17"/>
      <p:italic r:id="rId18"/>
      <p:boldItalic r:id="rId19"/>
    </p:embeddedFont>
    <p:embeddedFont>
      <p:font typeface="Arial Black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361">
          <p15:clr>
            <a:srgbClr val="747775"/>
          </p15:clr>
        </p15:guide>
        <p15:guide id="2" pos="3840">
          <p15:clr>
            <a:srgbClr val="000000"/>
          </p15:clr>
        </p15:guide>
      </p15:sldGuideLst>
    </p:ext>
    <p:ext uri="GoogleSlidesCustomDataVersion2">
      <go:slidesCustomData xmlns:go="http://customooxmlschemas.google.com/" r:id="rId21" roundtripDataSignature="AMtx7miwi4emULWG7X3yQpMFPZef3zwX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80C7E54-C8D7-4D50-9FBA-FD1BC732F97F}">
  <a:tblStyle styleId="{380C7E54-C8D7-4D50-9FBA-FD1BC732F97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361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Black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Roboto-bold.fntdata"/><Relationship Id="rId16" Type="http://schemas.openxmlformats.org/officeDocument/2006/relationships/font" Target="fonts/Roboto-regular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Roboto-bold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2" name="Google Shape;18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22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9" Type="http://schemas.openxmlformats.org/officeDocument/2006/relationships/image" Target="../media/image18.png"/><Relationship Id="rId5" Type="http://schemas.openxmlformats.org/officeDocument/2006/relationships/image" Target="../media/image15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/>
          <p:nvPr/>
        </p:nvSpPr>
        <p:spPr>
          <a:xfrm>
            <a:off x="2709501" y="2481100"/>
            <a:ext cx="5336400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es-E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Name: Transforming Lives Through Physical Rehabilitation — Caritas Puebla</a:t>
            </a:r>
            <a:endParaRPr b="1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2733500" y="4117850"/>
            <a:ext cx="52884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Topic: Disease Prevention and Treatment</a:t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69554" y="-67427"/>
            <a:ext cx="4545076" cy="107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5">
            <a:alphaModFix/>
          </a:blip>
          <a:srcRect b="0" l="3035" r="58536" t="0"/>
          <a:stretch/>
        </p:blipFill>
        <p:spPr>
          <a:xfrm>
            <a:off x="8266850" y="892112"/>
            <a:ext cx="4106896" cy="563817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196"/>
              </a:srgbClr>
            </a:outerShdw>
          </a:effectLst>
        </p:spPr>
      </p:pic>
      <p:pic>
        <p:nvPicPr>
          <p:cNvPr id="94" name="Google Shape;94;p2" title="Screenshot 2025-11-05 at 3.37.42 p.m..png"/>
          <p:cNvPicPr preferRelativeResize="0"/>
          <p:nvPr/>
        </p:nvPicPr>
        <p:blipFill rotWithShape="1">
          <a:blip r:embed="rId6">
            <a:alphaModFix/>
          </a:blip>
          <a:srcRect b="8700" l="0" r="0" t="0"/>
          <a:stretch/>
        </p:blipFill>
        <p:spPr>
          <a:xfrm>
            <a:off x="8707288" y="2263488"/>
            <a:ext cx="3149175" cy="289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564219" y="631789"/>
            <a:ext cx="5484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rial"/>
              <a:buNone/>
            </a:pPr>
            <a:r>
              <a:rPr b="0" i="0" lang="es-ES" sz="5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GENERAL INFORMATION</a:t>
            </a:r>
            <a:endParaRPr b="0" i="0" sz="5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53925" y="355434"/>
            <a:ext cx="3466148" cy="81911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7396162" y="3019944"/>
            <a:ext cx="46434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lt1"/>
                </a:solidFill>
              </a:rPr>
              <a:t>15.4% of the population lives with some form of disability.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</a:pPr>
            <a:r>
              <a:rPr lang="es-ES" sz="2400">
                <a:solidFill>
                  <a:schemeClr val="lt1"/>
                </a:solidFill>
              </a:rPr>
              <a:t>46.4% require physical therapy or rehabilitation services (470,000 people).</a:t>
            </a:r>
            <a:endParaRPr/>
          </a:p>
        </p:txBody>
      </p:sp>
      <p:pic>
        <p:nvPicPr>
          <p:cNvPr id="103" name="Google Shape;103;p3" title="Screenshot 2025-11-05 at 4.00.12 p.m..png"/>
          <p:cNvPicPr preferRelativeResize="0"/>
          <p:nvPr/>
        </p:nvPicPr>
        <p:blipFill rotWithShape="1">
          <a:blip r:embed="rId5">
            <a:alphaModFix/>
          </a:blip>
          <a:srcRect b="21671" l="0" r="29696" t="0"/>
          <a:stretch/>
        </p:blipFill>
        <p:spPr>
          <a:xfrm>
            <a:off x="5399325" y="2256650"/>
            <a:ext cx="1545266" cy="17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 title="Screenshot 2025-11-10 at 1.15.57 p.m.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99325" y="4177601"/>
            <a:ext cx="1545276" cy="188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 title="Screenshot 2025-11-06 at 10.14.05 p.m.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9125" y="2733175"/>
            <a:ext cx="3978775" cy="25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2864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652" y="129632"/>
            <a:ext cx="4646147" cy="109796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192100" y="710775"/>
            <a:ext cx="8478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s-ES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SUSTAINABILITY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775" y="2185175"/>
            <a:ext cx="3125002" cy="197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8576" y="4451825"/>
            <a:ext cx="4043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 specialized </a:t>
            </a:r>
            <a:endParaRPr b="1" i="1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therapeutic devices</a:t>
            </a:r>
            <a:endParaRPr i="1">
              <a:solidFill>
                <a:schemeClr val="lt1"/>
              </a:solidFill>
            </a:endParaRPr>
          </a:p>
        </p:txBody>
      </p:sp>
      <p:pic>
        <p:nvPicPr>
          <p:cNvPr id="115" name="Google Shape;11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91525" y="2513646"/>
            <a:ext cx="2419135" cy="145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4616562" y="4157857"/>
            <a:ext cx="331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Train three professionals </a:t>
            </a:r>
            <a:endParaRPr/>
          </a:p>
        </p:txBody>
      </p:sp>
      <p:sp>
        <p:nvSpPr>
          <p:cNvPr id="117" name="Google Shape;117;p4"/>
          <p:cNvSpPr txBox="1"/>
          <p:nvPr/>
        </p:nvSpPr>
        <p:spPr>
          <a:xfrm>
            <a:off x="8957119" y="4109752"/>
            <a:ext cx="2265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Maintenance and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Operation</a:t>
            </a:r>
            <a:endParaRPr/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42380" y="2491414"/>
            <a:ext cx="1888271" cy="149700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8621826" y="4817752"/>
            <a:ext cx="28167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900">
                <a:solidFill>
                  <a:schemeClr val="lt1"/>
                </a:solidFill>
              </a:rPr>
              <a:t>Minimal cost-recovery fees ensure long-term sustainability.</a:t>
            </a:r>
            <a:endParaRPr b="1" sz="2200">
              <a:solidFill>
                <a:schemeClr val="lt1"/>
              </a:solidFill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2351802" y="1954500"/>
            <a:ext cx="36738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6"/>
              <a:buFont typeface="Arial"/>
              <a:buNone/>
            </a:pPr>
            <a:r>
              <a:t/>
            </a:r>
            <a:endParaRPr b="0" i="0" sz="191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2298052" y="5605500"/>
            <a:ext cx="282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300">
                <a:solidFill>
                  <a:schemeClr val="lt1"/>
                </a:solidFill>
              </a:rPr>
              <a:t>Short-Term</a:t>
            </a:r>
            <a:endParaRPr b="1" sz="1700"/>
          </a:p>
        </p:txBody>
      </p:sp>
      <p:sp>
        <p:nvSpPr>
          <p:cNvPr id="122" name="Google Shape;122;p4"/>
          <p:cNvSpPr txBox="1"/>
          <p:nvPr/>
        </p:nvSpPr>
        <p:spPr>
          <a:xfrm>
            <a:off x="8808827" y="1636313"/>
            <a:ext cx="282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300">
                <a:solidFill>
                  <a:schemeClr val="lt1"/>
                </a:solidFill>
              </a:rPr>
              <a:t>Long-Term</a:t>
            </a:r>
            <a:endParaRPr b="1" sz="1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/>
          <p:nvPr/>
        </p:nvSpPr>
        <p:spPr>
          <a:xfrm>
            <a:off x="412375" y="313700"/>
            <a:ext cx="71820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3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IMPACT AND BENEFICIARIES</a:t>
            </a:r>
            <a:endParaRPr b="1" i="0" sz="3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6618" y="313691"/>
            <a:ext cx="4214913" cy="99605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7"/>
          <p:cNvSpPr txBox="1"/>
          <p:nvPr/>
        </p:nvSpPr>
        <p:spPr>
          <a:xfrm>
            <a:off x="4881215" y="5486400"/>
            <a:ext cx="7312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3,500 t</a:t>
            </a:r>
            <a:endParaRPr/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8287" y="2700337"/>
            <a:ext cx="2568112" cy="119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0018" y="2700336"/>
            <a:ext cx="2568112" cy="119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7086" y="2686048"/>
            <a:ext cx="2568112" cy="119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7"/>
          <p:cNvSpPr txBox="1"/>
          <p:nvPr/>
        </p:nvSpPr>
        <p:spPr>
          <a:xfrm>
            <a:off x="1608702" y="4257675"/>
            <a:ext cx="282000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</a:rPr>
              <a:t>Currently: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3,500 therapy sessions</a:t>
            </a:r>
            <a:endParaRPr/>
          </a:p>
        </p:txBody>
      </p:sp>
      <p:sp>
        <p:nvSpPr>
          <p:cNvPr id="135" name="Google Shape;135;p7"/>
          <p:cNvSpPr txBox="1"/>
          <p:nvPr/>
        </p:nvSpPr>
        <p:spPr>
          <a:xfrm>
            <a:off x="6904623" y="4252907"/>
            <a:ext cx="282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lt1"/>
                </a:solidFill>
              </a:rPr>
              <a:t>With the project: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7,804 therapy sessions</a:t>
            </a:r>
            <a:endParaRPr/>
          </a:p>
        </p:txBody>
      </p:sp>
      <p:cxnSp>
        <p:nvCxnSpPr>
          <p:cNvPr id="136" name="Google Shape;136;p7"/>
          <p:cNvCxnSpPr/>
          <p:nvPr/>
        </p:nvCxnSpPr>
        <p:spPr>
          <a:xfrm flipH="1" rot="10800000">
            <a:off x="4752580" y="4422450"/>
            <a:ext cx="1948200" cy="435300"/>
          </a:xfrm>
          <a:prstGeom prst="bentConnector3">
            <a:avLst>
              <a:gd fmla="val 50001" name="adj1"/>
            </a:avLst>
          </a:prstGeom>
          <a:noFill/>
          <a:ln cap="flat" cmpd="sng" w="9525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7" name="Google Shape;137;p7"/>
          <p:cNvSpPr txBox="1"/>
          <p:nvPr/>
        </p:nvSpPr>
        <p:spPr>
          <a:xfrm>
            <a:off x="4752585" y="5259351"/>
            <a:ext cx="145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E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100%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483" y="-298770"/>
            <a:ext cx="5788439" cy="136790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0"/>
          <p:cNvSpPr txBox="1"/>
          <p:nvPr/>
        </p:nvSpPr>
        <p:spPr>
          <a:xfrm>
            <a:off x="4388837" y="5273604"/>
            <a:ext cx="9380100" cy="1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24075" lIns="48150" spcFirstLastPara="1" rIns="48150" wrap="square" tIns="240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79"/>
              <a:buFont typeface="Arial"/>
              <a:buNone/>
            </a:pPr>
            <a:r>
              <a:t/>
            </a:r>
            <a:endParaRPr b="0" i="0" sz="5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0"/>
          <p:cNvSpPr txBox="1"/>
          <p:nvPr/>
        </p:nvSpPr>
        <p:spPr>
          <a:xfrm>
            <a:off x="8586667" y="2944203"/>
            <a:ext cx="2877900" cy="12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6"/>
              <a:buFont typeface="Arial"/>
              <a:buNone/>
            </a:pPr>
            <a:r>
              <a:rPr b="1" i="0" lang="es-ES" sz="2678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COST OF PROJECT:</a:t>
            </a:r>
            <a:endParaRPr b="1" i="0" sz="2678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6"/>
              <a:buFont typeface="Arial"/>
              <a:buNone/>
            </a:pPr>
            <a:r>
              <a:rPr b="1" i="0" lang="es-ES" sz="2678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$54,055.35 USD</a:t>
            </a:r>
            <a:endParaRPr b="0" i="0" sz="1912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0"/>
          <p:cNvSpPr txBox="1"/>
          <p:nvPr/>
        </p:nvSpPr>
        <p:spPr>
          <a:xfrm>
            <a:off x="599934" y="2390896"/>
            <a:ext cx="14727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9950" lIns="69950" spcFirstLastPara="1" rIns="69950" wrap="square" tIns="69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None/>
            </a:pPr>
            <a:r>
              <a:rPr b="0" i="0" lang="es-ES" sz="7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lasers infrarrojo</a:t>
            </a:r>
            <a:endParaRPr b="0" i="0" sz="7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0"/>
          <p:cNvSpPr txBox="1"/>
          <p:nvPr/>
        </p:nvSpPr>
        <p:spPr>
          <a:xfrm>
            <a:off x="3268074" y="2520200"/>
            <a:ext cx="1311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9950" lIns="69950" spcFirstLastPara="1" rIns="69950" wrap="square" tIns="69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2"/>
              <a:buFont typeface="Arial"/>
              <a:buNone/>
            </a:pPr>
            <a:r>
              <a:rPr b="0" i="0" lang="es-ES" sz="7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Combos ultrasonido y de electroterapia</a:t>
            </a:r>
            <a:endParaRPr b="0" i="0" sz="7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0"/>
          <p:cNvSpPr txBox="1"/>
          <p:nvPr/>
        </p:nvSpPr>
        <p:spPr>
          <a:xfrm>
            <a:off x="5876517" y="2520205"/>
            <a:ext cx="15522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9950" lIns="69950" spcFirstLastPara="1" rIns="69950" wrap="square" tIns="69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None/>
            </a:pPr>
            <a:r>
              <a:rPr b="0" i="0" lang="es-ES" sz="7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Compresero</a:t>
            </a:r>
            <a:endParaRPr b="0" i="0" sz="7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10" title="Screenshot 2025-11-04 at 3.10.37 p.m..png"/>
          <p:cNvPicPr preferRelativeResize="0"/>
          <p:nvPr/>
        </p:nvPicPr>
        <p:blipFill rotWithShape="1">
          <a:blip r:embed="rId5">
            <a:alphaModFix/>
          </a:blip>
          <a:srcRect b="9185" l="0" r="0" t="5358"/>
          <a:stretch/>
        </p:blipFill>
        <p:spPr>
          <a:xfrm>
            <a:off x="6069758" y="1438476"/>
            <a:ext cx="1165731" cy="98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0" title="Screenshot 2025-11-04 at 4.54.00 p.m.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9923" y="3399447"/>
            <a:ext cx="1130695" cy="898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0"/>
          <p:cNvSpPr txBox="1"/>
          <p:nvPr/>
        </p:nvSpPr>
        <p:spPr>
          <a:xfrm>
            <a:off x="509325" y="4508691"/>
            <a:ext cx="13119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9950" lIns="69950" spcFirstLastPara="1" rIns="69950" wrap="square" tIns="69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None/>
            </a:pPr>
            <a:r>
              <a:rPr b="0" i="0" lang="es-ES" sz="7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barras paralelas</a:t>
            </a:r>
            <a:endParaRPr b="0" i="0" sz="7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0" title="Screenshot 2025-11-04 at 3.18.17 p.m.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61845" y="3374204"/>
            <a:ext cx="1165728" cy="89858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0"/>
          <p:cNvSpPr txBox="1"/>
          <p:nvPr/>
        </p:nvSpPr>
        <p:spPr>
          <a:xfrm>
            <a:off x="5996670" y="4255205"/>
            <a:ext cx="13119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9950" lIns="69950" spcFirstLastPara="1" rIns="69950" wrap="square" tIns="69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None/>
            </a:pPr>
            <a:r>
              <a:rPr b="0" i="0" lang="es-ES" sz="7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Compresas</a:t>
            </a:r>
            <a:endParaRPr b="0" i="0" sz="7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10" title="Screenshot 2025-11-04 at 3.10.14 p.m..png"/>
          <p:cNvPicPr preferRelativeResize="0"/>
          <p:nvPr/>
        </p:nvPicPr>
        <p:blipFill rotWithShape="1">
          <a:blip r:embed="rId8">
            <a:alphaModFix/>
          </a:blip>
          <a:srcRect b="8478" l="0" r="0" t="11763"/>
          <a:stretch/>
        </p:blipFill>
        <p:spPr>
          <a:xfrm>
            <a:off x="3083424" y="3364120"/>
            <a:ext cx="1247072" cy="96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 txBox="1"/>
          <p:nvPr/>
        </p:nvSpPr>
        <p:spPr>
          <a:xfrm>
            <a:off x="3069030" y="4393114"/>
            <a:ext cx="1247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9950" lIns="69950" spcFirstLastPara="1" rIns="69950" wrap="square" tIns="69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None/>
            </a:pPr>
            <a:r>
              <a:rPr b="0" i="0" lang="es-ES" sz="7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 camillas</a:t>
            </a:r>
            <a:endParaRPr b="0" i="0" sz="7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0" title="Screenshot 2025-11-04 at 3.24.03 p.m.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43635" y="5201950"/>
            <a:ext cx="1130689" cy="93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0" title="Screenshot 2025-11-04 at 3.25.02 p.m.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59024" y="5050780"/>
            <a:ext cx="1044357" cy="93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0" title="Screenshot 2025-11-04 at 3.25.29 p.m..png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88084" y="4986056"/>
            <a:ext cx="1009783" cy="106648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0"/>
          <p:cNvSpPr txBox="1"/>
          <p:nvPr/>
        </p:nvSpPr>
        <p:spPr>
          <a:xfrm>
            <a:off x="1385437" y="6139008"/>
            <a:ext cx="1247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9950" lIns="69950" spcFirstLastPara="1" rIns="69950" wrap="square" tIns="69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None/>
            </a:pPr>
            <a:r>
              <a:rPr b="0" i="0" lang="es-ES" sz="7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caminadoras</a:t>
            </a:r>
            <a:endParaRPr b="0" i="0" sz="7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0"/>
          <p:cNvSpPr txBox="1"/>
          <p:nvPr/>
        </p:nvSpPr>
        <p:spPr>
          <a:xfrm>
            <a:off x="3705091" y="6052561"/>
            <a:ext cx="15522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9950" lIns="69950" spcFirstLastPara="1" rIns="69950" wrap="square" tIns="69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None/>
            </a:pPr>
            <a:r>
              <a:rPr b="0" i="0" lang="es-ES" sz="7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eliptica </a:t>
            </a:r>
            <a:endParaRPr b="0" i="0" sz="7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6116885" y="6052548"/>
            <a:ext cx="15522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69950" lIns="69950" spcFirstLastPara="1" rIns="69950" wrap="square" tIns="69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0"/>
              <a:buFont typeface="Arial"/>
              <a:buNone/>
            </a:pPr>
            <a:r>
              <a:rPr b="0" i="0" lang="es-ES" sz="79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escaladora </a:t>
            </a:r>
            <a:endParaRPr b="0" i="0" sz="79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10" title="Screenshot 2025-11-06 at 11.08.12 p.m..png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9224" y="1300575"/>
            <a:ext cx="1074106" cy="98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 title="Screenshot 2025-11-06 at 11.11.16 p.m..png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401830" y="1413313"/>
            <a:ext cx="1044358" cy="977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6"/>
          <p:cNvSpPr/>
          <p:nvPr/>
        </p:nvSpPr>
        <p:spPr>
          <a:xfrm>
            <a:off x="685123" y="259821"/>
            <a:ext cx="5484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s-ES" sz="3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FUNDS</a:t>
            </a:r>
            <a:endParaRPr b="1" i="0" sz="3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3749" y="83258"/>
            <a:ext cx="3968603" cy="9378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" name="Google Shape;171;p6"/>
          <p:cNvGraphicFramePr/>
          <p:nvPr/>
        </p:nvGraphicFramePr>
        <p:xfrm>
          <a:off x="685125" y="1249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{380C7E54-C8D7-4D50-9FBA-FD1BC732F97F}</a:tableStyleId>
              </a:tblPr>
              <a:tblGrid>
                <a:gridCol w="2164350"/>
                <a:gridCol w="2164350"/>
                <a:gridCol w="2164350"/>
                <a:gridCol w="2164350"/>
                <a:gridCol w="2164350"/>
              </a:tblGrid>
              <a:tr h="80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</a:rPr>
                        <a:t>DONANTE</a:t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</a:rPr>
                        <a:t>Aporte Club (Cash)</a:t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</a:rPr>
                        <a:t>Aporte Distrital (FDD)</a:t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</a:rPr>
                        <a:t>Match (80% FDD) + 5% Cash Fee</a:t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</a:rPr>
                        <a:t>Total Aportado</a:t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5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Club Rotario Puebla Campestre Real (Cash)</a:t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$5,400.00 </a:t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/>
                        <a:t>$5,400.00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  <a:tr h="806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Club Rotario de San Nicolás de los Garza Nuevo León (Cash)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$3,000.00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$3,000.00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  <a:tr h="5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Distrito Internacional MEXICO--(4130) 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$5,000.00</a:t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19739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$4,000.00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$9,000.00</a:t>
                      </a:r>
                      <a:endParaRPr sz="1200" u="none" cap="none" strike="noStrike"/>
                    </a:p>
                  </a:txBody>
                  <a:tcPr marT="91425" marB="91425" marR="91425" marL="91425"/>
                </a:tc>
              </a:tr>
              <a:tr h="5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Club Rotario Juárez Ejecutivo (Cash)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$2,000.00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19739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$2,000.00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Distrito Internacional MEXICO- (4110) 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$2,000.00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19739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$1.600.00</a:t>
                      </a:r>
                      <a:endParaRPr sz="1200" u="none" cap="none" strike="noStrike">
                        <a:solidFill>
                          <a:srgbClr val="000000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19739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$3,600.00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  <a:tr h="580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Totales Generales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$10,400.00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$7,000.00</a:t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$5,600.00</a:t>
                      </a:r>
                      <a:endParaRPr sz="1200" u="none" cap="none" strike="noStrike">
                        <a:solidFill>
                          <a:srgbClr val="019739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ES" sz="1200" u="none" cap="none" strike="noStrike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$23,000.00</a:t>
                      </a:r>
                      <a:endParaRPr b="1"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0000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9"/>
          <p:cNvSpPr/>
          <p:nvPr/>
        </p:nvSpPr>
        <p:spPr>
          <a:xfrm>
            <a:off x="644563" y="385188"/>
            <a:ext cx="54849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i="0" lang="es-ES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 INFORMATION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8588" y="215025"/>
            <a:ext cx="3914624" cy="92509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9"/>
          <p:cNvSpPr txBox="1"/>
          <p:nvPr/>
        </p:nvSpPr>
        <p:spPr>
          <a:xfrm>
            <a:off x="1882575" y="1719300"/>
            <a:ext cx="81804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Contacto 1: Beatriz Gómez 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Correo electrónico: betygomezv33@gmail.com 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Télefono / Whatsapp: +52 221 165 1715</a:t>
            </a:r>
            <a:b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Contacto 2: </a:t>
            </a:r>
            <a:r>
              <a:rPr b="0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Adriana Medina McQuade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Correo electrónico: adrianamquade@yahoo.com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Télefono / Whatsapp: +52 222 260 0800</a:t>
            </a:r>
            <a:b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Contacto 3: Guadalupe Jiménez Castillo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Correo electrónico: lupyjim2812@hotmail.com 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Télefono / Whatsapp: +52 222 430 1656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s-ES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Cargo: Presidenta electa 2026-2027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2026-01-20T16:09:36Z</dcterms:created>
  <dc:creator>LAU G.S</dc:creator>
</cp:coreProperties>
</file>