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42" r:id="rId2"/>
    <p:sldId id="343" r:id="rId3"/>
    <p:sldId id="333" r:id="rId4"/>
    <p:sldId id="257" r:id="rId5"/>
    <p:sldId id="351" r:id="rId6"/>
    <p:sldId id="345" r:id="rId7"/>
    <p:sldId id="349" r:id="rId8"/>
    <p:sldId id="346" r:id="rId9"/>
    <p:sldId id="350" r:id="rId10"/>
    <p:sldId id="331" r:id="rId11"/>
    <p:sldId id="332" r:id="rId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005C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32"/>
  </p:normalViewPr>
  <p:slideViewPr>
    <p:cSldViewPr snapToGrid="0">
      <p:cViewPr>
        <p:scale>
          <a:sx n="69" d="100"/>
          <a:sy n="69" d="100"/>
        </p:scale>
        <p:origin x="56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lena\Downloads\a%20(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MX"/>
              <a:t>School Violence Victims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MX"/>
        </a:p>
      </c:txPr>
    </c:title>
    <c:autoTitleDeleted val="0"/>
    <c:plotArea>
      <c:layout/>
      <c:areaChart>
        <c:grouping val="standard"/>
        <c:varyColors val="0"/>
        <c:ser>
          <c:idx val="0"/>
          <c:order val="0"/>
          <c:tx>
            <c:strRef>
              <c:f>'Sheet 1'!$A$2</c:f>
              <c:strCache>
                <c:ptCount val="1"/>
                <c:pt idx="0">
                  <c:v>% Difference in Count of Lesiones 2019 2020.csv from the Previous along Año</c:v>
                </c:pt>
              </c:strCache>
            </c:strRef>
          </c:tx>
          <c:spPr>
            <a:solidFill>
              <a:schemeClr val="accent1"/>
            </a:solidFill>
            <a:ln>
              <a:noFill/>
            </a:ln>
            <a:effectLst/>
          </c:spPr>
          <c:cat>
            <c:strRef>
              <c:f>'Sheet 1'!$B$1:$P$1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'Sheet 1'!$B$2:$P$2</c:f>
            </c:numRef>
          </c:val>
          <c:extLst>
            <c:ext xmlns:c16="http://schemas.microsoft.com/office/drawing/2014/chart" uri="{C3380CC4-5D6E-409C-BE32-E72D297353CC}">
              <c16:uniqueId val="{00000000-8C55-421D-B0C0-F9FE053AA7A6}"/>
            </c:ext>
          </c:extLst>
        </c:ser>
        <c:ser>
          <c:idx val="1"/>
          <c:order val="1"/>
          <c:tx>
            <c:strRef>
              <c:f>'Sheet 1'!$A$3</c:f>
              <c:strCache>
                <c:ptCount val="1"/>
                <c:pt idx="0">
                  <c:v>Count of Lesiones 2019 2020.csv</c:v>
                </c:pt>
              </c:strCache>
            </c:strRef>
          </c:tx>
          <c:spPr>
            <a:solidFill>
              <a:srgbClr val="0F9ED5"/>
            </a:solidFill>
            <a:ln>
              <a:noFill/>
            </a:ln>
            <a:effectLst/>
          </c:spPr>
          <c:cat>
            <c:strRef>
              <c:f>'Sheet 1'!$B$1:$P$1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'Sheet 1'!$B$3:$P$3</c:f>
              <c:numCache>
                <c:formatCode>#,##0.00</c:formatCode>
                <c:ptCount val="15"/>
                <c:pt idx="0">
                  <c:v>11</c:v>
                </c:pt>
                <c:pt idx="1">
                  <c:v>26</c:v>
                </c:pt>
                <c:pt idx="2">
                  <c:v>23</c:v>
                </c:pt>
                <c:pt idx="3">
                  <c:v>29</c:v>
                </c:pt>
                <c:pt idx="4">
                  <c:v>36</c:v>
                </c:pt>
                <c:pt idx="5">
                  <c:v>40</c:v>
                </c:pt>
                <c:pt idx="6">
                  <c:v>34</c:v>
                </c:pt>
                <c:pt idx="7">
                  <c:v>2</c:v>
                </c:pt>
                <c:pt idx="8">
                  <c:v>23</c:v>
                </c:pt>
                <c:pt idx="9">
                  <c:v>30</c:v>
                </c:pt>
                <c:pt idx="10">
                  <c:v>12</c:v>
                </c:pt>
                <c:pt idx="11">
                  <c:v>3</c:v>
                </c:pt>
                <c:pt idx="12">
                  <c:v>43</c:v>
                </c:pt>
                <c:pt idx="13">
                  <c:v>44</c:v>
                </c:pt>
                <c:pt idx="14">
                  <c:v>53</c:v>
                </c:pt>
              </c:numCache>
            </c:numRef>
          </c:val>
          <c:extLst>
            <c:ext xmlns:c16="http://schemas.microsoft.com/office/drawing/2014/chart" uri="{C3380CC4-5D6E-409C-BE32-E72D297353CC}">
              <c16:uniqueId val="{00000001-8C55-421D-B0C0-F9FE053AA7A6}"/>
            </c:ext>
          </c:extLst>
        </c:ser>
        <c:dLbls>
          <c:showLegendKey val="0"/>
          <c:showVal val="0"/>
          <c:showCatName val="0"/>
          <c:showSerName val="0"/>
          <c:showPercent val="0"/>
          <c:showBubbleSize val="0"/>
        </c:dLbls>
        <c:axId val="2033836032"/>
        <c:axId val="2033835072"/>
      </c:areaChart>
      <c:catAx>
        <c:axId val="203383603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MX"/>
          </a:p>
        </c:txPr>
        <c:crossAx val="2033835072"/>
        <c:crosses val="autoZero"/>
        <c:auto val="1"/>
        <c:lblAlgn val="ctr"/>
        <c:lblOffset val="100"/>
        <c:noMultiLvlLbl val="0"/>
      </c:catAx>
      <c:valAx>
        <c:axId val="2033835072"/>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MX"/>
          </a:p>
        </c:txPr>
        <c:crossAx val="203383603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2968C-DDD1-487D-9B76-A768857B50C8}" type="datetimeFigureOut">
              <a:rPr lang="es-MX" smtClean="0"/>
              <a:t>13/02/2026</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EEF63-D8A2-4314-B5C7-4E9668CF067B}" type="slidenum">
              <a:rPr lang="es-MX" smtClean="0"/>
              <a:t>‹#›</a:t>
            </a:fld>
            <a:endParaRPr lang="es-MX"/>
          </a:p>
        </p:txBody>
      </p:sp>
    </p:spTree>
    <p:extLst>
      <p:ext uri="{BB962C8B-B14F-4D97-AF65-F5344CB8AC3E}">
        <p14:creationId xmlns:p14="http://schemas.microsoft.com/office/powerpoint/2010/main" val="2437409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48AB-74DA-09F0-3283-DB853F088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3EB4A226-7C5F-BBEF-16D0-92DB887B4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566D798D-6B33-3446-3CE0-7069338F989A}"/>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4D3B22EE-CE95-2C8B-5762-EF4AE154FE36}"/>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D743113E-D42B-9B24-1BB0-9534E0849B92}"/>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2505632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2D0E-9793-DB89-F053-58ECBE2233EE}"/>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87732BA7-9D3A-9A40-6B49-218368272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AEC126DF-6F72-E4FE-9D2E-5F7AC7595F7D}"/>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487CDD48-3279-A0D8-9A54-79C12453FC82}"/>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D34387C-578C-0783-094B-B6A6996A539B}"/>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267365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BF458A-2D69-B069-A37F-E46425E3C0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8AE708F5-06B1-42D1-BA09-55E6DBCC52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C05BAC25-061D-A3A3-D9D9-7D979D796093}"/>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A8B7DA9A-09FF-2A6E-257C-EE9A84642B9A}"/>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121A66F1-333E-5C6B-EB64-9283B5378D35}"/>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202069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ED17-EA64-05D6-3EE4-F34CB998B42C}"/>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CF50568D-C530-F37A-36F4-B9BA141BB6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BED206E9-BDB6-DB42-C4D6-AAC32DE4D535}"/>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DEBC4D1B-E318-3A43-F673-89B191CD3AE7}"/>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781B26F1-1BBB-4312-8E4F-986859163E03}"/>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179320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07CA-4DDA-692F-EB49-0B24CAEF8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4AF3B74A-F17F-15C8-783C-F0A8AE8C4B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A51FB-B309-A09D-3742-1DDF15E960A8}"/>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63206D41-5C01-8FA5-601D-573D0EA12101}"/>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34038F8F-8192-E673-1146-9E43E65B1C77}"/>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35865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C201-ED27-68E0-BC19-60A8C548F91E}"/>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EFF0C40F-8C8F-6D20-E037-73DF8C12E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368B94A7-072B-0F66-4338-577AD3BF6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2971F61B-D37C-0B18-6A2F-CF110A037D76}"/>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6" name="Footer Placeholder 5">
            <a:extLst>
              <a:ext uri="{FF2B5EF4-FFF2-40B4-BE49-F238E27FC236}">
                <a16:creationId xmlns:a16="http://schemas.microsoft.com/office/drawing/2014/main" id="{35BE4DA4-0277-C647-EB9E-651092DB107D}"/>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5B1E7D96-1161-3DA8-060E-1B927923EDB1}"/>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9373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E2D-F1BD-6F24-C1EF-5DBB823EAFD5}"/>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225C506C-6078-04C9-FC45-DF122329E5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292D3E-0496-09A4-1B4F-674C84F97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91E671F8-D8E0-B8B4-333B-089575DDD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28A8B-791C-2A0E-DA9B-D31D46C3F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4EB33C7A-C4E8-709D-855D-F7BE8DA79E68}"/>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8" name="Footer Placeholder 7">
            <a:extLst>
              <a:ext uri="{FF2B5EF4-FFF2-40B4-BE49-F238E27FC236}">
                <a16:creationId xmlns:a16="http://schemas.microsoft.com/office/drawing/2014/main" id="{6CAB03B1-BA2E-8E2A-2E4A-D24E98E96979}"/>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id="{98CB35D3-8528-A7BB-7F90-DCECDAE74E06}"/>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365322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D96B-9B80-2DDE-0281-67FBFCB50146}"/>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C13929F2-5D24-4CAF-CB4F-1C52F27F04A6}"/>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4" name="Footer Placeholder 3">
            <a:extLst>
              <a:ext uri="{FF2B5EF4-FFF2-40B4-BE49-F238E27FC236}">
                <a16:creationId xmlns:a16="http://schemas.microsoft.com/office/drawing/2014/main" id="{3E4C25A3-63AE-A0E9-41E1-359417DE11DE}"/>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5CDA9306-97CE-4EA3-D0CA-159D9411A890}"/>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311217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5C08D-DBC7-CF28-8BAF-BC2786093EC5}"/>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3" name="Footer Placeholder 2">
            <a:extLst>
              <a:ext uri="{FF2B5EF4-FFF2-40B4-BE49-F238E27FC236}">
                <a16:creationId xmlns:a16="http://schemas.microsoft.com/office/drawing/2014/main" id="{658565DE-38D1-0EDA-4CE7-A791FEEA6BD2}"/>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id="{0AF12D85-F4D2-FBAE-44AE-C7682C494F79}"/>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161645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6E76-7247-5AF9-965B-CD6E5A91C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6BBABAF5-24DD-ADBA-0D70-D38716E1C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DCCF95F2-E6CC-4789-862E-C7A5BF664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FCD35-6236-A7EE-250A-6D623B0EF8DE}"/>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6" name="Footer Placeholder 5">
            <a:extLst>
              <a:ext uri="{FF2B5EF4-FFF2-40B4-BE49-F238E27FC236}">
                <a16:creationId xmlns:a16="http://schemas.microsoft.com/office/drawing/2014/main" id="{E17D990B-CEDE-7F41-C916-06253AEFB60B}"/>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2E7D64D4-1CBD-44EF-9704-CCD39AED60F3}"/>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312131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3303-4BA1-414D-307E-1932DD218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F89E1737-3738-73EB-B094-708749677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id="{0668382C-FD51-D45D-F912-1940E0DCF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EBCCB-E2ED-6256-4BE5-2C4C58E6B4C9}"/>
              </a:ext>
            </a:extLst>
          </p:cNvPr>
          <p:cNvSpPr>
            <a:spLocks noGrp="1"/>
          </p:cNvSpPr>
          <p:nvPr>
            <p:ph type="dt" sz="half" idx="10"/>
          </p:nvPr>
        </p:nvSpPr>
        <p:spPr/>
        <p:txBody>
          <a:bodyPr/>
          <a:lstStyle/>
          <a:p>
            <a:fld id="{4AD3FF57-AC03-4A61-9BF5-89CECE9DF597}" type="datetimeFigureOut">
              <a:rPr lang="es-MX" smtClean="0"/>
              <a:t>13/02/2026</a:t>
            </a:fld>
            <a:endParaRPr lang="es-MX"/>
          </a:p>
        </p:txBody>
      </p:sp>
      <p:sp>
        <p:nvSpPr>
          <p:cNvPr id="6" name="Footer Placeholder 5">
            <a:extLst>
              <a:ext uri="{FF2B5EF4-FFF2-40B4-BE49-F238E27FC236}">
                <a16:creationId xmlns:a16="http://schemas.microsoft.com/office/drawing/2014/main" id="{D0035A85-2BE9-6FC6-54C9-B9DCFAE216D0}"/>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F37F49F2-06CC-951F-A691-2BFE3C796E00}"/>
              </a:ext>
            </a:extLst>
          </p:cNvPr>
          <p:cNvSpPr>
            <a:spLocks noGrp="1"/>
          </p:cNvSpPr>
          <p:nvPr>
            <p:ph type="sldNum" sz="quarter" idx="12"/>
          </p:nvPr>
        </p:nvSpPr>
        <p:spPr/>
        <p:txBody>
          <a:bodyPr/>
          <a:lstStyle/>
          <a:p>
            <a:fld id="{0652B912-7F15-4953-B3AD-9AEEBB35B118}" type="slidenum">
              <a:rPr lang="es-MX" smtClean="0"/>
              <a:t>‹#›</a:t>
            </a:fld>
            <a:endParaRPr lang="es-MX"/>
          </a:p>
        </p:txBody>
      </p:sp>
    </p:spTree>
    <p:extLst>
      <p:ext uri="{BB962C8B-B14F-4D97-AF65-F5344CB8AC3E}">
        <p14:creationId xmlns:p14="http://schemas.microsoft.com/office/powerpoint/2010/main" val="339292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50875-701B-5D0F-B7AE-D93D6633CA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EFCD27F2-229C-7F0B-63F8-484270ADD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AB1C11A3-424E-F0AA-853F-3FEE977A67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D3FF57-AC03-4A61-9BF5-89CECE9DF597}" type="datetimeFigureOut">
              <a:rPr lang="es-MX" smtClean="0"/>
              <a:t>13/02/2026</a:t>
            </a:fld>
            <a:endParaRPr lang="es-MX"/>
          </a:p>
        </p:txBody>
      </p:sp>
      <p:sp>
        <p:nvSpPr>
          <p:cNvPr id="5" name="Footer Placeholder 4">
            <a:extLst>
              <a:ext uri="{FF2B5EF4-FFF2-40B4-BE49-F238E27FC236}">
                <a16:creationId xmlns:a16="http://schemas.microsoft.com/office/drawing/2014/main" id="{759070AF-48CF-BB89-AE54-A6BA1C6A1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Slide Number Placeholder 5">
            <a:extLst>
              <a:ext uri="{FF2B5EF4-FFF2-40B4-BE49-F238E27FC236}">
                <a16:creationId xmlns:a16="http://schemas.microsoft.com/office/drawing/2014/main" id="{13846452-DE09-44B6-B9A7-411939473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52B912-7F15-4953-B3AD-9AEEBB35B118}" type="slidenum">
              <a:rPr lang="es-MX" smtClean="0"/>
              <a:t>‹#›</a:t>
            </a:fld>
            <a:endParaRPr lang="es-MX"/>
          </a:p>
        </p:txBody>
      </p:sp>
    </p:spTree>
    <p:extLst>
      <p:ext uri="{BB962C8B-B14F-4D97-AF65-F5344CB8AC3E}">
        <p14:creationId xmlns:p14="http://schemas.microsoft.com/office/powerpoint/2010/main" val="173775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0F37C06-8A3D-8E4C-B6E2-47C520E496A6}"/>
              </a:ext>
            </a:extLst>
          </p:cNvPr>
          <p:cNvSpPr>
            <a:spLocks noGrp="1"/>
          </p:cNvSpPr>
          <p:nvPr>
            <p:ph type="ctrTitle"/>
          </p:nvPr>
        </p:nvSpPr>
        <p:spPr>
          <a:xfrm>
            <a:off x="1157357" y="2425361"/>
            <a:ext cx="4900144" cy="2736965"/>
          </a:xfrm>
        </p:spPr>
        <p:txBody>
          <a:bodyPr anchor="t">
            <a:normAutofit/>
          </a:bodyPr>
          <a:lstStyle/>
          <a:p>
            <a:pPr algn="l"/>
            <a:r>
              <a:rPr lang="en-US" dirty="0"/>
              <a:t>Building Bridges of Peace</a:t>
            </a:r>
          </a:p>
        </p:txBody>
      </p:sp>
      <p:grpSp>
        <p:nvGrpSpPr>
          <p:cNvPr id="58" name="Group 5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59" name="Rectangle 5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A56F78-1525-C153-CCBA-28CF3DD052ED}"/>
              </a:ext>
            </a:extLst>
          </p:cNvPr>
          <p:cNvPicPr>
            <a:picLocks noChangeAspect="1"/>
          </p:cNvPicPr>
          <p:nvPr/>
        </p:nvPicPr>
        <p:blipFill>
          <a:blip r:embed="rId3"/>
          <a:srcRect r="-1" b="24078"/>
          <a:stretch>
            <a:fillRect/>
          </a:stretch>
        </p:blipFill>
        <p:spPr>
          <a:xfrm>
            <a:off x="7114162" y="471748"/>
            <a:ext cx="4324849" cy="2552007"/>
          </a:xfrm>
          <a:prstGeom prst="rect">
            <a:avLst/>
          </a:prstGeom>
        </p:spPr>
      </p:pic>
      <p:sp>
        <p:nvSpPr>
          <p:cNvPr id="67" name="Rectangle 6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Aft>
                <a:spcPts val="600"/>
              </a:spcAft>
            </a:pPr>
            <a:r>
              <a:rPr lang="en-US" sz="3600" b="1">
                <a:solidFill>
                  <a:srgbClr val="DA1A5A"/>
                </a:solidFill>
              </a:rPr>
              <a:t>Title Page Option</a:t>
            </a:r>
            <a:endParaRPr lang="en-US" sz="3600" b="1">
              <a:solidFill>
                <a:srgbClr val="DA1A5A"/>
              </a:solidFill>
              <a:latin typeface="Arial" panose="020B0604020202020204" pitchFamily="34" charset="0"/>
              <a:ea typeface="Arial" charset="0"/>
              <a:cs typeface="Arial" panose="020B0604020202020204" pitchFamily="34" charset="0"/>
            </a:endParaRPr>
          </a:p>
        </p:txBody>
      </p:sp>
      <p:pic>
        <p:nvPicPr>
          <p:cNvPr id="13" name="Picture 12" descr="A black background with blue text&#10;&#10;AI-generated content may be incorrect.">
            <a:extLst>
              <a:ext uri="{FF2B5EF4-FFF2-40B4-BE49-F238E27FC236}">
                <a16:creationId xmlns:a16="http://schemas.microsoft.com/office/drawing/2014/main" id="{7B61F6AE-CCFB-B1D9-E82C-00314C17434E}"/>
              </a:ext>
            </a:extLst>
          </p:cNvPr>
          <p:cNvPicPr>
            <a:picLocks noChangeAspect="1"/>
          </p:cNvPicPr>
          <p:nvPr/>
        </p:nvPicPr>
        <p:blipFill>
          <a:blip r:embed="rId4">
            <a:extLst>
              <a:ext uri="{28A0092B-C50C-407E-A947-70E740481C1C}">
                <a14:useLocalDpi xmlns:a14="http://schemas.microsoft.com/office/drawing/2010/main" val="0"/>
              </a:ext>
            </a:extLst>
          </a:blip>
          <a:srcRect l="42406" t="31612" b="26027"/>
          <a:stretch>
            <a:fillRect/>
          </a:stretch>
        </p:blipFill>
        <p:spPr>
          <a:xfrm>
            <a:off x="6554324" y="4392237"/>
            <a:ext cx="3053846" cy="1221910"/>
          </a:xfrm>
          <a:prstGeom prst="rect">
            <a:avLst/>
          </a:prstGeom>
        </p:spPr>
      </p:pic>
      <p:pic>
        <p:nvPicPr>
          <p:cNvPr id="1028" name="Picture 4" descr="Mexicanos Primero - YouTube">
            <a:extLst>
              <a:ext uri="{FF2B5EF4-FFF2-40B4-BE49-F238E27FC236}">
                <a16:creationId xmlns:a16="http://schemas.microsoft.com/office/drawing/2014/main" id="{6F4FA865-A8EA-B79C-C246-F387BD134D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66" t="8529" r="12615" b="9804"/>
          <a:stretch>
            <a:fillRect/>
          </a:stretch>
        </p:blipFill>
        <p:spPr bwMode="auto">
          <a:xfrm>
            <a:off x="9513795" y="4040287"/>
            <a:ext cx="2003918" cy="20710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7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1AAA1-7CF8-C30C-4506-407DCA3B0BD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77B1E5-40CF-C5CD-C57C-387FE9A8E9F3}"/>
              </a:ext>
            </a:extLst>
          </p:cNvPr>
          <p:cNvSpPr>
            <a:spLocks noGrp="1"/>
          </p:cNvSpPr>
          <p:nvPr>
            <p:ph type="title"/>
          </p:nvPr>
        </p:nvSpPr>
        <p:spPr>
          <a:xfrm>
            <a:off x="808638" y="386930"/>
            <a:ext cx="9236700" cy="1188950"/>
          </a:xfrm>
        </p:spPr>
        <p:txBody>
          <a:bodyPr anchor="b">
            <a:normAutofit/>
          </a:bodyPr>
          <a:lstStyle/>
          <a:p>
            <a:r>
              <a:rPr lang="es-MX" sz="3800" b="1"/>
              <a:t>Resultados Esperados y Evaluación / </a:t>
            </a:r>
            <a:r>
              <a:rPr lang="en-US" sz="3800" b="1"/>
              <a:t>Expected Outcomes and Evaluation</a:t>
            </a:r>
            <a:endParaRPr lang="es-MX" sz="3800"/>
          </a:p>
        </p:txBody>
      </p:sp>
      <p:grpSp>
        <p:nvGrpSpPr>
          <p:cNvPr id="25" name="Group 2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6" name="Rectangle 2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04680D3-34F6-3F51-09F6-087E0B869DD9}"/>
              </a:ext>
            </a:extLst>
          </p:cNvPr>
          <p:cNvSpPr>
            <a:spLocks noGrp="1"/>
          </p:cNvSpPr>
          <p:nvPr>
            <p:ph idx="1"/>
          </p:nvPr>
        </p:nvSpPr>
        <p:spPr>
          <a:xfrm>
            <a:off x="655461" y="3203509"/>
            <a:ext cx="10143668" cy="3147415"/>
          </a:xfrm>
        </p:spPr>
        <p:txBody>
          <a:bodyPr anchor="ctr">
            <a:normAutofit fontScale="85000" lnSpcReduction="20000"/>
          </a:bodyPr>
          <a:lstStyle/>
          <a:p>
            <a:r>
              <a:rPr lang="es-MX" sz="2400" dirty="0"/>
              <a:t>Direct impact includes 485 students and 14 teachers educated in peace coexistence</a:t>
            </a:r>
          </a:p>
          <a:p>
            <a:r>
              <a:rPr lang="es-MX" sz="2400" dirty="0"/>
              <a:t>Indirect impact includes teachers, families, and community members, benefiting over:  1,600 people annually for training; 3300 for shade structure. </a:t>
            </a:r>
          </a:p>
          <a:p>
            <a:r>
              <a:rPr lang="es-MX" sz="2400" dirty="0"/>
              <a:t>Renewed </a:t>
            </a:r>
            <a:r>
              <a:rPr lang="es-MX" sz="2400" dirty="0" err="1"/>
              <a:t>schoolyards</a:t>
            </a:r>
            <a:r>
              <a:rPr lang="es-MX" sz="2400" dirty="0"/>
              <a:t> </a:t>
            </a:r>
            <a:r>
              <a:rPr lang="es-MX" sz="2400" dirty="0" err="1"/>
              <a:t>to</a:t>
            </a:r>
            <a:r>
              <a:rPr lang="es-MX" sz="2400" dirty="0"/>
              <a:t> be </a:t>
            </a:r>
            <a:r>
              <a:rPr lang="es-MX" sz="2400" dirty="0" err="1"/>
              <a:t>used</a:t>
            </a:r>
            <a:r>
              <a:rPr lang="es-MX" sz="2400" dirty="0"/>
              <a:t> </a:t>
            </a:r>
            <a:r>
              <a:rPr lang="es-MX" sz="2400" dirty="0" err="1"/>
              <a:t>for</a:t>
            </a:r>
            <a:r>
              <a:rPr lang="es-MX" sz="2400" dirty="0"/>
              <a:t> </a:t>
            </a:r>
            <a:r>
              <a:rPr lang="es-MX" sz="2400" dirty="0" err="1"/>
              <a:t>peace</a:t>
            </a:r>
            <a:r>
              <a:rPr lang="es-MX" sz="2400" dirty="0"/>
              <a:t> </a:t>
            </a:r>
            <a:r>
              <a:rPr lang="es-MX" sz="2400" dirty="0" err="1"/>
              <a:t>bulding</a:t>
            </a:r>
            <a:r>
              <a:rPr lang="es-MX" sz="2400" dirty="0"/>
              <a:t> training and meeting </a:t>
            </a:r>
            <a:r>
              <a:rPr lang="es-MX" sz="2400" dirty="0" err="1"/>
              <a:t>points</a:t>
            </a:r>
            <a:r>
              <a:rPr lang="es-MX" sz="2400" dirty="0"/>
              <a:t>.</a:t>
            </a:r>
          </a:p>
          <a:p>
            <a:r>
              <a:rPr lang="es-MX" sz="2400" dirty="0" err="1"/>
              <a:t>Coexistence</a:t>
            </a:r>
            <a:r>
              <a:rPr lang="es-MX" sz="2400" dirty="0"/>
              <a:t> </a:t>
            </a:r>
            <a:r>
              <a:rPr lang="es-MX" sz="2400" dirty="0" err="1"/>
              <a:t>assessment</a:t>
            </a:r>
            <a:endParaRPr lang="es-MX" sz="2400" dirty="0"/>
          </a:p>
          <a:p>
            <a:r>
              <a:rPr lang="es-MX" sz="2400" dirty="0" err="1"/>
              <a:t>Reduction</a:t>
            </a:r>
            <a:r>
              <a:rPr lang="es-MX" sz="2400" dirty="0"/>
              <a:t> </a:t>
            </a:r>
            <a:r>
              <a:rPr lang="es-MX" sz="2400" dirty="0" err="1"/>
              <a:t>of</a:t>
            </a:r>
            <a:r>
              <a:rPr lang="es-MX" sz="2400" dirty="0"/>
              <a:t> </a:t>
            </a:r>
            <a:r>
              <a:rPr lang="es-MX" sz="2400" dirty="0" err="1"/>
              <a:t>violent</a:t>
            </a:r>
            <a:r>
              <a:rPr lang="es-MX" sz="2400" dirty="0"/>
              <a:t> </a:t>
            </a:r>
            <a:r>
              <a:rPr lang="es-MX" sz="2400" dirty="0" err="1"/>
              <a:t>conflicts</a:t>
            </a:r>
            <a:r>
              <a:rPr lang="es-MX" sz="2400" dirty="0"/>
              <a:t>; </a:t>
            </a:r>
            <a:r>
              <a:rPr lang="es-MX" sz="2400" dirty="0" err="1"/>
              <a:t>conflict</a:t>
            </a:r>
            <a:r>
              <a:rPr lang="es-MX" sz="2400" dirty="0"/>
              <a:t> </a:t>
            </a:r>
            <a:r>
              <a:rPr lang="es-MX" sz="2400" dirty="0" err="1"/>
              <a:t>prevention</a:t>
            </a:r>
            <a:r>
              <a:rPr lang="es-MX" sz="2400" dirty="0"/>
              <a:t> </a:t>
            </a:r>
            <a:r>
              <a:rPr lang="es-MX" sz="2400" dirty="0" err="1"/>
              <a:t>skills</a:t>
            </a:r>
            <a:endParaRPr lang="es-MX" sz="2400" dirty="0"/>
          </a:p>
          <a:p>
            <a:r>
              <a:rPr lang="es-MX" sz="2400" dirty="0" err="1"/>
              <a:t>Evaluation</a:t>
            </a:r>
            <a:r>
              <a:rPr lang="es-MX" sz="2400" dirty="0"/>
              <a:t> </a:t>
            </a:r>
            <a:r>
              <a:rPr lang="es-MX" sz="2400" dirty="0" err="1"/>
              <a:t>Strategies</a:t>
            </a:r>
            <a:endParaRPr lang="es-MX" sz="2400" dirty="0"/>
          </a:p>
          <a:p>
            <a:pPr lvl="1"/>
            <a:r>
              <a:rPr lang="es-MX" sz="2000" dirty="0" err="1"/>
              <a:t>Surveys</a:t>
            </a:r>
            <a:r>
              <a:rPr lang="es-MX" sz="2000" dirty="0"/>
              <a:t> per workshop</a:t>
            </a:r>
          </a:p>
          <a:p>
            <a:pPr lvl="1"/>
            <a:r>
              <a:rPr lang="es-MX" sz="2000" dirty="0"/>
              <a:t>Semestral </a:t>
            </a:r>
            <a:r>
              <a:rPr lang="es-MX" sz="2000" dirty="0" err="1"/>
              <a:t>reports</a:t>
            </a:r>
            <a:endParaRPr lang="es-MX" sz="2000" dirty="0"/>
          </a:p>
          <a:p>
            <a:pPr lvl="1"/>
            <a:r>
              <a:rPr lang="es-MX" sz="2000" dirty="0" err="1"/>
              <a:t>Monthly</a:t>
            </a:r>
            <a:r>
              <a:rPr lang="es-MX" sz="2000" dirty="0"/>
              <a:t> </a:t>
            </a:r>
            <a:r>
              <a:rPr lang="es-MX" sz="2000" dirty="0" err="1"/>
              <a:t>school</a:t>
            </a:r>
            <a:r>
              <a:rPr lang="es-MX" sz="2000" dirty="0"/>
              <a:t> Project </a:t>
            </a:r>
            <a:r>
              <a:rPr lang="es-MX" sz="2000" dirty="0" err="1"/>
              <a:t>follow</a:t>
            </a:r>
            <a:r>
              <a:rPr lang="es-MX" sz="2000" dirty="0"/>
              <a:t>-ups</a:t>
            </a:r>
          </a:p>
          <a:p>
            <a:pPr lvl="1"/>
            <a:endParaRPr lang="es-MX" sz="2000" dirty="0"/>
          </a:p>
          <a:p>
            <a:endParaRPr lang="es-MX" sz="2400" dirty="0"/>
          </a:p>
          <a:p>
            <a:endParaRPr lang="es-MX" sz="2400" dirty="0"/>
          </a:p>
        </p:txBody>
      </p:sp>
      <p:pic>
        <p:nvPicPr>
          <p:cNvPr id="3" name="Picture 2">
            <a:extLst>
              <a:ext uri="{FF2B5EF4-FFF2-40B4-BE49-F238E27FC236}">
                <a16:creationId xmlns:a16="http://schemas.microsoft.com/office/drawing/2014/main" id="{D3C7A09E-5F9F-71B4-92EC-24125B9E7D27}"/>
              </a:ext>
            </a:extLst>
          </p:cNvPr>
          <p:cNvPicPr>
            <a:picLocks noChangeAspect="1"/>
          </p:cNvPicPr>
          <p:nvPr/>
        </p:nvPicPr>
        <p:blipFill>
          <a:blip r:embed="rId2"/>
          <a:stretch>
            <a:fillRect/>
          </a:stretch>
        </p:blipFill>
        <p:spPr>
          <a:xfrm>
            <a:off x="10771602" y="323037"/>
            <a:ext cx="1078227" cy="1316736"/>
          </a:xfrm>
          <a:prstGeom prst="rect">
            <a:avLst/>
          </a:prstGeom>
        </p:spPr>
      </p:pic>
    </p:spTree>
    <p:extLst>
      <p:ext uri="{BB962C8B-B14F-4D97-AF65-F5344CB8AC3E}">
        <p14:creationId xmlns:p14="http://schemas.microsoft.com/office/powerpoint/2010/main" val="354689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32551-0012-912E-322F-E0F027A91560}"/>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10745-9FF7-0D14-A48A-D07AE4151BEE}"/>
              </a:ext>
            </a:extLst>
          </p:cNvPr>
          <p:cNvSpPr>
            <a:spLocks noGrp="1"/>
          </p:cNvSpPr>
          <p:nvPr>
            <p:ph type="title"/>
          </p:nvPr>
        </p:nvSpPr>
        <p:spPr>
          <a:xfrm>
            <a:off x="1043631" y="809898"/>
            <a:ext cx="9942716" cy="1554480"/>
          </a:xfrm>
        </p:spPr>
        <p:txBody>
          <a:bodyPr anchor="ctr">
            <a:normAutofit/>
          </a:bodyPr>
          <a:lstStyle/>
          <a:p>
            <a:r>
              <a:rPr lang="es-MX" sz="4800" b="1"/>
              <a:t>Sostenibilidad y Cierre / </a:t>
            </a:r>
            <a:r>
              <a:rPr lang="en-US" sz="4800" b="1"/>
              <a:t>Sustainability and Closing</a:t>
            </a:r>
            <a:endParaRPr lang="es-MX" sz="4800"/>
          </a:p>
        </p:txBody>
      </p:sp>
      <p:sp>
        <p:nvSpPr>
          <p:cNvPr id="4" name="Content Placeholder 3">
            <a:extLst>
              <a:ext uri="{FF2B5EF4-FFF2-40B4-BE49-F238E27FC236}">
                <a16:creationId xmlns:a16="http://schemas.microsoft.com/office/drawing/2014/main" id="{82B0E7C1-E5C2-3B22-05F1-7661949539E9}"/>
              </a:ext>
            </a:extLst>
          </p:cNvPr>
          <p:cNvSpPr>
            <a:spLocks noGrp="1"/>
          </p:cNvSpPr>
          <p:nvPr>
            <p:ph idx="1"/>
          </p:nvPr>
        </p:nvSpPr>
        <p:spPr>
          <a:xfrm>
            <a:off x="1045028" y="3017522"/>
            <a:ext cx="9941319" cy="3124658"/>
          </a:xfrm>
        </p:spPr>
        <p:txBody>
          <a:bodyPr anchor="ctr">
            <a:normAutofit/>
          </a:bodyPr>
          <a:lstStyle/>
          <a:p>
            <a:r>
              <a:rPr lang="es-MX" sz="2400" dirty="0"/>
              <a:t>Long term relationship with schools</a:t>
            </a:r>
          </a:p>
          <a:p>
            <a:r>
              <a:rPr lang="es-MX" sz="2400" dirty="0" err="1"/>
              <a:t>Multi-year</a:t>
            </a:r>
            <a:r>
              <a:rPr lang="es-MX" sz="2400" dirty="0"/>
              <a:t> </a:t>
            </a:r>
            <a:r>
              <a:rPr lang="es-MX" sz="2400" dirty="0" err="1"/>
              <a:t>school</a:t>
            </a:r>
            <a:r>
              <a:rPr lang="es-MX" sz="2400" dirty="0"/>
              <a:t> </a:t>
            </a:r>
            <a:r>
              <a:rPr lang="es-MX" sz="2400" dirty="0" err="1"/>
              <a:t>project</a:t>
            </a:r>
            <a:r>
              <a:rPr lang="es-MX" sz="2400" dirty="0"/>
              <a:t> plan </a:t>
            </a:r>
          </a:p>
          <a:p>
            <a:r>
              <a:rPr lang="es-MX" sz="2400" dirty="0" err="1"/>
              <a:t>Monthly</a:t>
            </a:r>
            <a:r>
              <a:rPr lang="es-MX" sz="2400" dirty="0"/>
              <a:t> </a:t>
            </a:r>
            <a:r>
              <a:rPr lang="es-MX" sz="2400" dirty="0" err="1"/>
              <a:t>school</a:t>
            </a:r>
            <a:r>
              <a:rPr lang="es-MX" sz="2400" dirty="0"/>
              <a:t> </a:t>
            </a:r>
            <a:r>
              <a:rPr lang="es-MX" sz="2400" dirty="0" err="1"/>
              <a:t>follow</a:t>
            </a:r>
            <a:r>
              <a:rPr lang="es-MX" sz="2400" dirty="0"/>
              <a:t>-ups</a:t>
            </a:r>
          </a:p>
          <a:p>
            <a:r>
              <a:rPr lang="es-MX" sz="2400" dirty="0"/>
              <a:t>Teacher capacity installed</a:t>
            </a:r>
          </a:p>
          <a:p>
            <a:r>
              <a:rPr lang="es-MX" sz="2400" dirty="0"/>
              <a:t>School coexistence committee strengthened</a:t>
            </a:r>
          </a:p>
          <a:p>
            <a:r>
              <a:rPr lang="es-MX" sz="2400" dirty="0"/>
              <a:t>School assumes maintenance and use of the space</a:t>
            </a: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0497F0A-1C67-EEDC-1EBC-582DF5A09641}"/>
              </a:ext>
            </a:extLst>
          </p:cNvPr>
          <p:cNvPicPr>
            <a:picLocks noChangeAspect="1"/>
          </p:cNvPicPr>
          <p:nvPr/>
        </p:nvPicPr>
        <p:blipFill>
          <a:blip r:embed="rId2"/>
          <a:stretch>
            <a:fillRect/>
          </a:stretch>
        </p:blipFill>
        <p:spPr>
          <a:xfrm>
            <a:off x="10469339" y="894959"/>
            <a:ext cx="1078227" cy="1316736"/>
          </a:xfrm>
          <a:prstGeom prst="rect">
            <a:avLst/>
          </a:prstGeom>
        </p:spPr>
      </p:pic>
    </p:spTree>
    <p:extLst>
      <p:ext uri="{BB962C8B-B14F-4D97-AF65-F5344CB8AC3E}">
        <p14:creationId xmlns:p14="http://schemas.microsoft.com/office/powerpoint/2010/main" val="81367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F1801F-74D2-4F39-F7B4-59DE24059DF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E6A5-3C68-1C18-0F61-6D02E3EDDA20}"/>
              </a:ext>
            </a:extLst>
          </p:cNvPr>
          <p:cNvSpPr>
            <a:spLocks noGrp="1"/>
          </p:cNvSpPr>
          <p:nvPr>
            <p:ph type="title"/>
          </p:nvPr>
        </p:nvSpPr>
        <p:spPr>
          <a:xfrm>
            <a:off x="808637" y="386930"/>
            <a:ext cx="10734061" cy="1188950"/>
          </a:xfrm>
        </p:spPr>
        <p:txBody>
          <a:bodyPr vert="horz" lIns="91440" tIns="45720" rIns="91440" bIns="45720" rtlCol="0" anchor="b">
            <a:normAutofit fontScale="90000"/>
          </a:bodyPr>
          <a:lstStyle/>
          <a:p>
            <a:r>
              <a:rPr lang="es-MX" sz="3800" b="1" dirty="0"/>
              <a:t>Identificación del Problema / </a:t>
            </a:r>
            <a:r>
              <a:rPr lang="en-US" sz="3800" b="1" dirty="0"/>
              <a:t>Problem Identification: Community-Driven Need in High-Violence Neighborhoods</a:t>
            </a:r>
            <a:endParaRPr lang="en-US" sz="3800" kern="1200" dirty="0">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CA3532B-324D-1129-4C5A-1EE14A72DF30}"/>
              </a:ext>
            </a:extLst>
          </p:cNvPr>
          <p:cNvSpPr>
            <a:spLocks noGrp="1"/>
          </p:cNvSpPr>
          <p:nvPr>
            <p:ph idx="1"/>
          </p:nvPr>
        </p:nvSpPr>
        <p:spPr>
          <a:xfrm>
            <a:off x="793660" y="2599509"/>
            <a:ext cx="4972253" cy="3435531"/>
          </a:xfrm>
        </p:spPr>
        <p:txBody>
          <a:bodyPr anchor="ctr">
            <a:normAutofit fontScale="92500" lnSpcReduction="20000"/>
          </a:bodyPr>
          <a:lstStyle/>
          <a:p>
            <a:r>
              <a:rPr lang="en-US" sz="2400" dirty="0"/>
              <a:t>In Jalisco, </a:t>
            </a:r>
            <a:r>
              <a:rPr lang="en-US" sz="2400" b="1" dirty="0"/>
              <a:t>violence has stolen </a:t>
            </a:r>
            <a:r>
              <a:rPr lang="en-US" sz="2400" dirty="0"/>
              <a:t>more than safety — it has stolen </a:t>
            </a:r>
            <a:r>
              <a:rPr lang="en-US" sz="2400" b="1" dirty="0"/>
              <a:t>childhood</a:t>
            </a:r>
            <a:r>
              <a:rPr lang="en-US" sz="2400" dirty="0"/>
              <a:t>. </a:t>
            </a:r>
            <a:r>
              <a:rPr lang="en-US" sz="2400" b="1" dirty="0"/>
              <a:t>Through education, we can give it back. </a:t>
            </a:r>
            <a:r>
              <a:rPr lang="en-US" sz="2400" dirty="0"/>
              <a:t>By reclaiming schoolyards as places to play, connect, and coexist, we </a:t>
            </a:r>
            <a:r>
              <a:rPr lang="en-US" sz="2400" b="1" dirty="0"/>
              <a:t>teach peace</a:t>
            </a:r>
            <a:r>
              <a:rPr lang="en-US" sz="2400" dirty="0"/>
              <a:t> not as a theory, but </a:t>
            </a:r>
            <a:r>
              <a:rPr lang="en-US" sz="2400" b="1" dirty="0"/>
              <a:t>as a daily experience.</a:t>
            </a:r>
          </a:p>
          <a:p>
            <a:r>
              <a:rPr lang="en-US" sz="2400" dirty="0"/>
              <a:t>The project </a:t>
            </a:r>
            <a:r>
              <a:rPr lang="en-US" sz="2400" b="1" dirty="0"/>
              <a:t>responds to needs identified by school leadership, teachers, and families </a:t>
            </a:r>
            <a:r>
              <a:rPr lang="en-US" sz="2400" dirty="0"/>
              <a:t>through participatory diagnosis and prior collaboration.</a:t>
            </a:r>
          </a:p>
        </p:txBody>
      </p:sp>
      <p:graphicFrame>
        <p:nvGraphicFramePr>
          <p:cNvPr id="3" name="Gráfico 2">
            <a:extLst>
              <a:ext uri="{FF2B5EF4-FFF2-40B4-BE49-F238E27FC236}">
                <a16:creationId xmlns:a16="http://schemas.microsoft.com/office/drawing/2014/main" id="{B2BB8553-DFE7-F5EE-ACA1-7CAFA75EF780}"/>
              </a:ext>
            </a:extLst>
          </p:cNvPr>
          <p:cNvGraphicFramePr>
            <a:graphicFrameLocks/>
          </p:cNvGraphicFramePr>
          <p:nvPr>
            <p:extLst>
              <p:ext uri="{D42A27DB-BD31-4B8C-83A1-F6EECF244321}">
                <p14:modId xmlns:p14="http://schemas.microsoft.com/office/powerpoint/2010/main" val="3499035725"/>
              </p:ext>
            </p:extLst>
          </p:nvPr>
        </p:nvGraphicFramePr>
        <p:xfrm>
          <a:off x="5925250" y="2683566"/>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4">
            <a:extLst>
              <a:ext uri="{FF2B5EF4-FFF2-40B4-BE49-F238E27FC236}">
                <a16:creationId xmlns:a16="http://schemas.microsoft.com/office/drawing/2014/main" id="{E55AED6F-7CA5-3ED6-4562-896A6EAC3B00}"/>
              </a:ext>
            </a:extLst>
          </p:cNvPr>
          <p:cNvSpPr txBox="1">
            <a:spLocks/>
          </p:cNvSpPr>
          <p:nvPr/>
        </p:nvSpPr>
        <p:spPr>
          <a:xfrm>
            <a:off x="9023044" y="5451164"/>
            <a:ext cx="2044587" cy="45764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t>
            </a:r>
            <a:r>
              <a:rPr lang="en-US" sz="2000" dirty="0" err="1"/>
              <a:t>REDiM</a:t>
            </a:r>
            <a:r>
              <a:rPr lang="en-US" sz="2000" dirty="0"/>
              <a:t>, 2024)</a:t>
            </a:r>
          </a:p>
        </p:txBody>
      </p:sp>
      <p:pic>
        <p:nvPicPr>
          <p:cNvPr id="6" name="Picture 5">
            <a:extLst>
              <a:ext uri="{FF2B5EF4-FFF2-40B4-BE49-F238E27FC236}">
                <a16:creationId xmlns:a16="http://schemas.microsoft.com/office/drawing/2014/main" id="{D9F61666-9C15-BD6C-C33F-3AC989313E31}"/>
              </a:ext>
            </a:extLst>
          </p:cNvPr>
          <p:cNvPicPr>
            <a:picLocks noChangeAspect="1"/>
          </p:cNvPicPr>
          <p:nvPr/>
        </p:nvPicPr>
        <p:blipFill>
          <a:blip r:embed="rId3"/>
          <a:stretch>
            <a:fillRect/>
          </a:stretch>
        </p:blipFill>
        <p:spPr>
          <a:xfrm>
            <a:off x="10978977" y="5376672"/>
            <a:ext cx="1078227" cy="1316736"/>
          </a:xfrm>
          <a:prstGeom prst="rect">
            <a:avLst/>
          </a:prstGeom>
        </p:spPr>
      </p:pic>
    </p:spTree>
    <p:extLst>
      <p:ext uri="{BB962C8B-B14F-4D97-AF65-F5344CB8AC3E}">
        <p14:creationId xmlns:p14="http://schemas.microsoft.com/office/powerpoint/2010/main" val="312176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35457-7079-2B07-0934-E9C99F0C996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50" name="Rectangle 4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1395D-E9FA-CFA9-04FE-C5031B6318E9}"/>
              </a:ext>
            </a:extLst>
          </p:cNvPr>
          <p:cNvSpPr>
            <a:spLocks noGrp="1"/>
          </p:cNvSpPr>
          <p:nvPr>
            <p:ph type="title"/>
          </p:nvPr>
        </p:nvSpPr>
        <p:spPr>
          <a:xfrm>
            <a:off x="1043631" y="809898"/>
            <a:ext cx="9942716" cy="1554480"/>
          </a:xfrm>
        </p:spPr>
        <p:txBody>
          <a:bodyPr anchor="ctr">
            <a:normAutofit/>
          </a:bodyPr>
          <a:lstStyle/>
          <a:p>
            <a:r>
              <a:rPr lang="es-ES" sz="4800" b="1" dirty="0"/>
              <a:t>Descripción del Proyecto/ Project </a:t>
            </a:r>
            <a:r>
              <a:rPr lang="es-ES" sz="4800" b="1" dirty="0" err="1"/>
              <a:t>Description</a:t>
            </a:r>
            <a:endParaRPr lang="es-MX" sz="4800" dirty="0"/>
          </a:p>
        </p:txBody>
      </p:sp>
      <p:sp>
        <p:nvSpPr>
          <p:cNvPr id="4" name="Content Placeholder 3">
            <a:extLst>
              <a:ext uri="{FF2B5EF4-FFF2-40B4-BE49-F238E27FC236}">
                <a16:creationId xmlns:a16="http://schemas.microsoft.com/office/drawing/2014/main" id="{C06BA2D2-3578-10D0-9B10-A33378009072}"/>
              </a:ext>
            </a:extLst>
          </p:cNvPr>
          <p:cNvSpPr>
            <a:spLocks noGrp="1"/>
          </p:cNvSpPr>
          <p:nvPr>
            <p:ph idx="1"/>
          </p:nvPr>
        </p:nvSpPr>
        <p:spPr>
          <a:xfrm>
            <a:off x="1045028" y="3017522"/>
            <a:ext cx="9941319" cy="3124658"/>
          </a:xfrm>
        </p:spPr>
        <p:txBody>
          <a:bodyPr anchor="ctr">
            <a:normAutofit/>
          </a:bodyPr>
          <a:lstStyle/>
          <a:p>
            <a:pPr algn="just"/>
            <a:r>
              <a:rPr lang="es-MX" sz="2000" b="1" dirty="0"/>
              <a:t>Integrated intervention that transforms schoolyards into safe community spaces while building a culture of peace through education and daily practice.</a:t>
            </a:r>
          </a:p>
          <a:p>
            <a:pPr algn="just"/>
            <a:r>
              <a:rPr lang="es-MX" sz="2000" dirty="0"/>
              <a:t>Improve school infrastructure to create dignified, safe, and inclusive spaces for play, interaction, and community use.</a:t>
            </a:r>
          </a:p>
          <a:p>
            <a:pPr algn="just"/>
            <a:r>
              <a:rPr lang="es-MX" sz="2000" dirty="0"/>
              <a:t>Provide peacebuilding and coexistence training to teachers, students, and families, integrating these practices into school life.</a:t>
            </a:r>
          </a:p>
          <a:p>
            <a:pPr algn="just"/>
            <a:r>
              <a:rPr lang="es-MX" sz="2000" dirty="0"/>
              <a:t>Strengthen schools as community hubs that promote safety, peaceful coexistence, and child protection.</a:t>
            </a:r>
          </a:p>
        </p:txBody>
      </p:sp>
      <p:cxnSp>
        <p:nvCxnSpPr>
          <p:cNvPr id="56" name="Straight Connector 5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22EAA2A-1A90-5862-225B-C59A8F902EEE}"/>
              </a:ext>
            </a:extLst>
          </p:cNvPr>
          <p:cNvPicPr>
            <a:picLocks noChangeAspect="1"/>
          </p:cNvPicPr>
          <p:nvPr/>
        </p:nvPicPr>
        <p:blipFill>
          <a:blip r:embed="rId2"/>
          <a:stretch>
            <a:fillRect/>
          </a:stretch>
        </p:blipFill>
        <p:spPr>
          <a:xfrm>
            <a:off x="10447233" y="870852"/>
            <a:ext cx="1078227" cy="1316736"/>
          </a:xfrm>
          <a:prstGeom prst="rect">
            <a:avLst/>
          </a:prstGeom>
        </p:spPr>
      </p:pic>
    </p:spTree>
    <p:extLst>
      <p:ext uri="{BB962C8B-B14F-4D97-AF65-F5344CB8AC3E}">
        <p14:creationId xmlns:p14="http://schemas.microsoft.com/office/powerpoint/2010/main" val="289650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94B7D-2E5F-9320-804B-8D275FFF0B05}"/>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s-MX" sz="3800" b="1"/>
              <a:t>Actividades y Estrategia de Implementación / </a:t>
            </a:r>
            <a:r>
              <a:rPr lang="en-US" sz="3800" b="1"/>
              <a:t>Activities and Implementation Strategy</a:t>
            </a:r>
            <a:endParaRPr lang="en-US" sz="3800" kern="1200">
              <a:latin typeface="+mj-lt"/>
              <a:ea typeface="+mj-ea"/>
              <a:cs typeface="+mj-cs"/>
            </a:endParaRPr>
          </a:p>
        </p:txBody>
      </p:sp>
      <p:grpSp>
        <p:nvGrpSpPr>
          <p:cNvPr id="26" name="Group 2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2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21FC703-7106-65BE-D67C-F6DDE6CCEF5C}"/>
              </a:ext>
            </a:extLst>
          </p:cNvPr>
          <p:cNvSpPr>
            <a:spLocks noGrp="1"/>
          </p:cNvSpPr>
          <p:nvPr>
            <p:ph idx="1"/>
          </p:nvPr>
        </p:nvSpPr>
        <p:spPr>
          <a:xfrm>
            <a:off x="793660" y="2599509"/>
            <a:ext cx="10143668" cy="3435531"/>
          </a:xfrm>
        </p:spPr>
        <p:txBody>
          <a:bodyPr anchor="ctr">
            <a:normAutofit fontScale="92500" lnSpcReduction="20000"/>
          </a:bodyPr>
          <a:lstStyle/>
          <a:p>
            <a:r>
              <a:rPr lang="en-US" sz="2400" dirty="0"/>
              <a:t>Comprehensive program aimed at </a:t>
            </a:r>
            <a:r>
              <a:rPr lang="en-US" sz="2400" b="1" dirty="0"/>
              <a:t>promoting peace and positive coexistence</a:t>
            </a:r>
            <a:r>
              <a:rPr lang="en-US" sz="2400" dirty="0"/>
              <a:t> in schools located in vulnerable areas.</a:t>
            </a:r>
          </a:p>
          <a:p>
            <a:pPr marL="0" indent="0">
              <a:buNone/>
            </a:pPr>
            <a:endParaRPr lang="en-US" sz="2400" b="1" dirty="0"/>
          </a:p>
          <a:p>
            <a:pPr marL="0" indent="0">
              <a:buNone/>
            </a:pPr>
            <a:r>
              <a:rPr lang="en-US" sz="2400" b="1" dirty="0"/>
              <a:t>Through</a:t>
            </a:r>
            <a:r>
              <a:rPr lang="en-US" sz="2400" dirty="0"/>
              <a:t> two main actions:</a:t>
            </a:r>
          </a:p>
          <a:p>
            <a:r>
              <a:rPr lang="en-US" sz="2400" b="1" dirty="0"/>
              <a:t>Training programs</a:t>
            </a:r>
            <a:r>
              <a:rPr lang="en-US" sz="2400" dirty="0"/>
              <a:t> given to all school community to foster a culture of peace — focusing on coexistence, assertive communication, and conflict resolution.</a:t>
            </a:r>
          </a:p>
          <a:p>
            <a:r>
              <a:rPr lang="en-US" sz="2400" b="1" dirty="0"/>
              <a:t>Infrastructure and furniture improvements in schoolyards</a:t>
            </a:r>
            <a:r>
              <a:rPr lang="en-US" sz="2400" dirty="0"/>
              <a:t>, transforming them into learning spaces for peace and community building.</a:t>
            </a:r>
          </a:p>
          <a:p>
            <a:endParaRPr lang="en-US" sz="2400" dirty="0"/>
          </a:p>
          <a:p>
            <a:r>
              <a:rPr lang="en-US" sz="2400" dirty="0"/>
              <a:t>Expected outcomes include </a:t>
            </a:r>
            <a:r>
              <a:rPr lang="en-US" sz="2400" b="1" dirty="0"/>
              <a:t>improved perception of safety, reduced conflict incidents, and increased use of schoolyards as safe spaces.</a:t>
            </a:r>
          </a:p>
          <a:p>
            <a:endParaRPr lang="es-MX" sz="2400" dirty="0"/>
          </a:p>
        </p:txBody>
      </p:sp>
      <p:pic>
        <p:nvPicPr>
          <p:cNvPr id="3" name="Picture 2">
            <a:extLst>
              <a:ext uri="{FF2B5EF4-FFF2-40B4-BE49-F238E27FC236}">
                <a16:creationId xmlns:a16="http://schemas.microsoft.com/office/drawing/2014/main" id="{61AE8E09-C95C-8DBC-EBF0-4EA95515A5B3}"/>
              </a:ext>
            </a:extLst>
          </p:cNvPr>
          <p:cNvPicPr>
            <a:picLocks noChangeAspect="1"/>
          </p:cNvPicPr>
          <p:nvPr/>
        </p:nvPicPr>
        <p:blipFill>
          <a:blip r:embed="rId2"/>
          <a:stretch>
            <a:fillRect/>
          </a:stretch>
        </p:blipFill>
        <p:spPr>
          <a:xfrm>
            <a:off x="10978977" y="5376672"/>
            <a:ext cx="1078227" cy="1316736"/>
          </a:xfrm>
          <a:prstGeom prst="rect">
            <a:avLst/>
          </a:prstGeom>
        </p:spPr>
      </p:pic>
    </p:spTree>
    <p:extLst>
      <p:ext uri="{BB962C8B-B14F-4D97-AF65-F5344CB8AC3E}">
        <p14:creationId xmlns:p14="http://schemas.microsoft.com/office/powerpoint/2010/main" val="193088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0D84B6-C09C-C498-3C78-6829B1F50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2E39E-CBAA-4420-ABF4-959B5B61ECA5}"/>
              </a:ext>
            </a:extLst>
          </p:cNvPr>
          <p:cNvSpPr>
            <a:spLocks noGrp="1"/>
          </p:cNvSpPr>
          <p:nvPr>
            <p:ph type="title" idx="4294967295"/>
          </p:nvPr>
        </p:nvSpPr>
        <p:spPr>
          <a:xfrm>
            <a:off x="633048" y="401418"/>
            <a:ext cx="11041500" cy="598488"/>
          </a:xfrm>
        </p:spPr>
        <p:txBody>
          <a:bodyPr vert="horz" lIns="91440" tIns="45720" rIns="91440" bIns="45720" rtlCol="0" anchor="b">
            <a:normAutofit fontScale="90000"/>
          </a:bodyPr>
          <a:lstStyle/>
          <a:p>
            <a:r>
              <a:rPr lang="es-ES" sz="3800" b="1" dirty="0"/>
              <a:t>Presupuesto/Budget			</a:t>
            </a:r>
            <a:r>
              <a:rPr lang="es-ES" sz="2200" b="1" dirty="0"/>
              <a:t>DDF: $4,000 	Zapopan: $500</a:t>
            </a:r>
            <a:endParaRPr lang="en-US" sz="3800" kern="1200" dirty="0">
              <a:latin typeface="+mj-lt"/>
              <a:ea typeface="+mj-ea"/>
              <a:cs typeface="+mj-cs"/>
            </a:endParaRPr>
          </a:p>
        </p:txBody>
      </p:sp>
      <p:graphicFrame>
        <p:nvGraphicFramePr>
          <p:cNvPr id="9" name="Tabla 8">
            <a:extLst>
              <a:ext uri="{FF2B5EF4-FFF2-40B4-BE49-F238E27FC236}">
                <a16:creationId xmlns:a16="http://schemas.microsoft.com/office/drawing/2014/main" id="{BEE33393-8252-5C90-7645-DEFDEF0AF06E}"/>
              </a:ext>
            </a:extLst>
          </p:cNvPr>
          <p:cNvGraphicFramePr>
            <a:graphicFrameLocks noGrp="1"/>
          </p:cNvGraphicFramePr>
          <p:nvPr>
            <p:extLst>
              <p:ext uri="{D42A27DB-BD31-4B8C-83A1-F6EECF244321}">
                <p14:modId xmlns:p14="http://schemas.microsoft.com/office/powerpoint/2010/main" val="3289133757"/>
              </p:ext>
            </p:extLst>
          </p:nvPr>
        </p:nvGraphicFramePr>
        <p:xfrm>
          <a:off x="633047" y="1159395"/>
          <a:ext cx="11041501" cy="5398100"/>
        </p:xfrm>
        <a:graphic>
          <a:graphicData uri="http://schemas.openxmlformats.org/drawingml/2006/table">
            <a:tbl>
              <a:tblPr/>
              <a:tblGrid>
                <a:gridCol w="1197484">
                  <a:extLst>
                    <a:ext uri="{9D8B030D-6E8A-4147-A177-3AD203B41FA5}">
                      <a16:colId xmlns:a16="http://schemas.microsoft.com/office/drawing/2014/main" val="1907661718"/>
                    </a:ext>
                  </a:extLst>
                </a:gridCol>
                <a:gridCol w="3975909">
                  <a:extLst>
                    <a:ext uri="{9D8B030D-6E8A-4147-A177-3AD203B41FA5}">
                      <a16:colId xmlns:a16="http://schemas.microsoft.com/office/drawing/2014/main" val="308771389"/>
                    </a:ext>
                  </a:extLst>
                </a:gridCol>
                <a:gridCol w="364968">
                  <a:extLst>
                    <a:ext uri="{9D8B030D-6E8A-4147-A177-3AD203B41FA5}">
                      <a16:colId xmlns:a16="http://schemas.microsoft.com/office/drawing/2014/main" val="2979857674"/>
                    </a:ext>
                  </a:extLst>
                </a:gridCol>
                <a:gridCol w="1030188">
                  <a:extLst>
                    <a:ext uri="{9D8B030D-6E8A-4147-A177-3AD203B41FA5}">
                      <a16:colId xmlns:a16="http://schemas.microsoft.com/office/drawing/2014/main" val="2683602239"/>
                    </a:ext>
                  </a:extLst>
                </a:gridCol>
                <a:gridCol w="862892">
                  <a:extLst>
                    <a:ext uri="{9D8B030D-6E8A-4147-A177-3AD203B41FA5}">
                      <a16:colId xmlns:a16="http://schemas.microsoft.com/office/drawing/2014/main" val="3886621968"/>
                    </a:ext>
                  </a:extLst>
                </a:gridCol>
                <a:gridCol w="155968">
                  <a:extLst>
                    <a:ext uri="{9D8B030D-6E8A-4147-A177-3AD203B41FA5}">
                      <a16:colId xmlns:a16="http://schemas.microsoft.com/office/drawing/2014/main" val="1314155143"/>
                    </a:ext>
                  </a:extLst>
                </a:gridCol>
                <a:gridCol w="706924">
                  <a:extLst>
                    <a:ext uri="{9D8B030D-6E8A-4147-A177-3AD203B41FA5}">
                      <a16:colId xmlns:a16="http://schemas.microsoft.com/office/drawing/2014/main" val="898772861"/>
                    </a:ext>
                  </a:extLst>
                </a:gridCol>
                <a:gridCol w="1373584">
                  <a:extLst>
                    <a:ext uri="{9D8B030D-6E8A-4147-A177-3AD203B41FA5}">
                      <a16:colId xmlns:a16="http://schemas.microsoft.com/office/drawing/2014/main" val="131084073"/>
                    </a:ext>
                  </a:extLst>
                </a:gridCol>
                <a:gridCol w="1373584">
                  <a:extLst>
                    <a:ext uri="{9D8B030D-6E8A-4147-A177-3AD203B41FA5}">
                      <a16:colId xmlns:a16="http://schemas.microsoft.com/office/drawing/2014/main" val="798444878"/>
                    </a:ext>
                  </a:extLst>
                </a:gridCol>
              </a:tblGrid>
              <a:tr h="224378">
                <a:tc>
                  <a:txBody>
                    <a:bodyPr/>
                    <a:lstStyle/>
                    <a:p>
                      <a:pPr rtl="0" fontAlgn="b"/>
                      <a:r>
                        <a:rPr lang="es-MX" sz="1050" b="1">
                          <a:effectLst/>
                        </a:rPr>
                        <a:t>Activity</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b"/>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s-MX" sz="1050" b="1">
                          <a:effectLst/>
                        </a:rPr>
                        <a:t>Unit/Duration</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s-MX" sz="1050" b="1">
                          <a:effectLst/>
                          <a:latin typeface="Arial" panose="020B0604020202020204" pitchFamily="34" charset="0"/>
                        </a:rPr>
                        <a:t>Cost (MXN)</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b"/>
                      <a:r>
                        <a:rPr lang="es-MX" sz="1050" b="1">
                          <a:effectLst/>
                        </a:rPr>
                        <a:t>Cost (USD)</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endParaRPr lang="es-MX" sz="1050" b="1">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s-MX" sz="1050" b="1">
                          <a:effectLst/>
                          <a:latin typeface="Arial" panose="020B0604020202020204" pitchFamily="34" charset="0"/>
                        </a:rPr>
                        <a:t>Direct Beneficiaries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s-MX" sz="1050" b="1">
                          <a:effectLst/>
                          <a:latin typeface="Arial" panose="020B0604020202020204" pitchFamily="34" charset="0"/>
                        </a:rPr>
                        <a:t>Indirect Beneficiaries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23547340"/>
                  </a:ext>
                </a:extLst>
              </a:tr>
              <a:tr h="128550">
                <a:tc gridSpan="9">
                  <a:txBody>
                    <a:bodyPr/>
                    <a:lstStyle/>
                    <a:p>
                      <a:pPr algn="ctr" rtl="0" fontAlgn="b"/>
                      <a:r>
                        <a:rPr lang="es-MX" sz="1050">
                          <a:effectLst/>
                        </a:rPr>
                        <a:t>Education and Training</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1E4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9525" cap="flat" cmpd="sng" algn="ctr">
                      <a:solidFill>
                        <a:srgbClr val="000000"/>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s-MX"/>
                    </a:p>
                  </a:txBody>
                  <a:tcPr/>
                </a:tc>
                <a:extLst>
                  <a:ext uri="{0D108BD9-81ED-4DB2-BD59-A6C34878D82A}">
                    <a16:rowId xmlns:a16="http://schemas.microsoft.com/office/drawing/2014/main" val="380489645"/>
                  </a:ext>
                </a:extLst>
              </a:tr>
              <a:tr h="448756">
                <a:tc>
                  <a:txBody>
                    <a:bodyPr/>
                    <a:lstStyle/>
                    <a:p>
                      <a:pPr rtl="0" fontAlgn="b"/>
                      <a:r>
                        <a:rPr lang="es-MX" sz="1050">
                          <a:effectLst/>
                        </a:rPr>
                        <a:t>School climate assessment</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t"/>
                      <a:r>
                        <a:rPr lang="es-MX" sz="1050">
                          <a:effectLst/>
                        </a:rPr>
                        <a:t>Application of diagnostic tools with teachers, students, and families to identify coexistence challenges and intervention priorities. Includes analysis and an initial action roadmap.</a:t>
                      </a:r>
                    </a:p>
                  </a:txBody>
                  <a:tcPr marL="9822" marR="9822"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t"/>
                      <a:r>
                        <a:rPr lang="es-MX" sz="1050">
                          <a:effectLst/>
                        </a:rPr>
                        <a:t>2-3 weeks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r>
                        <a:rPr lang="es-MX" sz="1050">
                          <a:effectLst/>
                        </a:rPr>
                        <a:t>2-3 weeks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b="0">
                          <a:effectLst/>
                          <a:latin typeface="Arial" panose="020B0604020202020204" pitchFamily="34" charset="0"/>
                        </a:rPr>
                        <a:t>$80.000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$4.624</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a:effectLst/>
                          <a:latin typeface="Arial" panose="020B0604020202020204" pitchFamily="34" charset="0"/>
                        </a:rPr>
                        <a:t>$4.624</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14 </a:t>
                      </a:r>
                      <a:r>
                        <a:rPr lang="es-MX" sz="1050" dirty="0" err="1">
                          <a:effectLst/>
                        </a:rPr>
                        <a:t>teachers</a:t>
                      </a:r>
                      <a:r>
                        <a:rPr lang="es-MX" sz="1050" dirty="0">
                          <a:effectLst/>
                        </a:rPr>
                        <a:t>; 13 </a:t>
                      </a:r>
                      <a:r>
                        <a:rPr lang="es-MX" sz="1050" dirty="0" err="1">
                          <a:effectLst/>
                        </a:rPr>
                        <a:t>groups</a:t>
                      </a:r>
                      <a:r>
                        <a:rPr lang="es-MX" sz="1050" dirty="0">
                          <a:effectLst/>
                        </a:rPr>
                        <a:t>= 584 </a:t>
                      </a:r>
                      <a:r>
                        <a:rPr lang="es-MX" sz="1050" dirty="0" err="1">
                          <a:effectLst/>
                        </a:rPr>
                        <a:t>students</a:t>
                      </a:r>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B w="9525" cap="flat" cmpd="sng" algn="ctr">
                      <a:solidFill>
                        <a:srgbClr val="CCCCCC"/>
                      </a:solidFill>
                      <a:prstDash val="solid"/>
                      <a:round/>
                      <a:headEnd type="none" w="med" len="med"/>
                      <a:tailEnd type="none" w="med" len="med"/>
                    </a:lnB>
                    <a:noFill/>
                  </a:tcPr>
                </a:tc>
                <a:tc rowSpan="6">
                  <a:txBody>
                    <a:bodyPr/>
                    <a:lstStyle/>
                    <a:p>
                      <a:pPr rtl="0" fontAlgn="ctr"/>
                      <a:r>
                        <a:rPr lang="es-MX" sz="1050" b="0" dirty="0">
                          <a:effectLst/>
                          <a:latin typeface="Arial" panose="020B0604020202020204" pitchFamily="34" charset="0"/>
                        </a:rPr>
                        <a:t>1680 Family </a:t>
                      </a:r>
                      <a:r>
                        <a:rPr lang="es-MX" sz="1050" b="0" dirty="0" err="1">
                          <a:effectLst/>
                          <a:latin typeface="Arial" panose="020B0604020202020204" pitchFamily="34" charset="0"/>
                        </a:rPr>
                        <a:t>members</a:t>
                      </a:r>
                      <a:endParaRPr lang="es-MX" sz="1050" b="0" dirty="0">
                        <a:effectLst/>
                        <a:latin typeface="Arial" panose="020B0604020202020204" pitchFamily="34" charset="0"/>
                      </a:endParaRPr>
                    </a:p>
                  </a:txBody>
                  <a:tcPr marL="9822" marR="982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47664338"/>
                  </a:ext>
                </a:extLst>
              </a:tr>
              <a:tr h="448756">
                <a:tc>
                  <a:txBody>
                    <a:bodyPr/>
                    <a:lstStyle/>
                    <a:p>
                      <a:pPr rtl="0" fontAlgn="b"/>
                      <a:r>
                        <a:rPr lang="es-MX" sz="1050">
                          <a:effectLst/>
                        </a:rPr>
                        <a:t>Students’ Workshops</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ctr" rtl="0" fontAlgn="t"/>
                      <a:r>
                        <a:rPr lang="es-MX" sz="1050">
                          <a:effectLst/>
                        </a:rPr>
                        <a:t>Series of specialized workshops to strengthen socioemotional skills, communication, conflict resolution, and peace-oriented educational practices.</a:t>
                      </a:r>
                    </a:p>
                  </a:txBody>
                  <a:tcPr marL="9822" marR="9822"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ctr" rtl="0" fontAlgn="t"/>
                      <a:r>
                        <a:rPr lang="es-MX" sz="1050">
                          <a:effectLst/>
                        </a:rPr>
                        <a:t>6-8 workshops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ctr" rtl="0" fontAlgn="b"/>
                      <a:r>
                        <a:rPr lang="es-MX" sz="1050">
                          <a:effectLst/>
                        </a:rPr>
                        <a:t>6-8 workshops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b="0">
                          <a:effectLst/>
                          <a:latin typeface="Arial" panose="020B0604020202020204" pitchFamily="34" charset="0"/>
                        </a:rPr>
                        <a:t>$143.000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$8.266</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a:effectLst/>
                          <a:latin typeface="Arial" panose="020B0604020202020204" pitchFamily="34" charset="0"/>
                        </a:rPr>
                        <a:t>$8.266</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13 </a:t>
                      </a:r>
                      <a:r>
                        <a:rPr lang="es-MX" sz="1050" dirty="0" err="1">
                          <a:effectLst/>
                        </a:rPr>
                        <a:t>groups</a:t>
                      </a:r>
                      <a:r>
                        <a:rPr lang="es-MX" sz="1050" dirty="0">
                          <a:effectLst/>
                        </a:rPr>
                        <a:t>= 584 </a:t>
                      </a:r>
                      <a:r>
                        <a:rPr lang="es-MX" sz="1050" dirty="0" err="1">
                          <a:effectLst/>
                        </a:rPr>
                        <a:t>students</a:t>
                      </a:r>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val="1313485484"/>
                  </a:ext>
                </a:extLst>
              </a:tr>
              <a:tr h="448756">
                <a:tc>
                  <a:txBody>
                    <a:bodyPr/>
                    <a:lstStyle/>
                    <a:p>
                      <a:pPr rtl="0" fontAlgn="b"/>
                      <a:r>
                        <a:rPr lang="es-MX" sz="1050">
                          <a:effectLst/>
                        </a:rPr>
                        <a:t>Teachers workshops </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tc gridSpan="2">
                  <a:txBody>
                    <a:bodyPr/>
                    <a:lstStyle/>
                    <a:p>
                      <a:r>
                        <a:rPr lang="es-MX" sz="1050">
                          <a:effectLst/>
                        </a:rPr>
                        <a:t>6-8 workshops per school</a:t>
                      </a:r>
                      <a:endParaRPr lang="es-MX"/>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ctr" rtl="0" fontAlgn="b"/>
                      <a:r>
                        <a:rPr lang="es-MX" sz="1050">
                          <a:effectLst/>
                        </a:rPr>
                        <a:t>6-8 workshops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b="0">
                          <a:effectLst/>
                          <a:latin typeface="Arial" panose="020B0604020202020204" pitchFamily="34" charset="0"/>
                        </a:rPr>
                        <a:t>$106.000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$6.127</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a:effectLst/>
                          <a:latin typeface="Arial" panose="020B0604020202020204" pitchFamily="34" charset="0"/>
                        </a:rPr>
                        <a:t>$6.127</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14 </a:t>
                      </a:r>
                      <a:r>
                        <a:rPr lang="es-MX" sz="1050" dirty="0" err="1">
                          <a:effectLst/>
                        </a:rPr>
                        <a:t>teachers</a:t>
                      </a:r>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val="1264401510"/>
                  </a:ext>
                </a:extLst>
              </a:tr>
              <a:tr h="560945">
                <a:tc>
                  <a:txBody>
                    <a:bodyPr/>
                    <a:lstStyle/>
                    <a:p>
                      <a:pPr rtl="0" fontAlgn="b"/>
                      <a:r>
                        <a:rPr lang="es-MX" sz="1050">
                          <a:effectLst/>
                        </a:rPr>
                        <a:t>Design and Implementation of Institutional Strategies</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t"/>
                      <a:r>
                        <a:rPr lang="es-MX" sz="1050">
                          <a:effectLst/>
                        </a:rPr>
                        <a:t>Technical support to establish or strengthen the School Coexistence Committee and design/implement the Institutional Coexistence Plan with a Peace Culture approach.</a:t>
                      </a:r>
                    </a:p>
                  </a:txBody>
                  <a:tcPr marL="9822" marR="9822"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ctr" rtl="0" fontAlgn="t"/>
                      <a:r>
                        <a:rPr lang="es-MX" sz="1050">
                          <a:effectLst/>
                        </a:rPr>
                        <a:t>Annual program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ctr" rtl="0" fontAlgn="b"/>
                      <a:r>
                        <a:rPr lang="es-MX" sz="1050">
                          <a:effectLst/>
                        </a:rPr>
                        <a:t>Annual program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a:effectLst/>
                        </a:rPr>
                        <a:t>$116.000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$6.705</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a:effectLst/>
                          <a:latin typeface="Arial" panose="020B0604020202020204" pitchFamily="34" charset="0"/>
                        </a:rPr>
                        <a:t>$6.705</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14 </a:t>
                      </a:r>
                      <a:r>
                        <a:rPr lang="es-MX" sz="1050" dirty="0" err="1">
                          <a:effectLst/>
                        </a:rPr>
                        <a:t>teachers</a:t>
                      </a:r>
                      <a:r>
                        <a:rPr lang="es-MX" sz="1050" dirty="0">
                          <a:effectLst/>
                        </a:rPr>
                        <a:t>; 13 </a:t>
                      </a:r>
                      <a:r>
                        <a:rPr lang="es-MX" sz="1050" dirty="0" err="1">
                          <a:effectLst/>
                        </a:rPr>
                        <a:t>groups</a:t>
                      </a:r>
                      <a:r>
                        <a:rPr lang="es-MX" sz="1050" dirty="0">
                          <a:effectLst/>
                        </a:rPr>
                        <a:t>= 584 </a:t>
                      </a:r>
                      <a:r>
                        <a:rPr lang="es-MX" sz="1050" dirty="0" err="1">
                          <a:effectLst/>
                        </a:rPr>
                        <a:t>students</a:t>
                      </a:r>
                      <a:r>
                        <a:rPr lang="es-MX" sz="1050" dirty="0">
                          <a:effectLst/>
                        </a:rPr>
                        <a:t>; 420 </a:t>
                      </a:r>
                      <a:r>
                        <a:rPr lang="es-MX" sz="1050" dirty="0" err="1">
                          <a:effectLst/>
                        </a:rPr>
                        <a:t>families</a:t>
                      </a:r>
                      <a:r>
                        <a:rPr lang="es-MX" sz="1050" dirty="0">
                          <a:effectLst/>
                        </a:rPr>
                        <a:t>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val="2519424115"/>
                  </a:ext>
                </a:extLst>
              </a:tr>
              <a:tr h="560945">
                <a:tc>
                  <a:txBody>
                    <a:bodyPr/>
                    <a:lstStyle/>
                    <a:p>
                      <a:pPr rtl="0" fontAlgn="b"/>
                      <a:r>
                        <a:rPr lang="es-MX" sz="1050">
                          <a:effectLst/>
                        </a:rPr>
                        <a:t>Evaluation and Systematization of the Experience</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t"/>
                      <a:r>
                        <a:rPr lang="es-MX" sz="1050">
                          <a:effectLst/>
                        </a:rPr>
                        <a:t>Outcome and impact evaluation, participatory systematization, training of internal school teams for ongoing follow-up, and recognition of the school’s progress.</a:t>
                      </a:r>
                    </a:p>
                  </a:txBody>
                  <a:tcPr marL="9822" marR="9822"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ctr" rtl="0" fontAlgn="t"/>
                      <a:r>
                        <a:rPr lang="es-MX" sz="1050">
                          <a:effectLst/>
                        </a:rPr>
                        <a:t>3–4 months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ctr" rtl="0" fontAlgn="b"/>
                      <a:r>
                        <a:rPr lang="es-MX" sz="1050">
                          <a:effectLst/>
                        </a:rPr>
                        <a:t>3–4 months per school</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a:effectLst/>
                        </a:rPr>
                        <a:t>$87.000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$5.029</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a:effectLst/>
                          <a:latin typeface="Arial" panose="020B0604020202020204" pitchFamily="34" charset="0"/>
                        </a:rPr>
                        <a:t>$5.029</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14 </a:t>
                      </a:r>
                      <a:r>
                        <a:rPr lang="es-MX" sz="1050" dirty="0" err="1">
                          <a:effectLst/>
                        </a:rPr>
                        <a:t>teachers</a:t>
                      </a:r>
                      <a:r>
                        <a:rPr lang="es-MX" sz="1050" dirty="0">
                          <a:effectLst/>
                        </a:rPr>
                        <a:t>; 13 </a:t>
                      </a:r>
                      <a:r>
                        <a:rPr lang="es-MX" sz="1050" dirty="0" err="1">
                          <a:effectLst/>
                        </a:rPr>
                        <a:t>groups</a:t>
                      </a:r>
                      <a:r>
                        <a:rPr lang="es-MX" sz="1050" dirty="0">
                          <a:effectLst/>
                        </a:rPr>
                        <a:t>= 584 </a:t>
                      </a:r>
                      <a:r>
                        <a:rPr lang="es-MX" sz="1050" dirty="0" err="1">
                          <a:effectLst/>
                        </a:rPr>
                        <a:t>students</a:t>
                      </a:r>
                      <a:r>
                        <a:rPr lang="es-MX" sz="1050" dirty="0">
                          <a:effectLst/>
                        </a:rPr>
                        <a:t>; 420 </a:t>
                      </a:r>
                      <a:r>
                        <a:rPr lang="es-MX" sz="1050" dirty="0" err="1">
                          <a:effectLst/>
                        </a:rPr>
                        <a:t>families</a:t>
                      </a:r>
                      <a:r>
                        <a:rPr lang="es-MX" sz="1050" dirty="0">
                          <a:effectLst/>
                        </a:rPr>
                        <a:t>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val="2267230425"/>
                  </a:ext>
                </a:extLst>
              </a:tr>
              <a:tr h="448756">
                <a:tc>
                  <a:txBody>
                    <a:bodyPr/>
                    <a:lstStyle/>
                    <a:p>
                      <a:pPr rtl="0" fontAlgn="b"/>
                      <a:endParaRPr lang="es-MX" sz="1050">
                        <a:effectLst/>
                      </a:endParaRP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s-MX" sz="105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b"/>
                      <a:r>
                        <a:rPr lang="es-MX" sz="1050" b="1" dirty="0">
                          <a:effectLst/>
                        </a:rPr>
                        <a:t>Total </a:t>
                      </a:r>
                      <a:r>
                        <a:rPr lang="es-MX" sz="1050" b="1" dirty="0" err="1">
                          <a:effectLst/>
                        </a:rPr>
                        <a:t>with</a:t>
                      </a:r>
                      <a:r>
                        <a:rPr lang="es-MX" sz="1050" b="1" dirty="0">
                          <a:effectLst/>
                        </a:rPr>
                        <a:t> </a:t>
                      </a:r>
                      <a:r>
                        <a:rPr lang="es-MX" sz="1050" b="1" dirty="0" err="1">
                          <a:effectLst/>
                        </a:rPr>
                        <a:t>taxes</a:t>
                      </a:r>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r>
                        <a:rPr lang="es-MX" sz="1050" b="1">
                          <a:effectLst/>
                        </a:rPr>
                        <a:t>Total with taxes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b="1">
                          <a:effectLst/>
                        </a:rPr>
                        <a:t>$532.000</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0">
                          <a:effectLst/>
                          <a:latin typeface="Arial" panose="020B0604020202020204" pitchFamily="34" charset="0"/>
                        </a:rPr>
                        <a:t>$30.751</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0" dirty="0">
                          <a:effectLst/>
                          <a:latin typeface="Arial" panose="020B0604020202020204" pitchFamily="34" charset="0"/>
                        </a:rPr>
                        <a:t>$30.751</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dirty="0">
                          <a:effectLst/>
                        </a:rPr>
                        <a:t>14 </a:t>
                      </a:r>
                      <a:r>
                        <a:rPr lang="es-MX" sz="1050" dirty="0" err="1">
                          <a:effectLst/>
                        </a:rPr>
                        <a:t>teachers</a:t>
                      </a:r>
                      <a:r>
                        <a:rPr lang="es-MX" sz="1050" dirty="0">
                          <a:effectLst/>
                        </a:rPr>
                        <a:t>; 13 </a:t>
                      </a:r>
                      <a:r>
                        <a:rPr lang="es-MX" sz="1050" dirty="0" err="1">
                          <a:effectLst/>
                        </a:rPr>
                        <a:t>groups</a:t>
                      </a:r>
                      <a:r>
                        <a:rPr lang="es-MX" sz="1050" dirty="0">
                          <a:effectLst/>
                        </a:rPr>
                        <a:t>= 584 </a:t>
                      </a:r>
                      <a:r>
                        <a:rPr lang="es-MX" sz="1050" dirty="0" err="1">
                          <a:effectLst/>
                        </a:rPr>
                        <a:t>students</a:t>
                      </a:r>
                      <a:r>
                        <a:rPr lang="es-MX" sz="1050" dirty="0">
                          <a:effectLst/>
                        </a:rPr>
                        <a:t>; 420 </a:t>
                      </a:r>
                      <a:r>
                        <a:rPr lang="es-MX" sz="1050" dirty="0" err="1">
                          <a:effectLst/>
                        </a:rPr>
                        <a:t>families</a:t>
                      </a:r>
                      <a:r>
                        <a:rPr lang="es-MX" sz="1050" dirty="0">
                          <a:effectLst/>
                        </a:rPr>
                        <a:t>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val="1408352454"/>
                  </a:ext>
                </a:extLst>
              </a:tr>
              <a:tr h="112189">
                <a:tc gridSpan="9">
                  <a:txBody>
                    <a:bodyPr/>
                    <a:lstStyle/>
                    <a:p>
                      <a:pPr algn="ctr" rtl="0" fontAlgn="b"/>
                      <a:r>
                        <a:rPr lang="es-MX" sz="1050">
                          <a:effectLst/>
                        </a:rPr>
                        <a:t>Equipment </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1E4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9525" cap="flat" cmpd="sng" algn="ctr">
                      <a:solidFill>
                        <a:srgbClr val="000000"/>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s-MX"/>
                    </a:p>
                  </a:txBody>
                  <a:tcPr/>
                </a:tc>
                <a:extLst>
                  <a:ext uri="{0D108BD9-81ED-4DB2-BD59-A6C34878D82A}">
                    <a16:rowId xmlns:a16="http://schemas.microsoft.com/office/drawing/2014/main" val="3031342233"/>
                  </a:ext>
                </a:extLst>
              </a:tr>
              <a:tr h="1121891">
                <a:tc>
                  <a:txBody>
                    <a:bodyPr/>
                    <a:lstStyle/>
                    <a:p>
                      <a:pPr rtl="0" fontAlgn="b"/>
                      <a:r>
                        <a:rPr lang="es-MX" sz="1050">
                          <a:effectLst/>
                        </a:rPr>
                        <a:t>Shade structure and shade cloth installation</a:t>
                      </a: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s-MX" sz="1050">
                          <a:effectLst/>
                        </a:rPr>
                        <a:t>Supply of materials and labor for the installation of a steel structure and shade cloth covering the playground or multi-purpose court. Includes excavation and construction of concrete footings for structural posts, installation of steel columns, beams, and bracing, as well as the installation of shade cloth in the selected color. The work includes priming and painting of the metal structure.</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b"/>
                      <a:r>
                        <a:rPr lang="es-MX" sz="1050">
                          <a:effectLst/>
                        </a:rPr>
                        <a:t>19 m x 32 m area over the school #1 AND 14mX24m over the school #2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r>
                        <a:rPr lang="es-MX" sz="1050">
                          <a:effectLst/>
                        </a:rPr>
                        <a:t>19 m x 32 m area over the school #1 AND 14mX24m over the school #2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a:effectLst/>
                        </a:rPr>
                        <a:t>$ 810.966,00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a:effectLst/>
                        </a:rPr>
                        <a:t>$ 45.053,67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a:effectLst/>
                        </a:rPr>
                        <a:t>$ 45.053,67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ctr"/>
                      <a:r>
                        <a:rPr lang="es-MX" sz="1050" dirty="0">
                          <a:effectLst/>
                        </a:rPr>
                        <a:t>26 </a:t>
                      </a:r>
                      <a:r>
                        <a:rPr lang="es-MX" sz="1050" dirty="0" err="1">
                          <a:effectLst/>
                        </a:rPr>
                        <a:t>teachers</a:t>
                      </a:r>
                      <a:r>
                        <a:rPr lang="es-MX" sz="1050" dirty="0">
                          <a:effectLst/>
                        </a:rPr>
                        <a:t>; 25 </a:t>
                      </a:r>
                      <a:r>
                        <a:rPr lang="es-MX" sz="1050" dirty="0" err="1">
                          <a:effectLst/>
                        </a:rPr>
                        <a:t>groups</a:t>
                      </a:r>
                      <a:r>
                        <a:rPr lang="es-MX" sz="1050" dirty="0">
                          <a:effectLst/>
                        </a:rPr>
                        <a:t>= 1160 </a:t>
                      </a:r>
                      <a:r>
                        <a:rPr lang="es-MX" sz="1050" dirty="0" err="1">
                          <a:effectLst/>
                        </a:rPr>
                        <a:t>students</a:t>
                      </a:r>
                      <a:r>
                        <a:rPr lang="es-MX" sz="1050" dirty="0">
                          <a:effectLst/>
                        </a:rPr>
                        <a:t>; 840 </a:t>
                      </a:r>
                      <a:r>
                        <a:rPr lang="es-MX" sz="1050" dirty="0" err="1">
                          <a:effectLst/>
                        </a:rPr>
                        <a:t>families</a:t>
                      </a:r>
                      <a:r>
                        <a:rPr lang="es-MX" sz="1050" dirty="0">
                          <a:effectLst/>
                        </a:rPr>
                        <a:t> (</a:t>
                      </a:r>
                      <a:r>
                        <a:rPr lang="es-MX" sz="1050" dirty="0" err="1">
                          <a:effectLst/>
                        </a:rPr>
                        <a:t>infrastructure</a:t>
                      </a:r>
                      <a:r>
                        <a:rPr lang="es-MX" sz="1050" dirty="0">
                          <a:effectLst/>
                        </a:rPr>
                        <a:t> </a:t>
                      </a:r>
                      <a:r>
                        <a:rPr lang="es-MX" sz="1050" dirty="0" err="1">
                          <a:effectLst/>
                        </a:rPr>
                        <a:t>for</a:t>
                      </a:r>
                      <a:r>
                        <a:rPr lang="es-MX" sz="1050" dirty="0">
                          <a:effectLst/>
                        </a:rPr>
                        <a:t> </a:t>
                      </a:r>
                      <a:r>
                        <a:rPr lang="es-MX" sz="1050" dirty="0" err="1">
                          <a:effectLst/>
                        </a:rPr>
                        <a:t>schools</a:t>
                      </a:r>
                      <a:r>
                        <a:rPr lang="es-MX" sz="1050" dirty="0">
                          <a:effectLst/>
                        </a:rPr>
                        <a:t> </a:t>
                      </a:r>
                      <a:r>
                        <a:rPr lang="es-MX" sz="1050" dirty="0" err="1">
                          <a:effectLst/>
                        </a:rPr>
                        <a:t>benefits</a:t>
                      </a:r>
                      <a:r>
                        <a:rPr lang="es-MX" sz="1050" dirty="0">
                          <a:effectLst/>
                        </a:rPr>
                        <a:t> </a:t>
                      </a:r>
                      <a:r>
                        <a:rPr lang="es-MX" sz="1050" dirty="0" err="1">
                          <a:effectLst/>
                        </a:rPr>
                        <a:t>two</a:t>
                      </a:r>
                      <a:r>
                        <a:rPr lang="es-MX" sz="1050" dirty="0">
                          <a:effectLst/>
                        </a:rPr>
                        <a:t> </a:t>
                      </a:r>
                      <a:r>
                        <a:rPr lang="es-MX" sz="1050" dirty="0" err="1">
                          <a:effectLst/>
                        </a:rPr>
                        <a:t>shitfs</a:t>
                      </a:r>
                      <a:r>
                        <a:rPr lang="es-MX" sz="1050" dirty="0">
                          <a:effectLst/>
                        </a:rPr>
                        <a:t> in </a:t>
                      </a:r>
                      <a:r>
                        <a:rPr lang="es-MX" sz="1050" dirty="0" err="1">
                          <a:effectLst/>
                        </a:rPr>
                        <a:t>school</a:t>
                      </a:r>
                      <a:r>
                        <a:rPr lang="es-MX" sz="1050" dirty="0">
                          <a:effectLst/>
                        </a:rPr>
                        <a:t> #1) </a:t>
                      </a:r>
                    </a:p>
                  </a:txBody>
                  <a:tcPr marL="9822" marR="982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B w="9525" cap="flat" cmpd="sng" algn="ctr">
                      <a:solidFill>
                        <a:srgbClr val="CCCCCC"/>
                      </a:solidFill>
                      <a:prstDash val="solid"/>
                      <a:round/>
                      <a:headEnd type="none" w="med" len="med"/>
                      <a:tailEnd type="none" w="med" len="med"/>
                    </a:lnB>
                    <a:noFill/>
                  </a:tcPr>
                </a:tc>
                <a:tc>
                  <a:txBody>
                    <a:bodyPr/>
                    <a:lstStyle/>
                    <a:p>
                      <a:pPr algn="ctr" rtl="0" fontAlgn="ctr"/>
                      <a:r>
                        <a:rPr lang="es-MX" sz="1050" b="0" dirty="0">
                          <a:effectLst/>
                          <a:latin typeface="Arial" panose="020B0604020202020204" pitchFamily="34" charset="0"/>
                        </a:rPr>
                        <a:t>3360 Family </a:t>
                      </a:r>
                      <a:r>
                        <a:rPr lang="es-MX" sz="1050" b="0" dirty="0" err="1">
                          <a:effectLst/>
                          <a:latin typeface="Arial" panose="020B0604020202020204" pitchFamily="34" charset="0"/>
                        </a:rPr>
                        <a:t>members</a:t>
                      </a:r>
                      <a:endParaRPr lang="es-MX" sz="1050" b="0" dirty="0">
                        <a:effectLst/>
                        <a:latin typeface="Arial" panose="020B0604020202020204" pitchFamily="34" charset="0"/>
                      </a:endParaRPr>
                    </a:p>
                  </a:txBody>
                  <a:tcPr marL="9822" marR="982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243729628"/>
                  </a:ext>
                </a:extLst>
              </a:tr>
              <a:tr h="336567">
                <a:tc>
                  <a:txBody>
                    <a:bodyPr/>
                    <a:lstStyle/>
                    <a:p>
                      <a:pPr rtl="0" fontAlgn="b"/>
                      <a:endParaRPr lang="es-MX" sz="1050">
                        <a:effectLst/>
                      </a:endParaRP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s-MX" sz="105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rtl="0" fontAlgn="b"/>
                      <a:r>
                        <a:rPr lang="es-MX" sz="1050" b="1">
                          <a:effectLst/>
                        </a:rPr>
                        <a:t>Total with taxes</a:t>
                      </a:r>
                      <a:endParaRPr lang="es-MX" sz="105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rtl="0" fontAlgn="b"/>
                      <a:r>
                        <a:rPr lang="es-MX" sz="1050" b="1">
                          <a:effectLst/>
                        </a:rPr>
                        <a:t>Total with taxes</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2">
                  <a:txBody>
                    <a:bodyPr/>
                    <a:lstStyle/>
                    <a:p>
                      <a:pPr algn="r" rtl="0" fontAlgn="b"/>
                      <a:r>
                        <a:rPr lang="es-MX" sz="1050" b="1">
                          <a:effectLst/>
                        </a:rPr>
                        <a:t>$ 940.720,56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pPr algn="r" rtl="0" fontAlgn="b"/>
                      <a:r>
                        <a:rPr lang="es-MX" sz="1050" b="1">
                          <a:effectLst/>
                        </a:rPr>
                        <a:t>$ 52.262,25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s-MX" sz="1050" b="1" dirty="0">
                          <a:effectLst/>
                        </a:rPr>
                        <a:t>$ 52.262,25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ctr"/>
                      <a:endParaRPr lang="es-MX" sz="1050" dirty="0">
                        <a:effectLst/>
                      </a:endParaRPr>
                    </a:p>
                  </a:txBody>
                  <a:tcPr marL="9822" marR="982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ctr"/>
                      <a:endParaRPr lang="es-MX" sz="1050">
                        <a:effectLst/>
                      </a:endParaRPr>
                    </a:p>
                  </a:txBody>
                  <a:tcPr marL="9822" marR="982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76288855"/>
                  </a:ext>
                </a:extLst>
              </a:tr>
              <a:tr h="336567">
                <a:tc>
                  <a:txBody>
                    <a:bodyPr/>
                    <a:lstStyle/>
                    <a:p>
                      <a:pPr rtl="0" fontAlgn="b"/>
                      <a:endParaRPr lang="es-MX" sz="1050">
                        <a:effectLst/>
                      </a:endParaRPr>
                    </a:p>
                  </a:txBody>
                  <a:tcPr marL="9822" marR="9822"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a:txBody>
                    <a:bodyPr/>
                    <a:lstStyle/>
                    <a:p>
                      <a:pPr rtl="0" fontAlgn="b"/>
                      <a:endParaRPr lang="es-MX" sz="105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gridSpan="2">
                  <a:txBody>
                    <a:bodyPr/>
                    <a:lstStyle/>
                    <a:p>
                      <a:pPr rtl="0" fontAlgn="b"/>
                      <a:r>
                        <a:rPr lang="es-MX" sz="1050" b="1" dirty="0">
                          <a:effectLst/>
                        </a:rPr>
                        <a:t>TOTAL </a:t>
                      </a:r>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hMerge="1">
                  <a:txBody>
                    <a:bodyPr/>
                    <a:lstStyle/>
                    <a:p>
                      <a:pPr rtl="0" fontAlgn="b"/>
                      <a:r>
                        <a:rPr lang="es-MX" sz="1050" b="1">
                          <a:effectLst/>
                        </a:rPr>
                        <a:t>TOTAL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gridSpan="2">
                  <a:txBody>
                    <a:bodyPr/>
                    <a:lstStyle/>
                    <a:p>
                      <a:pPr algn="r" rtl="0" fontAlgn="b"/>
                      <a:r>
                        <a:rPr lang="es-MX" sz="1050" b="1" dirty="0">
                          <a:effectLst/>
                        </a:rPr>
                        <a:t>$ 1.472.720,56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hMerge="1">
                  <a:txBody>
                    <a:bodyPr/>
                    <a:lstStyle/>
                    <a:p>
                      <a:pPr algn="r" rtl="0" fontAlgn="b"/>
                      <a:r>
                        <a:rPr lang="es-MX" sz="1050" b="1">
                          <a:effectLst/>
                        </a:rPr>
                        <a:t>$ 83.013,70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a:txBody>
                    <a:bodyPr/>
                    <a:lstStyle/>
                    <a:p>
                      <a:pPr algn="r" rtl="0" fontAlgn="b"/>
                      <a:r>
                        <a:rPr lang="es-MX" sz="1050" b="1" dirty="0">
                          <a:effectLst/>
                        </a:rPr>
                        <a:t>$ 83.013,70 </a:t>
                      </a: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a:txBody>
                    <a:bodyPr/>
                    <a:lstStyle/>
                    <a:p>
                      <a:pPr rtl="0" fontAlgn="b"/>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tc>
                  <a:txBody>
                    <a:bodyPr/>
                    <a:lstStyle/>
                    <a:p>
                      <a:pPr rtl="0" fontAlgn="b"/>
                      <a:endParaRPr lang="es-MX" sz="1050" dirty="0">
                        <a:effectLst/>
                      </a:endParaRPr>
                    </a:p>
                  </a:txBody>
                  <a:tcPr marL="9822" marR="982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971318013"/>
                  </a:ext>
                </a:extLst>
              </a:tr>
            </a:tbl>
          </a:graphicData>
        </a:graphic>
      </p:graphicFrame>
      <p:pic>
        <p:nvPicPr>
          <p:cNvPr id="3" name="Picture 2">
            <a:extLst>
              <a:ext uri="{FF2B5EF4-FFF2-40B4-BE49-F238E27FC236}">
                <a16:creationId xmlns:a16="http://schemas.microsoft.com/office/drawing/2014/main" id="{DE734F9A-5632-0536-462C-BD5DDEAD3ECB}"/>
              </a:ext>
            </a:extLst>
          </p:cNvPr>
          <p:cNvPicPr>
            <a:picLocks noChangeAspect="1"/>
          </p:cNvPicPr>
          <p:nvPr/>
        </p:nvPicPr>
        <p:blipFill>
          <a:blip r:embed="rId2"/>
          <a:stretch>
            <a:fillRect/>
          </a:stretch>
        </p:blipFill>
        <p:spPr>
          <a:xfrm>
            <a:off x="11189087" y="18288"/>
            <a:ext cx="844558" cy="1031379"/>
          </a:xfrm>
          <a:prstGeom prst="rect">
            <a:avLst/>
          </a:prstGeom>
        </p:spPr>
      </p:pic>
    </p:spTree>
    <p:extLst>
      <p:ext uri="{BB962C8B-B14F-4D97-AF65-F5344CB8AC3E}">
        <p14:creationId xmlns:p14="http://schemas.microsoft.com/office/powerpoint/2010/main" val="295157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A5DC2-655E-77BB-1552-E95FFAF9FB50}"/>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1323266-283D-4737-B05A-1A5A4900C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AF5886A-401A-285D-E0AE-94DAB0B11D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7" name="Rectangle 36">
              <a:extLst>
                <a:ext uri="{FF2B5EF4-FFF2-40B4-BE49-F238E27FC236}">
                  <a16:creationId xmlns:a16="http://schemas.microsoft.com/office/drawing/2014/main" id="{A72FD778-D218-7D11-DE77-4AAECD771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BC3198-F81E-4AC1-AF75-8B36C110A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3BDE67-6D5B-7DB1-EACC-A10B09655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53685550-9F2F-AD8B-3C44-F46063A03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5C1A7-8425-E87E-865C-488AFCC82469}"/>
              </a:ext>
            </a:extLst>
          </p:cNvPr>
          <p:cNvSpPr>
            <a:spLocks noGrp="1"/>
          </p:cNvSpPr>
          <p:nvPr>
            <p:ph type="title"/>
          </p:nvPr>
        </p:nvSpPr>
        <p:spPr>
          <a:xfrm>
            <a:off x="1043631" y="809898"/>
            <a:ext cx="9942716" cy="1554480"/>
          </a:xfrm>
        </p:spPr>
        <p:txBody>
          <a:bodyPr anchor="ctr">
            <a:normAutofit/>
          </a:bodyPr>
          <a:lstStyle/>
          <a:p>
            <a:r>
              <a:rPr lang="es-MX" sz="4800" b="1" dirty="0" err="1"/>
              <a:t>School</a:t>
            </a:r>
            <a:r>
              <a:rPr lang="es-MX" sz="4800" b="1" dirty="0"/>
              <a:t> #1</a:t>
            </a:r>
            <a:endParaRPr lang="es-MX" sz="4800" dirty="0"/>
          </a:p>
        </p:txBody>
      </p:sp>
      <p:cxnSp>
        <p:nvCxnSpPr>
          <p:cNvPr id="43" name="Straight Connector 42">
            <a:extLst>
              <a:ext uri="{FF2B5EF4-FFF2-40B4-BE49-F238E27FC236}">
                <a16:creationId xmlns:a16="http://schemas.microsoft.com/office/drawing/2014/main" id="{B79BB50D-F66A-1A15-CC42-ADC5BAC868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E77F5EEA-89D6-245E-87CF-50D8E230EC2B}"/>
              </a:ext>
            </a:extLst>
          </p:cNvPr>
          <p:cNvSpPr>
            <a:spLocks noChangeArrowheads="1"/>
          </p:cNvSpPr>
          <p:nvPr/>
        </p:nvSpPr>
        <p:spPr bwMode="auto">
          <a:xfrm>
            <a:off x="1681163"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4" name="Content Placeholder 3">
            <a:extLst>
              <a:ext uri="{FF2B5EF4-FFF2-40B4-BE49-F238E27FC236}">
                <a16:creationId xmlns:a16="http://schemas.microsoft.com/office/drawing/2014/main" id="{F8E0E9A8-BC37-A4FD-45FF-E2F4089F7666}"/>
              </a:ext>
            </a:extLst>
          </p:cNvPr>
          <p:cNvSpPr>
            <a:spLocks noGrp="1"/>
          </p:cNvSpPr>
          <p:nvPr>
            <p:ph idx="1"/>
          </p:nvPr>
        </p:nvSpPr>
        <p:spPr>
          <a:xfrm>
            <a:off x="856055" y="3708434"/>
            <a:ext cx="6011756" cy="2339668"/>
          </a:xfrm>
        </p:spPr>
        <p:txBody>
          <a:bodyPr anchor="ctr">
            <a:normAutofit fontScale="92500" lnSpcReduction="10000"/>
          </a:bodyPr>
          <a:lstStyle/>
          <a:p>
            <a:r>
              <a:rPr lang="en-US" b="1" dirty="0"/>
              <a:t>Name: Urbana 1098</a:t>
            </a:r>
            <a:endParaRPr lang="en-US" dirty="0"/>
          </a:p>
          <a:p>
            <a:r>
              <a:rPr lang="en-US" b="1" dirty="0"/>
              <a:t>Nivel</a:t>
            </a:r>
            <a:r>
              <a:rPr lang="en-US" dirty="0"/>
              <a:t>: Elementary</a:t>
            </a:r>
          </a:p>
          <a:p>
            <a:r>
              <a:rPr lang="en-US" b="1" dirty="0"/>
              <a:t>Teachers</a:t>
            </a:r>
            <a:r>
              <a:rPr lang="en-US" dirty="0"/>
              <a:t>: 12</a:t>
            </a:r>
          </a:p>
          <a:p>
            <a:r>
              <a:rPr lang="en-US" b="1" dirty="0"/>
              <a:t>Students: </a:t>
            </a:r>
            <a:r>
              <a:rPr lang="en-US" dirty="0"/>
              <a:t>478</a:t>
            </a:r>
          </a:p>
          <a:p>
            <a:r>
              <a:rPr lang="en-US" b="1" dirty="0"/>
              <a:t>Located in: </a:t>
            </a:r>
            <a:r>
              <a:rPr lang="en-US" dirty="0"/>
              <a:t>San Pedro Tlaquepaque</a:t>
            </a:r>
          </a:p>
          <a:p>
            <a:pPr algn="just"/>
            <a:endParaRPr lang="es-MX" sz="2000" dirty="0"/>
          </a:p>
        </p:txBody>
      </p:sp>
      <p:pic>
        <p:nvPicPr>
          <p:cNvPr id="11" name="Imagen 10" descr="Una captura de pantalla de un videojuego&#10;&#10;El contenido generado por IA puede ser incorrecto.">
            <a:extLst>
              <a:ext uri="{FF2B5EF4-FFF2-40B4-BE49-F238E27FC236}">
                <a16:creationId xmlns:a16="http://schemas.microsoft.com/office/drawing/2014/main" id="{3EB253E6-EA45-2C61-5388-6BD502448096}"/>
              </a:ext>
            </a:extLst>
          </p:cNvPr>
          <p:cNvPicPr>
            <a:picLocks noChangeAspect="1"/>
          </p:cNvPicPr>
          <p:nvPr/>
        </p:nvPicPr>
        <p:blipFill>
          <a:blip r:embed="rId2">
            <a:extLst>
              <a:ext uri="{28A0092B-C50C-407E-A947-70E740481C1C}">
                <a14:useLocalDpi xmlns:a14="http://schemas.microsoft.com/office/drawing/2010/main" val="0"/>
              </a:ext>
            </a:extLst>
          </a:blip>
          <a:srcRect l="57356"/>
          <a:stretch>
            <a:fillRect/>
          </a:stretch>
        </p:blipFill>
        <p:spPr>
          <a:xfrm>
            <a:off x="7474701" y="493139"/>
            <a:ext cx="4072866" cy="5372402"/>
          </a:xfrm>
          <a:prstGeom prst="rect">
            <a:avLst/>
          </a:prstGeom>
        </p:spPr>
      </p:pic>
      <p:pic>
        <p:nvPicPr>
          <p:cNvPr id="12" name="Imagen 11" descr="Una captura de pantalla de un videojuego&#10;&#10;El contenido generado por IA puede ser incorrecto.">
            <a:extLst>
              <a:ext uri="{FF2B5EF4-FFF2-40B4-BE49-F238E27FC236}">
                <a16:creationId xmlns:a16="http://schemas.microsoft.com/office/drawing/2014/main" id="{D4256E00-40BC-0B4F-FC88-E88A0D8A3B82}"/>
              </a:ext>
            </a:extLst>
          </p:cNvPr>
          <p:cNvPicPr>
            <a:picLocks noChangeAspect="1"/>
          </p:cNvPicPr>
          <p:nvPr/>
        </p:nvPicPr>
        <p:blipFill>
          <a:blip r:embed="rId3">
            <a:extLst>
              <a:ext uri="{28A0092B-C50C-407E-A947-70E740481C1C}">
                <a14:useLocalDpi xmlns:a14="http://schemas.microsoft.com/office/drawing/2010/main" val="0"/>
              </a:ext>
            </a:extLst>
          </a:blip>
          <a:srcRect l="13909" t="52794" r="63186" b="5684"/>
          <a:stretch>
            <a:fillRect/>
          </a:stretch>
        </p:blipFill>
        <p:spPr>
          <a:xfrm>
            <a:off x="4717300" y="2965780"/>
            <a:ext cx="2098472" cy="2139765"/>
          </a:xfrm>
          <a:prstGeom prst="rect">
            <a:avLst/>
          </a:prstGeom>
        </p:spPr>
      </p:pic>
      <p:pic>
        <p:nvPicPr>
          <p:cNvPr id="3" name="Picture 2">
            <a:extLst>
              <a:ext uri="{FF2B5EF4-FFF2-40B4-BE49-F238E27FC236}">
                <a16:creationId xmlns:a16="http://schemas.microsoft.com/office/drawing/2014/main" id="{E6A55BED-B7D6-382F-7E85-11740E16B251}"/>
              </a:ext>
            </a:extLst>
          </p:cNvPr>
          <p:cNvPicPr>
            <a:picLocks noChangeAspect="1"/>
          </p:cNvPicPr>
          <p:nvPr/>
        </p:nvPicPr>
        <p:blipFill>
          <a:blip r:embed="rId4"/>
          <a:stretch>
            <a:fillRect/>
          </a:stretch>
        </p:blipFill>
        <p:spPr>
          <a:xfrm>
            <a:off x="11019839" y="5400248"/>
            <a:ext cx="1078227" cy="1316736"/>
          </a:xfrm>
          <a:prstGeom prst="rect">
            <a:avLst/>
          </a:prstGeom>
        </p:spPr>
      </p:pic>
    </p:spTree>
    <p:extLst>
      <p:ext uri="{BB962C8B-B14F-4D97-AF65-F5344CB8AC3E}">
        <p14:creationId xmlns:p14="http://schemas.microsoft.com/office/powerpoint/2010/main" val="2480796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962F-238F-620F-B6F5-AB7BCC2A6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2E6E5-70FB-DCE8-5821-009F8E629E84}"/>
              </a:ext>
            </a:extLst>
          </p:cNvPr>
          <p:cNvSpPr>
            <a:spLocks noGrp="1"/>
          </p:cNvSpPr>
          <p:nvPr>
            <p:ph type="title"/>
          </p:nvPr>
        </p:nvSpPr>
        <p:spPr>
          <a:xfrm>
            <a:off x="1043631" y="809898"/>
            <a:ext cx="9942716" cy="1554480"/>
          </a:xfrm>
        </p:spPr>
        <p:txBody>
          <a:bodyPr anchor="ctr">
            <a:normAutofit/>
          </a:bodyPr>
          <a:lstStyle/>
          <a:p>
            <a:r>
              <a:rPr lang="es-MX" sz="4800" b="1" dirty="0" err="1"/>
              <a:t>School</a:t>
            </a:r>
            <a:r>
              <a:rPr lang="es-MX" sz="4800" b="1" dirty="0"/>
              <a:t> #1</a:t>
            </a:r>
            <a:endParaRPr lang="es-MX" sz="4800" dirty="0"/>
          </a:p>
        </p:txBody>
      </p:sp>
      <p:pic>
        <p:nvPicPr>
          <p:cNvPr id="4098" name="Picture 2">
            <a:extLst>
              <a:ext uri="{FF2B5EF4-FFF2-40B4-BE49-F238E27FC236}">
                <a16:creationId xmlns:a16="http://schemas.microsoft.com/office/drawing/2014/main" id="{41733C2C-BFB2-BCE2-4757-959D11F5C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0" t="21236" r="11016" b="10234"/>
          <a:stretch>
            <a:fillRect/>
          </a:stretch>
        </p:blipFill>
        <p:spPr bwMode="auto">
          <a:xfrm>
            <a:off x="8067674" y="3435939"/>
            <a:ext cx="3714750" cy="26933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C9E0E2C-6AC8-434F-ACF2-F52D804ED0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3" t="21934" r="20854" b="25723"/>
          <a:stretch>
            <a:fillRect/>
          </a:stretch>
        </p:blipFill>
        <p:spPr bwMode="auto">
          <a:xfrm>
            <a:off x="8067675" y="701990"/>
            <a:ext cx="3714750" cy="23526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6F669D6-2B95-B668-9E40-3277CB0848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82" t="15156" r="22360" b="8188"/>
          <a:stretch>
            <a:fillRect/>
          </a:stretch>
        </p:blipFill>
        <p:spPr bwMode="auto">
          <a:xfrm>
            <a:off x="5211025" y="3435938"/>
            <a:ext cx="2601900" cy="26933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A372AAB-AC39-6E28-B2EE-3D95D0E428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41" t="15515" r="20470" b="9801"/>
          <a:stretch>
            <a:fillRect/>
          </a:stretch>
        </p:blipFill>
        <p:spPr bwMode="auto">
          <a:xfrm>
            <a:off x="5211026" y="701989"/>
            <a:ext cx="2601899" cy="23526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44AC9FD5-A33E-8AFF-345B-2DEECF561A9F}"/>
              </a:ext>
            </a:extLst>
          </p:cNvPr>
          <p:cNvSpPr>
            <a:spLocks noGrp="1"/>
          </p:cNvSpPr>
          <p:nvPr>
            <p:ph idx="1"/>
          </p:nvPr>
        </p:nvSpPr>
        <p:spPr>
          <a:xfrm>
            <a:off x="409575" y="2745652"/>
            <a:ext cx="4076700" cy="2339668"/>
          </a:xfrm>
        </p:spPr>
        <p:txBody>
          <a:bodyPr anchor="ctr">
            <a:normAutofit/>
          </a:bodyPr>
          <a:lstStyle/>
          <a:p>
            <a:pPr marL="0" indent="0">
              <a:buNone/>
            </a:pPr>
            <a:r>
              <a:rPr lang="en-US" sz="1600" dirty="0"/>
              <a:t>In a neighborhood with high levels of violence and no parks or safe public spaces, this flooded and unusable schoolyard represents an urgent opportunity. Transforming it into a dignified space for play, connection, and learning-while providing peace and coexistence training to the entire school-can restore childhood, strengthen community bonds, and turn the school into a true hub for peace in daily life.</a:t>
            </a:r>
            <a:endParaRPr lang="es-MX" sz="1050" dirty="0"/>
          </a:p>
        </p:txBody>
      </p:sp>
      <p:pic>
        <p:nvPicPr>
          <p:cNvPr id="3" name="Picture 2">
            <a:extLst>
              <a:ext uri="{FF2B5EF4-FFF2-40B4-BE49-F238E27FC236}">
                <a16:creationId xmlns:a16="http://schemas.microsoft.com/office/drawing/2014/main" id="{44880DBE-FBC9-0CF4-2D90-01C99E98C5F3}"/>
              </a:ext>
            </a:extLst>
          </p:cNvPr>
          <p:cNvPicPr>
            <a:picLocks noChangeAspect="1"/>
          </p:cNvPicPr>
          <p:nvPr/>
        </p:nvPicPr>
        <p:blipFill>
          <a:blip r:embed="rId6"/>
          <a:stretch>
            <a:fillRect/>
          </a:stretch>
        </p:blipFill>
        <p:spPr>
          <a:xfrm>
            <a:off x="10913509" y="5208860"/>
            <a:ext cx="1078227" cy="1316736"/>
          </a:xfrm>
          <a:prstGeom prst="rect">
            <a:avLst/>
          </a:prstGeom>
        </p:spPr>
      </p:pic>
    </p:spTree>
    <p:extLst>
      <p:ext uri="{BB962C8B-B14F-4D97-AF65-F5344CB8AC3E}">
        <p14:creationId xmlns:p14="http://schemas.microsoft.com/office/powerpoint/2010/main" val="194860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D3B9DC-C33B-B595-08B5-62B9C32A5CA2}"/>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94B2212-14C7-9BB7-AAB8-EA3401A56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6FE4443-66F7-2918-1CC6-D0479FAABE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7" name="Rectangle 36">
              <a:extLst>
                <a:ext uri="{FF2B5EF4-FFF2-40B4-BE49-F238E27FC236}">
                  <a16:creationId xmlns:a16="http://schemas.microsoft.com/office/drawing/2014/main" id="{E97C5E1D-FCDB-70B3-8105-762D24212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6D1AA18-BFEB-7BB7-0791-25A4F6836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9E420E-E43F-08A3-0B8A-FBBC9AFAB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9D7B0779-8C23-1DB2-1468-DE6717AA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0FF21-4C65-38F0-EF17-7512FDE6E06F}"/>
              </a:ext>
            </a:extLst>
          </p:cNvPr>
          <p:cNvSpPr>
            <a:spLocks noGrp="1"/>
          </p:cNvSpPr>
          <p:nvPr>
            <p:ph type="title"/>
          </p:nvPr>
        </p:nvSpPr>
        <p:spPr>
          <a:xfrm>
            <a:off x="1043631" y="809898"/>
            <a:ext cx="9942716" cy="1554480"/>
          </a:xfrm>
        </p:spPr>
        <p:txBody>
          <a:bodyPr anchor="ctr">
            <a:normAutofit/>
          </a:bodyPr>
          <a:lstStyle/>
          <a:p>
            <a:r>
              <a:rPr lang="es-MX" sz="4800" b="1" dirty="0" err="1"/>
              <a:t>School</a:t>
            </a:r>
            <a:r>
              <a:rPr lang="es-MX" sz="4800" b="1" dirty="0"/>
              <a:t> #2</a:t>
            </a:r>
            <a:endParaRPr lang="es-MX" sz="4800" dirty="0"/>
          </a:p>
        </p:txBody>
      </p:sp>
      <p:cxnSp>
        <p:nvCxnSpPr>
          <p:cNvPr id="43" name="Straight Connector 42">
            <a:extLst>
              <a:ext uri="{FF2B5EF4-FFF2-40B4-BE49-F238E27FC236}">
                <a16:creationId xmlns:a16="http://schemas.microsoft.com/office/drawing/2014/main" id="{878A04F9-F55C-EC79-FD44-6A44A4B55D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88F8D3EE-0314-CCFA-10FB-C9D1798F73D1}"/>
              </a:ext>
            </a:extLst>
          </p:cNvPr>
          <p:cNvSpPr>
            <a:spLocks noChangeArrowheads="1"/>
          </p:cNvSpPr>
          <p:nvPr/>
        </p:nvSpPr>
        <p:spPr bwMode="auto">
          <a:xfrm>
            <a:off x="1681163"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4" name="Content Placeholder 3">
            <a:extLst>
              <a:ext uri="{FF2B5EF4-FFF2-40B4-BE49-F238E27FC236}">
                <a16:creationId xmlns:a16="http://schemas.microsoft.com/office/drawing/2014/main" id="{B3A1F3AE-9130-FA84-E750-80C0DD2A344E}"/>
              </a:ext>
            </a:extLst>
          </p:cNvPr>
          <p:cNvSpPr>
            <a:spLocks noGrp="1"/>
          </p:cNvSpPr>
          <p:nvPr>
            <p:ph idx="1"/>
          </p:nvPr>
        </p:nvSpPr>
        <p:spPr>
          <a:xfrm>
            <a:off x="838200" y="2911561"/>
            <a:ext cx="6011756" cy="2339668"/>
          </a:xfrm>
        </p:spPr>
        <p:txBody>
          <a:bodyPr anchor="ctr">
            <a:normAutofit fontScale="92500" lnSpcReduction="10000"/>
          </a:bodyPr>
          <a:lstStyle/>
          <a:p>
            <a:r>
              <a:rPr lang="en-US" b="1" dirty="0"/>
              <a:t>Name: La </a:t>
            </a:r>
            <a:r>
              <a:rPr lang="en-US" b="1" dirty="0" err="1"/>
              <a:t>Reserva</a:t>
            </a:r>
            <a:endParaRPr lang="en-US" dirty="0"/>
          </a:p>
          <a:p>
            <a:r>
              <a:rPr lang="en-US" b="1" dirty="0"/>
              <a:t>Nivel</a:t>
            </a:r>
            <a:r>
              <a:rPr lang="en-US" dirty="0"/>
              <a:t>: Preschool and Elementary</a:t>
            </a:r>
          </a:p>
          <a:p>
            <a:r>
              <a:rPr lang="en-US" b="1" dirty="0"/>
              <a:t>Teachers</a:t>
            </a:r>
            <a:r>
              <a:rPr lang="en-US" dirty="0"/>
              <a:t>: 2</a:t>
            </a:r>
          </a:p>
          <a:p>
            <a:r>
              <a:rPr lang="en-US" b="1" dirty="0"/>
              <a:t>Students: </a:t>
            </a:r>
            <a:r>
              <a:rPr lang="en-US" dirty="0"/>
              <a:t>8</a:t>
            </a:r>
          </a:p>
          <a:p>
            <a:r>
              <a:rPr lang="en-US" b="1" dirty="0"/>
              <a:t>Located in: </a:t>
            </a:r>
            <a:r>
              <a:rPr lang="en-US" dirty="0"/>
              <a:t>Zapopan</a:t>
            </a:r>
          </a:p>
          <a:p>
            <a:pPr algn="just"/>
            <a:endParaRPr lang="es-MX" sz="2000" dirty="0"/>
          </a:p>
        </p:txBody>
      </p:sp>
      <p:pic>
        <p:nvPicPr>
          <p:cNvPr id="8" name="Imagen 7" descr="Mapa&#10;&#10;El contenido generado por IA puede ser incorrecto.">
            <a:extLst>
              <a:ext uri="{FF2B5EF4-FFF2-40B4-BE49-F238E27FC236}">
                <a16:creationId xmlns:a16="http://schemas.microsoft.com/office/drawing/2014/main" id="{DC308D00-9AEF-7327-24AA-8804C764F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558" y="3734959"/>
            <a:ext cx="2570398" cy="2476722"/>
          </a:xfrm>
          <a:prstGeom prst="rect">
            <a:avLst/>
          </a:prstGeom>
        </p:spPr>
      </p:pic>
      <p:pic>
        <p:nvPicPr>
          <p:cNvPr id="7" name="Imagen 6" descr="Imagen que contiene exterior, pasto, campo, hombre&#10;&#10;El contenido generado por IA puede ser incorrecto.">
            <a:extLst>
              <a:ext uri="{FF2B5EF4-FFF2-40B4-BE49-F238E27FC236}">
                <a16:creationId xmlns:a16="http://schemas.microsoft.com/office/drawing/2014/main" id="{16C42D8B-66AE-D98F-2DD4-B48836082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509" y="518635"/>
            <a:ext cx="4294058" cy="5725411"/>
          </a:xfrm>
          <a:prstGeom prst="rect">
            <a:avLst/>
          </a:prstGeom>
        </p:spPr>
      </p:pic>
      <p:pic>
        <p:nvPicPr>
          <p:cNvPr id="3" name="Picture 2">
            <a:extLst>
              <a:ext uri="{FF2B5EF4-FFF2-40B4-BE49-F238E27FC236}">
                <a16:creationId xmlns:a16="http://schemas.microsoft.com/office/drawing/2014/main" id="{3FD02336-44BC-B5C3-FB03-4C37F54355AA}"/>
              </a:ext>
            </a:extLst>
          </p:cNvPr>
          <p:cNvPicPr>
            <a:picLocks noChangeAspect="1"/>
          </p:cNvPicPr>
          <p:nvPr/>
        </p:nvPicPr>
        <p:blipFill>
          <a:blip r:embed="rId4"/>
          <a:stretch>
            <a:fillRect/>
          </a:stretch>
        </p:blipFill>
        <p:spPr>
          <a:xfrm>
            <a:off x="11019839" y="5400248"/>
            <a:ext cx="1078227" cy="1316736"/>
          </a:xfrm>
          <a:prstGeom prst="rect">
            <a:avLst/>
          </a:prstGeom>
        </p:spPr>
      </p:pic>
    </p:spTree>
    <p:extLst>
      <p:ext uri="{BB962C8B-B14F-4D97-AF65-F5344CB8AC3E}">
        <p14:creationId xmlns:p14="http://schemas.microsoft.com/office/powerpoint/2010/main" val="182493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A52C-AD49-7B95-28A4-7A21EBA95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8EFD5-E8E3-5B76-E391-2F417F354D1E}"/>
              </a:ext>
            </a:extLst>
          </p:cNvPr>
          <p:cNvSpPr>
            <a:spLocks noGrp="1"/>
          </p:cNvSpPr>
          <p:nvPr>
            <p:ph type="title"/>
          </p:nvPr>
        </p:nvSpPr>
        <p:spPr>
          <a:xfrm>
            <a:off x="1043631" y="809898"/>
            <a:ext cx="9942716" cy="1554480"/>
          </a:xfrm>
        </p:spPr>
        <p:txBody>
          <a:bodyPr anchor="ctr">
            <a:normAutofit/>
          </a:bodyPr>
          <a:lstStyle/>
          <a:p>
            <a:r>
              <a:rPr lang="es-MX" sz="4800" b="1" dirty="0" err="1"/>
              <a:t>School</a:t>
            </a:r>
            <a:r>
              <a:rPr lang="es-MX" sz="4800" b="1" dirty="0"/>
              <a:t> #2</a:t>
            </a:r>
            <a:endParaRPr lang="es-MX" sz="4800" dirty="0"/>
          </a:p>
        </p:txBody>
      </p:sp>
      <p:sp>
        <p:nvSpPr>
          <p:cNvPr id="7" name="Content Placeholder 3">
            <a:extLst>
              <a:ext uri="{FF2B5EF4-FFF2-40B4-BE49-F238E27FC236}">
                <a16:creationId xmlns:a16="http://schemas.microsoft.com/office/drawing/2014/main" id="{B4ECB5A7-D5B1-0CE9-D6E4-45191F1B007A}"/>
              </a:ext>
            </a:extLst>
          </p:cNvPr>
          <p:cNvSpPr>
            <a:spLocks noGrp="1"/>
          </p:cNvSpPr>
          <p:nvPr>
            <p:ph idx="1"/>
          </p:nvPr>
        </p:nvSpPr>
        <p:spPr>
          <a:xfrm>
            <a:off x="409575" y="2745652"/>
            <a:ext cx="3228975" cy="2339668"/>
          </a:xfrm>
        </p:spPr>
        <p:txBody>
          <a:bodyPr anchor="ctr">
            <a:normAutofit/>
          </a:bodyPr>
          <a:lstStyle/>
          <a:p>
            <a:pPr marL="0" indent="0">
              <a:buNone/>
            </a:pPr>
            <a:r>
              <a:rPr lang="en-US" sz="1600" dirty="0"/>
              <a:t>In the outskirts of the municipality, where there are no parks or safe places to gather, this school is the only space children have to meet, play, and belong, making the transformation of its grounds an urgent step toward dignity, community, and peace.</a:t>
            </a:r>
            <a:endParaRPr lang="es-MX" sz="1050" dirty="0"/>
          </a:p>
        </p:txBody>
      </p:sp>
      <p:pic>
        <p:nvPicPr>
          <p:cNvPr id="9" name="Imagen 8" descr="Imagen que contiene pasto, exterior, campo, parado&#10;&#10;El contenido generado por IA puede ser incorrecto.">
            <a:extLst>
              <a:ext uri="{FF2B5EF4-FFF2-40B4-BE49-F238E27FC236}">
                <a16:creationId xmlns:a16="http://schemas.microsoft.com/office/drawing/2014/main" id="{82B4AB28-7C30-093E-13AA-D2A2DD35C40D}"/>
              </a:ext>
            </a:extLst>
          </p:cNvPr>
          <p:cNvPicPr>
            <a:picLocks noChangeAspect="1"/>
          </p:cNvPicPr>
          <p:nvPr/>
        </p:nvPicPr>
        <p:blipFill>
          <a:blip r:embed="rId2">
            <a:extLst>
              <a:ext uri="{28A0092B-C50C-407E-A947-70E740481C1C}">
                <a14:useLocalDpi xmlns:a14="http://schemas.microsoft.com/office/drawing/2010/main" val="0"/>
              </a:ext>
            </a:extLst>
          </a:blip>
          <a:srcRect t="16121" b="15527"/>
          <a:stretch>
            <a:fillRect/>
          </a:stretch>
        </p:blipFill>
        <p:spPr>
          <a:xfrm>
            <a:off x="4486275" y="4249980"/>
            <a:ext cx="7578471" cy="2387657"/>
          </a:xfrm>
          <a:prstGeom prst="rect">
            <a:avLst/>
          </a:prstGeom>
        </p:spPr>
      </p:pic>
      <p:pic>
        <p:nvPicPr>
          <p:cNvPr id="11" name="Imagen 10" descr="Casa de madera en el campo&#10;&#10;El contenido generado por IA puede ser incorrecto.">
            <a:extLst>
              <a:ext uri="{FF2B5EF4-FFF2-40B4-BE49-F238E27FC236}">
                <a16:creationId xmlns:a16="http://schemas.microsoft.com/office/drawing/2014/main" id="{27B443AE-6151-3EC1-8E9B-9D2D9F17500C}"/>
              </a:ext>
            </a:extLst>
          </p:cNvPr>
          <p:cNvPicPr>
            <a:picLocks noChangeAspect="1"/>
          </p:cNvPicPr>
          <p:nvPr/>
        </p:nvPicPr>
        <p:blipFill>
          <a:blip r:embed="rId3">
            <a:extLst>
              <a:ext uri="{28A0092B-C50C-407E-A947-70E740481C1C}">
                <a14:useLocalDpi xmlns:a14="http://schemas.microsoft.com/office/drawing/2010/main" val="0"/>
              </a:ext>
            </a:extLst>
          </a:blip>
          <a:srcRect l="11072" r="8232"/>
          <a:stretch>
            <a:fillRect/>
          </a:stretch>
        </p:blipFill>
        <p:spPr>
          <a:xfrm>
            <a:off x="4486275" y="714679"/>
            <a:ext cx="3609975" cy="3333750"/>
          </a:xfrm>
          <a:prstGeom prst="rect">
            <a:avLst/>
          </a:prstGeom>
        </p:spPr>
      </p:pic>
      <p:pic>
        <p:nvPicPr>
          <p:cNvPr id="15" name="Imagen 14" descr="Un grupo de personas en una tienda&#10;&#10;El contenido generado por IA puede ser incorrecto.">
            <a:extLst>
              <a:ext uri="{FF2B5EF4-FFF2-40B4-BE49-F238E27FC236}">
                <a16:creationId xmlns:a16="http://schemas.microsoft.com/office/drawing/2014/main" id="{46A8D0BF-B024-216C-41DB-3F60A116C99D}"/>
              </a:ext>
            </a:extLst>
          </p:cNvPr>
          <p:cNvPicPr>
            <a:picLocks noChangeAspect="1"/>
          </p:cNvPicPr>
          <p:nvPr/>
        </p:nvPicPr>
        <p:blipFill>
          <a:blip r:embed="rId4">
            <a:extLst>
              <a:ext uri="{28A0092B-C50C-407E-A947-70E740481C1C}">
                <a14:useLocalDpi xmlns:a14="http://schemas.microsoft.com/office/drawing/2010/main" val="0"/>
              </a:ext>
            </a:extLst>
          </a:blip>
          <a:srcRect l="5703" r="8293"/>
          <a:stretch>
            <a:fillRect/>
          </a:stretch>
        </p:blipFill>
        <p:spPr>
          <a:xfrm>
            <a:off x="8241871" y="714679"/>
            <a:ext cx="3822875" cy="3333750"/>
          </a:xfrm>
          <a:prstGeom prst="rect">
            <a:avLst/>
          </a:prstGeom>
        </p:spPr>
      </p:pic>
      <p:pic>
        <p:nvPicPr>
          <p:cNvPr id="3" name="Picture 2">
            <a:extLst>
              <a:ext uri="{FF2B5EF4-FFF2-40B4-BE49-F238E27FC236}">
                <a16:creationId xmlns:a16="http://schemas.microsoft.com/office/drawing/2014/main" id="{40BD2049-6B6A-A948-1695-CE151899B6F2}"/>
              </a:ext>
            </a:extLst>
          </p:cNvPr>
          <p:cNvPicPr>
            <a:picLocks noChangeAspect="1"/>
          </p:cNvPicPr>
          <p:nvPr/>
        </p:nvPicPr>
        <p:blipFill>
          <a:blip r:embed="rId5"/>
          <a:stretch>
            <a:fillRect/>
          </a:stretch>
        </p:blipFill>
        <p:spPr>
          <a:xfrm>
            <a:off x="206528" y="5320901"/>
            <a:ext cx="1078227" cy="1316736"/>
          </a:xfrm>
          <a:prstGeom prst="rect">
            <a:avLst/>
          </a:prstGeom>
        </p:spPr>
      </p:pic>
    </p:spTree>
    <p:extLst>
      <p:ext uri="{BB962C8B-B14F-4D97-AF65-F5344CB8AC3E}">
        <p14:creationId xmlns:p14="http://schemas.microsoft.com/office/powerpoint/2010/main" val="2796500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3102</TotalTime>
  <Words>942</Words>
  <Application>Microsoft Office PowerPoint</Application>
  <PresentationFormat>Widescreen</PresentationFormat>
  <Paragraphs>112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Building Bridges of Peace</vt:lpstr>
      <vt:lpstr>Identificación del Problema / Problem Identification: Community-Driven Need in High-Violence Neighborhoods</vt:lpstr>
      <vt:lpstr>Descripción del Proyecto/ Project Description</vt:lpstr>
      <vt:lpstr>Actividades y Estrategia de Implementación / Activities and Implementation Strategy</vt:lpstr>
      <vt:lpstr>Presupuesto/Budget   DDF: $4,000  Zapopan: $500</vt:lpstr>
      <vt:lpstr>School #1</vt:lpstr>
      <vt:lpstr>School #1</vt:lpstr>
      <vt:lpstr>School #2</vt:lpstr>
      <vt:lpstr>School #2</vt:lpstr>
      <vt:lpstr>Resultados Esperados y Evaluación / Expected Outcomes and Evaluation</vt:lpstr>
      <vt:lpstr>Sostenibilidad y Cierre / Sustainability and 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Paulina Colio</dc:creator>
  <cp:lastModifiedBy>Castellanos, Sandra (IT Support Services)</cp:lastModifiedBy>
  <cp:revision>11</cp:revision>
  <dcterms:created xsi:type="dcterms:W3CDTF">2025-10-21T02:04:18Z</dcterms:created>
  <dcterms:modified xsi:type="dcterms:W3CDTF">2026-02-14T03:05:14Z</dcterms:modified>
</cp:coreProperties>
</file>