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9" r:id="rId4"/>
    <p:sldId id="266" r:id="rId5"/>
    <p:sldId id="263" r:id="rId6"/>
    <p:sldId id="302" r:id="rId7"/>
    <p:sldId id="303" r:id="rId8"/>
    <p:sldId id="270" r:id="rId9"/>
    <p:sldId id="268" r:id="rId10"/>
    <p:sldId id="265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9D5104-4046-4A84-8A27-10D1C31B2A6B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DBA769-75C8-4ED8-8262-8A4C5809ABD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E5569-C94B-4583-BF5D-0446B6D9F89E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9777C-F9E1-4FF7-98C9-4BEA6C1ADEA5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46C6E-9A71-4727-B4EB-18BB076B89DB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51907-0618-4696-8ED7-DCD98AADA95B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EEC03-C57D-4457-92E0-1591B4BF79EF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8CC6-BF82-4787-8D59-870E99D698A0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8CC6-BF82-4787-8D59-870E99D698A0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8CC6-BF82-4787-8D59-870E99D698A0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8CC6-BF82-4787-8D59-870E99D698A0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8CC6-BF82-4787-8D59-870E99D698A0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77F6-585B-47BB-A683-F8A26C0B233D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62B6-0905-49DC-B5D2-47687AE735F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70DF-4130-4EAB-B5B0-8855424E9819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5A24-B8E2-46AE-9E2F-2414AB7C18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0C05-2156-4641-AF87-36A5A6CCB355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BF93-A6B9-4A9D-8AFB-41E7286F08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EDB5-8FFB-49FD-B65B-8C99AC2BAD65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ADE8-9AB1-4FFB-A40E-11672B4E7D5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4408-5F26-496C-BAD7-504E88986515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EDEA-BC0E-4416-8BD5-8AD312844A4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E25A-255B-400D-900D-E339D9BCA1AE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A6E7-972A-4C8B-8014-5D610E2AA5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34C0-9E09-4866-A826-C24BC9C6BB9C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73FF-2B79-4E21-8F89-E399DD4158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B005-6C3A-4DCB-93D1-30D415FF5B36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738E-311C-439C-BD21-373003A065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DEC9-6B69-4811-8735-D473029F9354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5786-A622-4ACA-8B8E-11D4510E8F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9936-DF28-471E-8E25-0B30EA078E3D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A6A0-35ED-40E9-AB3D-6E20FCDBD0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74E1-D52F-43F1-8812-79F936BBC155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C149-70D5-4128-9DC4-48C587DBB59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EA5A50-B6B8-4C33-905A-FA2DC3537A27}" type="datetimeFigureOut">
              <a:rPr lang="es-ES_tradnl"/>
              <a:pPr>
                <a:defRPr/>
              </a:pPr>
              <a:t>17/03/2025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AC57F5-6EA4-42AF-973A-DA081560A1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6.tif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jpeg" /><Relationship Id="rId5" Type="http://schemas.openxmlformats.org/officeDocument/2006/relationships/image" Target="../media/image6.tiff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tiff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jpeg" /><Relationship Id="rId4" Type="http://schemas.openxmlformats.org/officeDocument/2006/relationships/image" Target="../media/image3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 /><Relationship Id="rId3" Type="http://schemas.openxmlformats.org/officeDocument/2006/relationships/image" Target="../media/image6.tiff" /><Relationship Id="rId7" Type="http://schemas.openxmlformats.org/officeDocument/2006/relationships/hyperlink" Target="http://www.arcacontal.com/" TargetMode="External" /><Relationship Id="rId12" Type="http://schemas.openxmlformats.org/officeDocument/2006/relationships/image" Target="../media/image1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jpeg" /><Relationship Id="rId11" Type="http://schemas.openxmlformats.org/officeDocument/2006/relationships/image" Target="../media/image17.png" /><Relationship Id="rId5" Type="http://schemas.openxmlformats.org/officeDocument/2006/relationships/hyperlink" Target="http://www.arcacontal.com/images/thumbs/ImagenVacia.png" TargetMode="External" /><Relationship Id="rId10" Type="http://schemas.openxmlformats.org/officeDocument/2006/relationships/image" Target="../media/image3.jpeg" /><Relationship Id="rId4" Type="http://schemas.openxmlformats.org/officeDocument/2006/relationships/image" Target="../media/image13.gif" /><Relationship Id="rId9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hyperlink" Target="mailto:Techidraulics@Hotmail.com" TargetMode="External" /><Relationship Id="rId7" Type="http://schemas.openxmlformats.org/officeDocument/2006/relationships/image" Target="../media/image6.tif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png" /><Relationship Id="rId5" Type="http://schemas.openxmlformats.org/officeDocument/2006/relationships/hyperlink" Target="mailto:luis.velazquezgnz@gmail.com" TargetMode="External" /><Relationship Id="rId4" Type="http://schemas.openxmlformats.org/officeDocument/2006/relationships/hyperlink" Target="mailto:frm_67@hotmail.com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DSC_0055"/>
          <p:cNvPicPr>
            <a:picLocks noChangeAspect="1" noChangeArrowheads="1"/>
          </p:cNvPicPr>
          <p:nvPr/>
        </p:nvPicPr>
        <p:blipFill>
          <a:blip r:embed="rId3" cstate="print"/>
          <a:srcRect t="12582"/>
          <a:stretch>
            <a:fillRect/>
          </a:stretch>
        </p:blipFill>
        <p:spPr bwMode="auto">
          <a:xfrm>
            <a:off x="4776832" y="1412776"/>
            <a:ext cx="4367168" cy="5445224"/>
          </a:xfrm>
          <a:prstGeom prst="rect">
            <a:avLst/>
          </a:prstGeom>
          <a:noFill/>
        </p:spPr>
      </p:pic>
      <p:pic>
        <p:nvPicPr>
          <p:cNvPr id="12" name="Picture 5" descr="C:\Users\SYCTA\Downloads\phot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4800531" cy="5445224"/>
          </a:xfrm>
          <a:prstGeom prst="rect">
            <a:avLst/>
          </a:prstGeom>
          <a:noFill/>
        </p:spPr>
      </p:pic>
      <p:sp>
        <p:nvSpPr>
          <p:cNvPr id="2051" name="4 Rectángulo"/>
          <p:cNvSpPr>
            <a:spLocks noChangeArrowheads="1"/>
          </p:cNvSpPr>
          <p:nvPr/>
        </p:nvSpPr>
        <p:spPr bwMode="auto">
          <a:xfrm>
            <a:off x="144016" y="1412776"/>
            <a:ext cx="48600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Global </a:t>
            </a:r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Grant</a:t>
            </a: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Proposal</a:t>
            </a: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Project </a:t>
            </a:r>
          </a:p>
          <a:p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Purified</a:t>
            </a: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Water</a:t>
            </a: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at </a:t>
            </a:r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your</a:t>
            </a: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School</a:t>
            </a: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algn="ctr"/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Gastrointestinal </a:t>
            </a:r>
          </a:p>
          <a:p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Diseases</a:t>
            </a:r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Obesity</a:t>
            </a:r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Diabetes</a:t>
            </a:r>
          </a:p>
          <a:p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sz="2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Thirst</a:t>
            </a:r>
            <a:endParaRPr lang="es-ES_tradnl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7" name="6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8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11" name="10 Imagen" descr="RotaryMBS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  <p:sp>
        <p:nvSpPr>
          <p:cNvPr id="13" name="12 Flecha abajo"/>
          <p:cNvSpPr/>
          <p:nvPr/>
        </p:nvSpPr>
        <p:spPr>
          <a:xfrm>
            <a:off x="0" y="4149080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0" y="6237312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0" y="5589240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0" y="5013176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8" name="17 Flecha arriba"/>
          <p:cNvSpPr/>
          <p:nvPr/>
        </p:nvSpPr>
        <p:spPr>
          <a:xfrm>
            <a:off x="7164288" y="2636912"/>
            <a:ext cx="288032" cy="43204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rriba"/>
          <p:cNvSpPr/>
          <p:nvPr/>
        </p:nvSpPr>
        <p:spPr>
          <a:xfrm>
            <a:off x="6804248" y="3212976"/>
            <a:ext cx="288032" cy="43204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rriba"/>
          <p:cNvSpPr/>
          <p:nvPr/>
        </p:nvSpPr>
        <p:spPr>
          <a:xfrm>
            <a:off x="6588224" y="1844824"/>
            <a:ext cx="288032" cy="43204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4788024" y="1412776"/>
            <a:ext cx="4355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14 </a:t>
            </a:r>
            <a:r>
              <a:rPr lang="es-MX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schools</a:t>
            </a:r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9,800 </a:t>
            </a:r>
            <a:r>
              <a:rPr lang="es-MX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children</a:t>
            </a:r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14 </a:t>
            </a:r>
            <a:r>
              <a:rPr lang="es-MX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Water</a:t>
            </a:r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Defenders</a:t>
            </a:r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s-MX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Groups</a:t>
            </a:r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$56,000.00 USD</a:t>
            </a:r>
          </a:p>
          <a:p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s-MX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</a:t>
            </a:r>
          </a:p>
          <a:p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s-MX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s-MX" dirty="0"/>
          </a:p>
        </p:txBody>
      </p:sp>
      <p:sp>
        <p:nvSpPr>
          <p:cNvPr id="21" name="20 Flecha arriba"/>
          <p:cNvSpPr/>
          <p:nvPr/>
        </p:nvSpPr>
        <p:spPr>
          <a:xfrm>
            <a:off x="6228184" y="1412776"/>
            <a:ext cx="288032" cy="43204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G:\DSC0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081536" cy="5445224"/>
          </a:xfrm>
          <a:prstGeom prst="rect">
            <a:avLst/>
          </a:prstGeom>
          <a:noFill/>
        </p:spPr>
      </p:pic>
      <p:sp>
        <p:nvSpPr>
          <p:cNvPr id="11267" name="4 Rectángulo"/>
          <p:cNvSpPr>
            <a:spLocks noChangeArrowheads="1"/>
          </p:cNvSpPr>
          <p:nvPr/>
        </p:nvSpPr>
        <p:spPr bwMode="auto">
          <a:xfrm>
            <a:off x="0" y="4149080"/>
            <a:ext cx="8572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28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Thanks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for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your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interest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in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our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Project </a:t>
            </a:r>
          </a:p>
          <a:p>
            <a:pPr algn="ctr"/>
            <a:endParaRPr lang="es-MX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Purified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Water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at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your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School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algn="ctr"/>
            <a:endParaRPr lang="es-MX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RC Santiago de la Monclova</a:t>
            </a:r>
          </a:p>
          <a:p>
            <a:pPr algn="ctr"/>
            <a:endParaRPr lang="es-MX" sz="28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es-MX" sz="28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es-ES_tradnl" sz="2800" dirty="0">
              <a:latin typeface="Calibri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0" name="9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1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2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8" name="7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3" name="12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4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5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16" name="15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7" name="16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8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0" name="19 Imagen" descr="RotaryMBS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</p:spTree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9 Rectángulo"/>
          <p:cNvSpPr>
            <a:spLocks noChangeArrowheads="1"/>
          </p:cNvSpPr>
          <p:nvPr/>
        </p:nvSpPr>
        <p:spPr bwMode="auto">
          <a:xfrm>
            <a:off x="-36511" y="1988840"/>
            <a:ext cx="55446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Project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Objective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install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purification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system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in 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elementary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schools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city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poor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neighborhoods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.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Problem addressed by this project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078" name="10 Rectángulo"/>
          <p:cNvSpPr>
            <a:spLocks noChangeArrowheads="1"/>
          </p:cNvSpPr>
          <p:nvPr/>
        </p:nvSpPr>
        <p:spPr bwMode="auto">
          <a:xfrm>
            <a:off x="-540568" y="1571625"/>
            <a:ext cx="6143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Project “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Purified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”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3501008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2000" dirty="0"/>
              <a:t>No </a:t>
            </a:r>
            <a:r>
              <a:rPr lang="es-MX" sz="2000" dirty="0" err="1"/>
              <a:t>purified</a:t>
            </a:r>
            <a:r>
              <a:rPr lang="es-MX" sz="2000" dirty="0"/>
              <a:t> </a:t>
            </a:r>
            <a:r>
              <a:rPr lang="es-MX" sz="2000" dirty="0" err="1"/>
              <a:t>water</a:t>
            </a:r>
            <a:r>
              <a:rPr lang="es-MX" sz="2000" dirty="0"/>
              <a:t> at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schools</a:t>
            </a:r>
            <a:r>
              <a:rPr lang="es-MX" sz="2000" dirty="0"/>
              <a:t>. No </a:t>
            </a:r>
            <a:r>
              <a:rPr lang="es-MX" sz="2000" dirty="0" err="1"/>
              <a:t>budget</a:t>
            </a:r>
            <a:r>
              <a:rPr lang="es-MX" sz="2000" dirty="0"/>
              <a:t> </a:t>
            </a:r>
            <a:r>
              <a:rPr lang="es-MX" sz="2000" dirty="0" err="1"/>
              <a:t>for</a:t>
            </a:r>
            <a:r>
              <a:rPr lang="es-MX" sz="2000" dirty="0"/>
              <a:t> </a:t>
            </a:r>
            <a:r>
              <a:rPr lang="es-MX" sz="2000" dirty="0" err="1"/>
              <a:t>this</a:t>
            </a:r>
            <a:r>
              <a:rPr lang="es-MX" sz="20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s-MX" sz="2000" dirty="0"/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150 </a:t>
            </a:r>
            <a:r>
              <a:rPr lang="es-MX" sz="2000" dirty="0" err="1"/>
              <a:t>sunny</a:t>
            </a:r>
            <a:r>
              <a:rPr lang="es-MX" sz="2000" dirty="0"/>
              <a:t> </a:t>
            </a:r>
            <a:r>
              <a:rPr lang="es-MX" sz="2000" dirty="0" err="1"/>
              <a:t>days</a:t>
            </a:r>
            <a:r>
              <a:rPr lang="es-MX" sz="2000" dirty="0"/>
              <a:t> </a:t>
            </a:r>
            <a:r>
              <a:rPr lang="es-MX" sz="2000" dirty="0" err="1"/>
              <a:t>with</a:t>
            </a:r>
            <a:r>
              <a:rPr lang="es-MX" sz="2000" dirty="0"/>
              <a:t> 104+ </a:t>
            </a:r>
            <a:r>
              <a:rPr lang="es-MX" sz="2000" dirty="0" err="1"/>
              <a:t>temps</a:t>
            </a:r>
            <a:r>
              <a:rPr lang="es-MX" sz="2000" dirty="0"/>
              <a:t> and 110+ </a:t>
            </a:r>
            <a:r>
              <a:rPr lang="es-MX" sz="2000" dirty="0" err="1"/>
              <a:t>heat</a:t>
            </a:r>
            <a:r>
              <a:rPr lang="es-MX" sz="2000" dirty="0"/>
              <a:t> </a:t>
            </a:r>
            <a:r>
              <a:rPr lang="es-MX" sz="2000" dirty="0" err="1"/>
              <a:t>index</a:t>
            </a:r>
            <a:endParaRPr lang="es-MX" sz="2000" dirty="0"/>
          </a:p>
          <a:p>
            <a:pPr>
              <a:buFont typeface="Wingdings" pitchFamily="2" charset="2"/>
              <a:buChar char="Ø"/>
            </a:pPr>
            <a:endParaRPr lang="es-MX" sz="2000" dirty="0"/>
          </a:p>
          <a:p>
            <a:pPr>
              <a:buFont typeface="Wingdings" pitchFamily="2" charset="2"/>
              <a:buChar char="Ø"/>
            </a:pPr>
            <a:r>
              <a:rPr lang="es-MX" sz="2000" dirty="0" err="1"/>
              <a:t>High</a:t>
            </a:r>
            <a:r>
              <a:rPr lang="es-MX" sz="2000" dirty="0"/>
              <a:t> </a:t>
            </a:r>
            <a:r>
              <a:rPr lang="es-MX" sz="2000" dirty="0" err="1"/>
              <a:t>incidence</a:t>
            </a:r>
            <a:r>
              <a:rPr lang="es-MX" sz="2000" dirty="0"/>
              <a:t> of gastrointestinal </a:t>
            </a:r>
            <a:r>
              <a:rPr lang="es-MX" sz="2000" dirty="0" err="1"/>
              <a:t>diseases</a:t>
            </a:r>
            <a:r>
              <a:rPr lang="es-MX" sz="20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s-MX" sz="2000" dirty="0"/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More </a:t>
            </a:r>
            <a:r>
              <a:rPr lang="es-MX" sz="2000" dirty="0" err="1"/>
              <a:t>Soft</a:t>
            </a:r>
            <a:r>
              <a:rPr lang="es-MX" sz="2000" dirty="0"/>
              <a:t> </a:t>
            </a:r>
            <a:r>
              <a:rPr lang="es-MX" sz="2000" dirty="0" err="1"/>
              <a:t>drinks</a:t>
            </a:r>
            <a:r>
              <a:rPr lang="es-MX" sz="2000" dirty="0"/>
              <a:t> </a:t>
            </a:r>
            <a:r>
              <a:rPr lang="es-MX" sz="2000" dirty="0" err="1"/>
              <a:t>less</a:t>
            </a:r>
            <a:r>
              <a:rPr lang="es-MX" sz="2000" dirty="0"/>
              <a:t> </a:t>
            </a:r>
            <a:r>
              <a:rPr lang="es-MX" sz="2000" dirty="0" err="1"/>
              <a:t>water</a:t>
            </a:r>
            <a:r>
              <a:rPr lang="es-MX" sz="20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s-MX" sz="2000" dirty="0"/>
          </a:p>
          <a:p>
            <a:pPr>
              <a:buFont typeface="Wingdings" pitchFamily="2" charset="2"/>
              <a:buChar char="Ø"/>
            </a:pPr>
            <a:r>
              <a:rPr lang="es-MX" sz="2000" dirty="0" err="1"/>
              <a:t>Poor</a:t>
            </a:r>
            <a:r>
              <a:rPr lang="es-MX" sz="2000" dirty="0"/>
              <a:t> </a:t>
            </a:r>
            <a:r>
              <a:rPr lang="es-MX" sz="2000" dirty="0" err="1"/>
              <a:t>achievement</a:t>
            </a:r>
            <a:r>
              <a:rPr lang="es-MX" sz="2000" dirty="0"/>
              <a:t> </a:t>
            </a:r>
            <a:r>
              <a:rPr lang="es-MX" sz="2000" dirty="0" err="1"/>
              <a:t>due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heat</a:t>
            </a:r>
            <a:r>
              <a:rPr lang="es-MX" sz="2000" dirty="0"/>
              <a:t> and </a:t>
            </a:r>
            <a:r>
              <a:rPr lang="es-MX" sz="2000" dirty="0" err="1"/>
              <a:t>thirst</a:t>
            </a:r>
            <a:r>
              <a:rPr lang="es-MX" sz="2000" dirty="0"/>
              <a:t>.</a:t>
            </a:r>
          </a:p>
          <a:p>
            <a:endParaRPr lang="es-MX" sz="2000" dirty="0"/>
          </a:p>
        </p:txBody>
      </p:sp>
      <p:pic>
        <p:nvPicPr>
          <p:cNvPr id="11" name="Picture 2" descr="http://ecatepec.blogia.com/upload/20070917065211-agua-po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621" y="4173611"/>
            <a:ext cx="3626329" cy="27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enlineadirecta.info/fotos/calor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363589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12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5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6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21" name="20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2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4" name="23 Imagen" descr="RotaryMBS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</p:spTree>
  </p:cSld>
  <p:clrMapOvr>
    <a:masterClrMapping/>
  </p:clrMapOvr>
  <p:transition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:\Entrega de Planta purificadora 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1412776"/>
            <a:ext cx="3672408" cy="2754306"/>
          </a:xfrm>
          <a:prstGeom prst="rect">
            <a:avLst/>
          </a:prstGeom>
          <a:noFill/>
        </p:spPr>
      </p:pic>
      <p:pic>
        <p:nvPicPr>
          <p:cNvPr id="16" name="Picture 9" descr="E:\Entrega de Planta purificadora 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04457"/>
            <a:ext cx="3707904" cy="2780927"/>
          </a:xfrm>
          <a:prstGeom prst="rect">
            <a:avLst/>
          </a:prstGeom>
          <a:noFill/>
        </p:spPr>
      </p:pic>
      <p:sp>
        <p:nvSpPr>
          <p:cNvPr id="5125" name="9 Rectángulo"/>
          <p:cNvSpPr>
            <a:spLocks noChangeArrowheads="1"/>
          </p:cNvSpPr>
          <p:nvPr/>
        </p:nvSpPr>
        <p:spPr bwMode="auto">
          <a:xfrm>
            <a:off x="-36511" y="2707173"/>
            <a:ext cx="54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000" b="1" dirty="0" err="1"/>
              <a:t>The</a:t>
            </a:r>
            <a:r>
              <a:rPr lang="es-MX" sz="2000" b="1" dirty="0"/>
              <a:t> </a:t>
            </a:r>
            <a:r>
              <a:rPr lang="es-MX" sz="2000" b="1" dirty="0" err="1"/>
              <a:t>water</a:t>
            </a:r>
            <a:r>
              <a:rPr lang="es-MX" sz="2000" b="1" dirty="0"/>
              <a:t> </a:t>
            </a:r>
            <a:r>
              <a:rPr lang="es-MX" sz="2000" b="1" dirty="0" err="1"/>
              <a:t>purification</a:t>
            </a:r>
            <a:r>
              <a:rPr lang="es-MX" sz="2000" b="1" dirty="0"/>
              <a:t> </a:t>
            </a:r>
            <a:r>
              <a:rPr lang="es-MX" sz="2000" b="1" dirty="0" err="1"/>
              <a:t>system</a:t>
            </a:r>
            <a:r>
              <a:rPr lang="es-MX" sz="2000" b="1" dirty="0"/>
              <a:t> </a:t>
            </a:r>
            <a:r>
              <a:rPr lang="es-MX" sz="2000" b="1" dirty="0" err="1"/>
              <a:t>includes</a:t>
            </a:r>
            <a:r>
              <a:rPr lang="es-MX" sz="2000" b="1" dirty="0"/>
              <a:t>:</a:t>
            </a:r>
          </a:p>
          <a:p>
            <a:endParaRPr lang="es-MX" sz="2000" dirty="0"/>
          </a:p>
          <a:p>
            <a:pPr>
              <a:buFont typeface="Wingdings" pitchFamily="2" charset="2"/>
              <a:buChar char="ü"/>
            </a:pPr>
            <a:r>
              <a:rPr lang="es-MX" sz="2000" dirty="0" err="1"/>
              <a:t>Sediment</a:t>
            </a:r>
            <a:r>
              <a:rPr lang="es-MX" sz="2000" dirty="0"/>
              <a:t> </a:t>
            </a:r>
            <a:r>
              <a:rPr lang="es-MX" sz="2000" dirty="0" err="1"/>
              <a:t>Filters</a:t>
            </a:r>
            <a:endParaRPr lang="es-MX" sz="2000" dirty="0"/>
          </a:p>
          <a:p>
            <a:pPr>
              <a:buFont typeface="Wingdings" pitchFamily="2" charset="2"/>
              <a:buChar char="ü"/>
            </a:pPr>
            <a:r>
              <a:rPr lang="es-MX" sz="2000" dirty="0" err="1"/>
              <a:t>Carbon</a:t>
            </a:r>
            <a:r>
              <a:rPr lang="es-MX" sz="2000" dirty="0"/>
              <a:t> </a:t>
            </a:r>
            <a:r>
              <a:rPr lang="es-MX" sz="2000" dirty="0" err="1"/>
              <a:t>Filters</a:t>
            </a:r>
            <a:endParaRPr lang="es-MX" sz="2000" dirty="0"/>
          </a:p>
          <a:p>
            <a:pPr>
              <a:buFont typeface="Wingdings" pitchFamily="2" charset="2"/>
              <a:buChar char="ü"/>
            </a:pPr>
            <a:r>
              <a:rPr lang="es-MX" sz="2000" dirty="0"/>
              <a:t>Reverse Osmosis </a:t>
            </a:r>
          </a:p>
          <a:p>
            <a:pPr>
              <a:buFont typeface="Wingdings" pitchFamily="2" charset="2"/>
              <a:buChar char="ü"/>
            </a:pPr>
            <a:r>
              <a:rPr lang="es-MX" sz="2000" dirty="0" err="1"/>
              <a:t>Ultraviolet</a:t>
            </a:r>
            <a:r>
              <a:rPr lang="es-MX" sz="2000" dirty="0"/>
              <a:t> </a:t>
            </a:r>
            <a:r>
              <a:rPr lang="es-MX" sz="2000" dirty="0" err="1"/>
              <a:t>Lamp</a:t>
            </a:r>
            <a:endParaRPr lang="es-MX" sz="2000" dirty="0"/>
          </a:p>
          <a:p>
            <a:pPr>
              <a:buFont typeface="Wingdings" pitchFamily="2" charset="2"/>
              <a:buChar char="ü"/>
            </a:pPr>
            <a:r>
              <a:rPr lang="es-MX" sz="2000" dirty="0"/>
              <a:t>Storage </a:t>
            </a:r>
            <a:r>
              <a:rPr lang="es-MX" sz="2000" dirty="0" err="1"/>
              <a:t>Tank</a:t>
            </a:r>
            <a:endParaRPr lang="es-MX" sz="2000" dirty="0"/>
          </a:p>
          <a:p>
            <a:pPr>
              <a:buFont typeface="Wingdings" pitchFamily="2" charset="2"/>
              <a:buChar char="ü"/>
            </a:pPr>
            <a:r>
              <a:rPr lang="es-MX" sz="2000" dirty="0" err="1"/>
              <a:t>Pumps</a:t>
            </a:r>
            <a:endParaRPr lang="es-MX" sz="2000" dirty="0"/>
          </a:p>
          <a:p>
            <a:pPr>
              <a:buFont typeface="Wingdings" pitchFamily="2" charset="2"/>
              <a:buChar char="ü"/>
            </a:pPr>
            <a:r>
              <a:rPr lang="es-MX" sz="2000" dirty="0"/>
              <a:t>Pipes</a:t>
            </a:r>
          </a:p>
          <a:p>
            <a:pPr>
              <a:buFont typeface="Wingdings" pitchFamily="2" charset="2"/>
              <a:buChar char="ü"/>
            </a:pPr>
            <a:r>
              <a:rPr lang="es-MX" sz="2000" dirty="0" err="1"/>
              <a:t>Water</a:t>
            </a:r>
            <a:r>
              <a:rPr lang="es-MX" sz="2000" dirty="0"/>
              <a:t> </a:t>
            </a:r>
            <a:r>
              <a:rPr lang="es-MX" sz="2000" dirty="0" err="1"/>
              <a:t>Coolers</a:t>
            </a:r>
            <a:endParaRPr lang="es-MX" sz="2000" dirty="0"/>
          </a:p>
        </p:txBody>
      </p:sp>
      <p:sp>
        <p:nvSpPr>
          <p:cNvPr id="5126" name="10 Rectángulo"/>
          <p:cNvSpPr>
            <a:spLocks noChangeArrowheads="1"/>
          </p:cNvSpPr>
          <p:nvPr/>
        </p:nvSpPr>
        <p:spPr bwMode="auto">
          <a:xfrm>
            <a:off x="-324544" y="1628800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Project “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Purified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”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 descr="E:\Rotarios en AcciónEntrega de Planta purificadora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77072"/>
            <a:ext cx="2952328" cy="2780928"/>
          </a:xfrm>
          <a:prstGeom prst="rect">
            <a:avLst/>
          </a:prstGeom>
          <a:noFill/>
        </p:spPr>
      </p:pic>
      <p:grpSp>
        <p:nvGrpSpPr>
          <p:cNvPr id="14" name="13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7" name="16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8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9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11" name="10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2" name="11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3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1" name="20 Imagen" descr="RotaryMBS_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</p:spTree>
  </p:cSld>
  <p:clrMapOvr>
    <a:masterClrMapping/>
  </p:clrMapOvr>
  <p:transition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9 Rectángulo"/>
          <p:cNvSpPr>
            <a:spLocks noChangeArrowheads="1"/>
          </p:cNvSpPr>
          <p:nvPr/>
        </p:nvSpPr>
        <p:spPr bwMode="auto">
          <a:xfrm>
            <a:off x="0" y="2071876"/>
            <a:ext cx="550810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Project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characteristics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school will receive a water purification system completely installed, tested and working. 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system will supply purified water for an average of 700 users, including children, teachers and manual workers.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 average of $4,000 USD are needed for each school.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10 Rectángulo"/>
          <p:cNvSpPr>
            <a:spLocks noChangeArrowheads="1"/>
          </p:cNvSpPr>
          <p:nvPr/>
        </p:nvSpPr>
        <p:spPr bwMode="auto">
          <a:xfrm>
            <a:off x="-180528" y="1484784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Project “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Purified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”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2" name="11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3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4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11" name="10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6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7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18" name="17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9" name="18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0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2" name="21 Imagen" descr="RotaryMBS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  <p:pic>
        <p:nvPicPr>
          <p:cNvPr id="24" name="Picture 3" descr="C:\Users\SYCTA\Documents\LUIS\ROTARIO\1491300_376777682485959_7438547694865865790_o.jpg"/>
          <p:cNvPicPr>
            <a:picLocks noChangeAspect="1" noChangeArrowheads="1"/>
          </p:cNvPicPr>
          <p:nvPr/>
        </p:nvPicPr>
        <p:blipFill>
          <a:blip r:embed="rId5" cstate="print"/>
          <a:srcRect l="2405"/>
          <a:stretch>
            <a:fillRect/>
          </a:stretch>
        </p:blipFill>
        <p:spPr bwMode="auto">
          <a:xfrm>
            <a:off x="5327576" y="2132856"/>
            <a:ext cx="3816424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9 Rectángulo"/>
          <p:cNvSpPr>
            <a:spLocks noChangeArrowheads="1"/>
          </p:cNvSpPr>
          <p:nvPr/>
        </p:nvSpPr>
        <p:spPr bwMode="auto">
          <a:xfrm>
            <a:off x="1" y="1988840"/>
            <a:ext cx="46440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Project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Operation</a:t>
            </a:r>
            <a:r>
              <a:rPr lang="es-MX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Each benefited school will, maintain, operate and secure the equipment purchased.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The water purification systems supplier will train school maintenance personnel.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The Rotary Club will create a environmental students group and give water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eficency</a:t>
            </a:r>
            <a:r>
              <a:rPr lang="en-US" dirty="0">
                <a:latin typeface="Arial" pitchFamily="34" charset="0"/>
                <a:cs typeface="Arial" pitchFamily="34" charset="0"/>
              </a:rPr>
              <a:t> talks to the students, teachers and parents of each school.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10 Rectángulo"/>
          <p:cNvSpPr>
            <a:spLocks noChangeArrowheads="1"/>
          </p:cNvSpPr>
          <p:nvPr/>
        </p:nvSpPr>
        <p:spPr bwMode="auto">
          <a:xfrm>
            <a:off x="-468560" y="15716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Project “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Purified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”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2" name="11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3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4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Sugey\Desktop\Escuelas\Dos\CIMG3471.JPG"/>
          <p:cNvPicPr>
            <a:picLocks noChangeAspect="1" noChangeArrowheads="1"/>
          </p:cNvPicPr>
          <p:nvPr/>
        </p:nvPicPr>
        <p:blipFill rotWithShape="1">
          <a:blip r:embed="rId4" cstate="print"/>
          <a:srcRect l="17302" r="7619"/>
          <a:stretch/>
        </p:blipFill>
        <p:spPr bwMode="auto">
          <a:xfrm>
            <a:off x="4749426" y="2176747"/>
            <a:ext cx="4136946" cy="413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8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6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7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18" name="17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9" name="18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0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2" name="21 Imagen" descr="RotaryMBS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</p:spTree>
  </p:cSld>
  <p:clrMapOvr>
    <a:masterClrMapping/>
  </p:clrMapOvr>
  <p:transition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9 Rectángulo"/>
          <p:cNvSpPr>
            <a:spLocks noChangeArrowheads="1"/>
          </p:cNvSpPr>
          <p:nvPr/>
        </p:nvSpPr>
        <p:spPr bwMode="auto">
          <a:xfrm>
            <a:off x="1" y="2355845"/>
            <a:ext cx="46440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Project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es-MX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Three Matching Grants achieved.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Two Global Grant achieved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Already 32 public schools from poor neighborhoods with more than 23,000 students drinking purified water daily.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10 Rectángulo"/>
          <p:cNvSpPr>
            <a:spLocks noChangeArrowheads="1"/>
          </p:cNvSpPr>
          <p:nvPr/>
        </p:nvSpPr>
        <p:spPr bwMode="auto">
          <a:xfrm>
            <a:off x="-468560" y="15716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Project “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Purified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”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2" name="11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3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4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3" name="8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6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7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4" name="17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9" name="18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0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2" name="21 Imagen" descr="RotaryMBS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  <p:pic>
        <p:nvPicPr>
          <p:cNvPr id="18" name="Picture 7" descr="E:\Entrega de Planta purificadora 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3253" y="2420888"/>
            <a:ext cx="4930747" cy="299448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9 Rectángulo"/>
          <p:cNvSpPr>
            <a:spLocks noChangeArrowheads="1"/>
          </p:cNvSpPr>
          <p:nvPr/>
        </p:nvSpPr>
        <p:spPr bwMode="auto">
          <a:xfrm>
            <a:off x="1" y="2355845"/>
            <a:ext cx="46440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Project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Goals</a:t>
            </a:r>
            <a:r>
              <a:rPr lang="es-MX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56,000 USD Global Grant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14 Public Schools from poor neighborhoods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9,800 more students drinking purified water daily.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10 Rectángulo"/>
          <p:cNvSpPr>
            <a:spLocks noChangeArrowheads="1"/>
          </p:cNvSpPr>
          <p:nvPr/>
        </p:nvSpPr>
        <p:spPr bwMode="auto">
          <a:xfrm>
            <a:off x="-468560" y="15716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Project “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Purified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”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2" name="11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3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4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3" name="8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6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7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4" name="17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9" name="18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0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2" name="21 Imagen" descr="RotaryMBS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  <p:pic>
        <p:nvPicPr>
          <p:cNvPr id="18" name="Picture 4" descr="DSC_0055"/>
          <p:cNvPicPr>
            <a:picLocks noChangeAspect="1" noChangeArrowheads="1"/>
          </p:cNvPicPr>
          <p:nvPr/>
        </p:nvPicPr>
        <p:blipFill>
          <a:blip r:embed="rId5" cstate="print"/>
          <a:srcRect t="12582"/>
          <a:stretch>
            <a:fillRect/>
          </a:stretch>
        </p:blipFill>
        <p:spPr bwMode="auto">
          <a:xfrm>
            <a:off x="4139952" y="2276871"/>
            <a:ext cx="5004048" cy="3960441"/>
          </a:xfrm>
          <a:prstGeom prst="rect">
            <a:avLst/>
          </a:prstGeom>
          <a:noFill/>
        </p:spPr>
      </p:pic>
    </p:spTree>
  </p:cSld>
  <p:clrMapOvr>
    <a:masterClrMapping/>
  </p:clrMapOvr>
  <p:transition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9 Rectángulo"/>
          <p:cNvSpPr>
            <a:spLocks noChangeArrowheads="1"/>
          </p:cNvSpPr>
          <p:nvPr/>
        </p:nvSpPr>
        <p:spPr bwMode="auto">
          <a:xfrm>
            <a:off x="1" y="1988840"/>
            <a:ext cx="46440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 err="1">
                <a:latin typeface="Arial" pitchFamily="34" charset="0"/>
                <a:cs typeface="Arial" pitchFamily="34" charset="0"/>
              </a:rPr>
              <a:t>Other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Sponsors</a:t>
            </a:r>
            <a:r>
              <a:rPr lang="es-MX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10 Rectángulo"/>
          <p:cNvSpPr>
            <a:spLocks noChangeArrowheads="1"/>
          </p:cNvSpPr>
          <p:nvPr/>
        </p:nvSpPr>
        <p:spPr bwMode="auto">
          <a:xfrm>
            <a:off x="-468560" y="15716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Project “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Purified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at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”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2" name="11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3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4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pic>
        <p:nvPicPr>
          <p:cNvPr id="3076" name="Picture 4" descr="OXX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4533900" cy="8001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11" descr="Coca-Col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1152128" cy="1178922"/>
          </a:xfrm>
          <a:prstGeom prst="rect">
            <a:avLst/>
          </a:prstGeom>
          <a:noFill/>
        </p:spPr>
      </p:pic>
      <p:pic>
        <p:nvPicPr>
          <p:cNvPr id="3085" name="Picture 13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2801" y="3789039"/>
            <a:ext cx="1927071" cy="809371"/>
          </a:xfrm>
          <a:prstGeom prst="rect">
            <a:avLst/>
          </a:prstGeom>
          <a:noFill/>
        </p:spPr>
      </p:pic>
      <p:pic>
        <p:nvPicPr>
          <p:cNvPr id="12290" name="Picture 2" descr="Head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4725144"/>
            <a:ext cx="4536504" cy="1409700"/>
          </a:xfrm>
          <a:prstGeom prst="rect">
            <a:avLst/>
          </a:prstGeom>
          <a:noFill/>
        </p:spPr>
      </p:pic>
      <p:grpSp>
        <p:nvGrpSpPr>
          <p:cNvPr id="18" name="17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9" name="18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0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21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23" name="22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4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6" name="25 Imagen" descr="RotaryMBS_RG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  <p:pic>
        <p:nvPicPr>
          <p:cNvPr id="12292" name="Picture 4" descr="Hom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8511" y="4949155"/>
            <a:ext cx="2257425" cy="1000125"/>
          </a:xfrm>
          <a:prstGeom prst="rect">
            <a:avLst/>
          </a:prstGeom>
          <a:noFill/>
        </p:spPr>
      </p:pic>
      <p:pic>
        <p:nvPicPr>
          <p:cNvPr id="28" name="Picture 2" descr="C:\Users\SYCTA\Documents\LUIS\ROTARIO\10258339_376791009151293_799928505072547445_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2420888"/>
            <a:ext cx="4283968" cy="3212977"/>
          </a:xfrm>
          <a:prstGeom prst="rect">
            <a:avLst/>
          </a:prstGeom>
          <a:noFill/>
        </p:spPr>
      </p:pic>
    </p:spTree>
  </p:cSld>
  <p:clrMapOvr>
    <a:masterClrMapping/>
  </p:clrMapOvr>
  <p:transition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9 Rectángulo"/>
          <p:cNvSpPr>
            <a:spLocks noChangeArrowheads="1"/>
          </p:cNvSpPr>
          <p:nvPr/>
        </p:nvSpPr>
        <p:spPr bwMode="auto">
          <a:xfrm>
            <a:off x="323528" y="1964353"/>
            <a:ext cx="529207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400" b="1" dirty="0">
                <a:latin typeface="Calibri" pitchFamily="34" charset="0"/>
              </a:rPr>
              <a:t>Project </a:t>
            </a:r>
            <a:r>
              <a:rPr lang="es-MX" sz="2400" b="1" dirty="0" err="1">
                <a:latin typeface="Calibri" pitchFamily="34" charset="0"/>
              </a:rPr>
              <a:t>Contacts</a:t>
            </a:r>
            <a:r>
              <a:rPr lang="es-MX" sz="2400" dirty="0">
                <a:latin typeface="Calibri" pitchFamily="34" charset="0"/>
              </a:rPr>
              <a:t>: </a:t>
            </a:r>
          </a:p>
          <a:p>
            <a:endParaRPr lang="es-MX" sz="2400" dirty="0">
              <a:latin typeface="Calibri" pitchFamily="34" charset="0"/>
            </a:endParaRPr>
          </a:p>
          <a:p>
            <a:r>
              <a:rPr lang="es-MX" sz="2400" dirty="0" err="1">
                <a:latin typeface="Calibri" pitchFamily="34" charset="0"/>
              </a:rPr>
              <a:t>Jose</a:t>
            </a:r>
            <a:r>
              <a:rPr lang="es-MX" sz="2400" dirty="0">
                <a:latin typeface="Calibri" pitchFamily="34" charset="0"/>
              </a:rPr>
              <a:t> </a:t>
            </a:r>
            <a:r>
              <a:rPr lang="es-MX" sz="2400" dirty="0" err="1">
                <a:latin typeface="Calibri" pitchFamily="34" charset="0"/>
              </a:rPr>
              <a:t>Lubano</a:t>
            </a:r>
            <a:r>
              <a:rPr lang="es-MX" sz="2400" dirty="0">
                <a:latin typeface="Calibri" pitchFamily="34" charset="0"/>
              </a:rPr>
              <a:t> – </a:t>
            </a:r>
            <a:r>
              <a:rPr lang="es-MX" sz="2400" dirty="0" err="1">
                <a:latin typeface="Calibri" pitchFamily="34" charset="0"/>
              </a:rPr>
              <a:t>President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Email:</a:t>
            </a:r>
            <a:r>
              <a:rPr lang="es-MX" sz="2400" dirty="0">
                <a:latin typeface="Calibri" pitchFamily="34" charset="0"/>
              </a:rPr>
              <a:t> </a:t>
            </a:r>
            <a:r>
              <a:rPr lang="es-MX" sz="2400" dirty="0">
                <a:latin typeface="Calibri" pitchFamily="34" charset="0"/>
                <a:hlinkClick r:id="rId3"/>
              </a:rPr>
              <a:t>Techidraulics@Hotmail.com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Tel: </a:t>
            </a:r>
            <a:r>
              <a:rPr lang="es-MX" sz="2400" dirty="0">
                <a:latin typeface="Calibri" pitchFamily="34" charset="0"/>
              </a:rPr>
              <a:t>011528661359399</a:t>
            </a:r>
          </a:p>
          <a:p>
            <a:endParaRPr lang="es-MX" sz="2400" dirty="0">
              <a:latin typeface="Calibri" pitchFamily="34" charset="0"/>
            </a:endParaRPr>
          </a:p>
          <a:p>
            <a:r>
              <a:rPr lang="es-MX" sz="2400" dirty="0" err="1">
                <a:latin typeface="Calibri" pitchFamily="34" charset="0"/>
              </a:rPr>
              <a:t>Ferbando</a:t>
            </a:r>
            <a:r>
              <a:rPr lang="es-MX" sz="2400" dirty="0">
                <a:latin typeface="Calibri" pitchFamily="34" charset="0"/>
              </a:rPr>
              <a:t> Ruiz</a:t>
            </a:r>
            <a:r>
              <a:rPr lang="en-US" sz="2400" dirty="0">
                <a:latin typeface="Calibri" pitchFamily="34" charset="0"/>
              </a:rPr>
              <a:t>- </a:t>
            </a:r>
            <a:r>
              <a:rPr lang="es-MX" sz="2400" dirty="0">
                <a:latin typeface="Calibri" pitchFamily="34" charset="0"/>
              </a:rPr>
              <a:t>Rotary </a:t>
            </a:r>
            <a:r>
              <a:rPr lang="es-MX" sz="2400" dirty="0" err="1">
                <a:latin typeface="Calibri" pitchFamily="34" charset="0"/>
              </a:rPr>
              <a:t>Foundation</a:t>
            </a:r>
            <a:r>
              <a:rPr lang="es-MX" sz="2400" dirty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Email: </a:t>
            </a:r>
            <a:r>
              <a:rPr lang="es-MX" sz="2400" dirty="0">
                <a:latin typeface="Calibri" pitchFamily="34" charset="0"/>
                <a:hlinkClick r:id="rId4"/>
              </a:rPr>
              <a:t>frm_67</a:t>
            </a:r>
            <a:r>
              <a:rPr lang="en-US" sz="2400" dirty="0">
                <a:latin typeface="Calibri" pitchFamily="34" charset="0"/>
                <a:hlinkClick r:id="rId4"/>
              </a:rPr>
              <a:t>@hotmail.com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Tel: </a:t>
            </a:r>
            <a:r>
              <a:rPr lang="es-MX" sz="2400" dirty="0">
                <a:latin typeface="Calibri" pitchFamily="34" charset="0"/>
              </a:rPr>
              <a:t>011528661166553</a:t>
            </a:r>
          </a:p>
          <a:p>
            <a:endParaRPr lang="es-MX" sz="2400" dirty="0">
              <a:latin typeface="Calibri" pitchFamily="34" charset="0"/>
            </a:endParaRPr>
          </a:p>
          <a:p>
            <a:r>
              <a:rPr lang="es-MX" sz="2400" dirty="0">
                <a:latin typeface="Calibri" pitchFamily="34" charset="0"/>
              </a:rPr>
              <a:t>Luis </a:t>
            </a:r>
            <a:r>
              <a:rPr lang="es-MX" sz="2400" dirty="0" err="1">
                <a:latin typeface="Calibri" pitchFamily="34" charset="0"/>
              </a:rPr>
              <a:t>Velazquez</a:t>
            </a:r>
            <a:r>
              <a:rPr lang="es-MX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–</a:t>
            </a:r>
            <a:r>
              <a:rPr lang="es-MX" sz="2400" dirty="0">
                <a:latin typeface="Calibri" pitchFamily="34" charset="0"/>
              </a:rPr>
              <a:t> Project </a:t>
            </a:r>
            <a:r>
              <a:rPr lang="es-MX" sz="2400" dirty="0" err="1">
                <a:latin typeface="Calibri" pitchFamily="34" charset="0"/>
              </a:rPr>
              <a:t>contact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Email: </a:t>
            </a:r>
            <a:r>
              <a:rPr lang="es-MX" sz="2400" dirty="0" err="1">
                <a:latin typeface="Calibri" pitchFamily="34" charset="0"/>
                <a:hlinkClick r:id="rId5"/>
              </a:rPr>
              <a:t>luis.velazquezgnz</a:t>
            </a:r>
            <a:r>
              <a:rPr lang="en-US" sz="2400" dirty="0">
                <a:latin typeface="Calibri" pitchFamily="34" charset="0"/>
                <a:hlinkClick r:id="rId5"/>
              </a:rPr>
              <a:t>@gmail.com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Tel: </a:t>
            </a:r>
            <a:r>
              <a:rPr lang="es-MX" sz="2400" dirty="0">
                <a:latin typeface="Calibri" pitchFamily="34" charset="0"/>
              </a:rPr>
              <a:t>011528661358705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98" name="10 Rectángulo"/>
          <p:cNvSpPr>
            <a:spLocks noChangeArrowheads="1"/>
          </p:cNvSpPr>
          <p:nvPr/>
        </p:nvSpPr>
        <p:spPr bwMode="auto">
          <a:xfrm>
            <a:off x="1475656" y="1484784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Tahoma" pitchFamily="34" charset="0"/>
                <a:cs typeface="Tahoma" pitchFamily="34" charset="0"/>
              </a:rPr>
              <a:t>Project “</a:t>
            </a:r>
            <a:r>
              <a:rPr lang="es-MX" sz="2000" b="1" dirty="0" err="1">
                <a:latin typeface="Tahoma" pitchFamily="34" charset="0"/>
                <a:cs typeface="Tahoma" pitchFamily="34" charset="0"/>
              </a:rPr>
              <a:t>Purified</a:t>
            </a:r>
            <a:r>
              <a:rPr lang="es-MX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s-MX" sz="2000" b="1" dirty="0" err="1">
                <a:latin typeface="Tahoma" pitchFamily="34" charset="0"/>
                <a:cs typeface="Tahoma" pitchFamily="34" charset="0"/>
              </a:rPr>
              <a:t>Water</a:t>
            </a:r>
            <a:r>
              <a:rPr lang="es-MX" sz="2000" b="1" dirty="0">
                <a:latin typeface="Tahoma" pitchFamily="34" charset="0"/>
                <a:cs typeface="Tahoma" pitchFamily="34" charset="0"/>
              </a:rPr>
              <a:t>  at </a:t>
            </a:r>
            <a:r>
              <a:rPr lang="es-MX" sz="2000" b="1" dirty="0" err="1">
                <a:latin typeface="Tahoma" pitchFamily="34" charset="0"/>
                <a:cs typeface="Tahoma" pitchFamily="34" charset="0"/>
              </a:rPr>
              <a:t>your</a:t>
            </a:r>
            <a:r>
              <a:rPr lang="es-MX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s-MX" sz="2000" b="1" dirty="0" err="1">
                <a:latin typeface="Tahoma" pitchFamily="34" charset="0"/>
                <a:cs typeface="Tahoma" pitchFamily="34" charset="0"/>
              </a:rPr>
              <a:t>School</a:t>
            </a:r>
            <a:r>
              <a:rPr lang="es-MX" sz="2000" b="1" dirty="0">
                <a:latin typeface="Tahoma" pitchFamily="34" charset="0"/>
                <a:cs typeface="Tahoma" pitchFamily="34" charset="0"/>
              </a:rPr>
              <a:t>”</a:t>
            </a:r>
            <a:endParaRPr lang="es-ES_tradnl" sz="2000" dirty="0">
              <a:latin typeface="Calibri" pitchFamily="34" charset="0"/>
            </a:endParaRPr>
          </a:p>
        </p:txBody>
      </p:sp>
      <p:grpSp>
        <p:nvGrpSpPr>
          <p:cNvPr id="11" name="23 Grupo"/>
          <p:cNvGrpSpPr>
            <a:grpSpLocks/>
          </p:cNvGrpSpPr>
          <p:nvPr/>
        </p:nvGrpSpPr>
        <p:grpSpPr bwMode="auto">
          <a:xfrm>
            <a:off x="5148064" y="2492897"/>
            <a:ext cx="3718173" cy="3816423"/>
            <a:chOff x="428596" y="2357430"/>
            <a:chExt cx="2643206" cy="2737628"/>
          </a:xfrm>
        </p:grpSpPr>
        <p:pic>
          <p:nvPicPr>
            <p:cNvPr id="12" name="Picture 10" descr="http://www.voyagesphotosmanu.com/Complet/images/mapa_coahuila_zaragoza.gif"/>
            <p:cNvPicPr>
              <a:picLocks noChangeAspect="1" noChangeArrowheads="1"/>
            </p:cNvPicPr>
            <p:nvPr/>
          </p:nvPicPr>
          <p:blipFill>
            <a:blip r:embed="rId6" cstate="print"/>
            <a:srcRect l="22643" t="11542" r="7547"/>
            <a:stretch>
              <a:fillRect/>
            </a:stretch>
          </p:blipFill>
          <p:spPr bwMode="auto">
            <a:xfrm>
              <a:off x="428596" y="2357430"/>
              <a:ext cx="2643206" cy="2737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Estrella de 5 puntas"/>
            <p:cNvSpPr/>
            <p:nvPr/>
          </p:nvSpPr>
          <p:spPr>
            <a:xfrm>
              <a:off x="1571431" y="3571671"/>
              <a:ext cx="143014" cy="1440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6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17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18" name="17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19" name="18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0" name="4 Rectángulo"/>
            <p:cNvSpPr>
              <a:spLocks noChangeArrowheads="1"/>
            </p:cNvSpPr>
            <p:nvPr/>
          </p:nvSpPr>
          <p:spPr bwMode="auto">
            <a:xfrm>
              <a:off x="2857500" y="169863"/>
              <a:ext cx="62865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sz="2200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sz="2200" dirty="0">
                  <a:latin typeface="Calibri" pitchFamily="34" charset="0"/>
                  <a:cs typeface="Times New Roman" pitchFamily="18" charset="0"/>
                </a:rPr>
              </a:br>
              <a:endParaRPr lang="es-MX" sz="2200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Matching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sz="22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2200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sz="2200" dirty="0">
                <a:latin typeface="Calibri" pitchFamily="34" charset="0"/>
              </a:endParaRPr>
            </a:p>
          </p:txBody>
        </p:sp>
        <p:pic>
          <p:nvPicPr>
            <p:cNvPr id="21" name="Picture 2" descr="C:\Users\SYCTA\AppData\Local\Temp\Rar$DIa0.451\T1314EN-4p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351" y="0"/>
              <a:ext cx="1177313" cy="1412776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sp>
          <p:nvSpPr>
            <p:cNvPr id="23" name="22 Rectángulo"/>
            <p:cNvSpPr/>
            <p:nvPr/>
          </p:nvSpPr>
          <p:spPr>
            <a:xfrm>
              <a:off x="0" y="0"/>
              <a:ext cx="9144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4" name="4 Rectángulo"/>
            <p:cNvSpPr>
              <a:spLocks noChangeArrowheads="1"/>
            </p:cNvSpPr>
            <p:nvPr/>
          </p:nvSpPr>
          <p:spPr bwMode="auto">
            <a:xfrm>
              <a:off x="1813892" y="169863"/>
              <a:ext cx="62865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RC Santiago de la Monclova</a:t>
              </a:r>
              <a:r>
                <a:rPr lang="fr-FR" b="1" dirty="0">
                  <a:latin typeface="Tahoma" pitchFamily="34" charset="0"/>
                  <a:cs typeface="Times New Roman" pitchFamily="18" charset="0"/>
                </a:rPr>
                <a:t> -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District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4110</a:t>
              </a:r>
              <a:br>
                <a:rPr lang="fr-FR" dirty="0">
                  <a:latin typeface="Calibri" pitchFamily="34" charset="0"/>
                  <a:cs typeface="Times New Roman" pitchFamily="18" charset="0"/>
                </a:rPr>
              </a:br>
              <a:endParaRPr lang="es-MX" b="1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s-MX" b="1" dirty="0">
                  <a:latin typeface="Tahoma" pitchFamily="34" charset="0"/>
                  <a:cs typeface="Tahoma" pitchFamily="34" charset="0"/>
                </a:rPr>
                <a:t>Global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Grant</a:t>
              </a:r>
              <a:r>
                <a:rPr lang="es-MX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b="1" dirty="0" err="1">
                  <a:latin typeface="Tahoma" pitchFamily="34" charset="0"/>
                  <a:cs typeface="Tahoma" pitchFamily="34" charset="0"/>
                </a:rPr>
                <a:t>Proposal</a:t>
              </a:r>
              <a:endParaRPr lang="es-ES_tradnl" dirty="0">
                <a:latin typeface="Calibri" pitchFamily="34" charset="0"/>
              </a:endParaRPr>
            </a:p>
          </p:txBody>
        </p:sp>
      </p:grpSp>
      <p:pic>
        <p:nvPicPr>
          <p:cNvPr id="26" name="25 Imagen" descr="RotaryMBS_RG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77" y="404664"/>
            <a:ext cx="2242167" cy="842392"/>
          </a:xfrm>
          <a:prstGeom prst="rect">
            <a:avLst/>
          </a:prstGeom>
        </p:spPr>
      </p:pic>
    </p:spTree>
  </p:cSld>
  <p:clrMapOvr>
    <a:masterClrMapping/>
  </p:clrMapOvr>
  <p:transition advTm="700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3263</TotalTime>
  <Words>610</Words>
  <Application>Microsoft Office PowerPoint</Application>
  <PresentationFormat>Presentación en pantalla (4:3)</PresentationFormat>
  <Paragraphs>170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528661358705</cp:lastModifiedBy>
  <cp:revision>24</cp:revision>
  <dcterms:created xsi:type="dcterms:W3CDTF">2010-07-30T17:08:25Z</dcterms:created>
  <dcterms:modified xsi:type="dcterms:W3CDTF">2025-03-17T21:39:11Z</dcterms:modified>
</cp:coreProperties>
</file>