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256" r:id="rId5"/>
    <p:sldId id="401" r:id="rId6"/>
    <p:sldId id="404" r:id="rId7"/>
    <p:sldId id="406" r:id="rId8"/>
    <p:sldId id="408" r:id="rId9"/>
    <p:sldId id="414" r:id="rId10"/>
    <p:sldId id="412" r:id="rId11"/>
    <p:sldId id="413" r:id="rId1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462"/>
    <a:srgbClr val="F8F200"/>
    <a:srgbClr val="17458F"/>
    <a:srgbClr val="2137A5"/>
    <a:srgbClr val="9933FF"/>
    <a:srgbClr val="FF6600"/>
    <a:srgbClr val="5D1CB4"/>
    <a:srgbClr val="A01AB6"/>
    <a:srgbClr val="FF999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780"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EEE6AC6-D11A-39DD-F85D-26E222E729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dirty="0"/>
          </a:p>
        </p:txBody>
      </p:sp>
      <p:sp>
        <p:nvSpPr>
          <p:cNvPr id="3" name="Marcador de fecha 2">
            <a:extLst>
              <a:ext uri="{FF2B5EF4-FFF2-40B4-BE49-F238E27FC236}">
                <a16:creationId xmlns:a16="http://schemas.microsoft.com/office/drawing/2014/main" id="{D85FD5D6-7CB0-2F84-4CE1-DDB0F3F3D83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012FEB-9206-4B91-AC16-2816DFC2BB0C}" type="datetimeFigureOut">
              <a:rPr lang="es-MX" smtClean="0"/>
              <a:t>15/02/2026</a:t>
            </a:fld>
            <a:endParaRPr lang="es-MX" dirty="0"/>
          </a:p>
        </p:txBody>
      </p:sp>
      <p:sp>
        <p:nvSpPr>
          <p:cNvPr id="4" name="Marcador de pie de página 3">
            <a:extLst>
              <a:ext uri="{FF2B5EF4-FFF2-40B4-BE49-F238E27FC236}">
                <a16:creationId xmlns:a16="http://schemas.microsoft.com/office/drawing/2014/main" id="{67382E11-1DB2-2631-3A0F-DB8B7B5329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dirty="0"/>
          </a:p>
        </p:txBody>
      </p:sp>
      <p:sp>
        <p:nvSpPr>
          <p:cNvPr id="5" name="Marcador de número de diapositiva 4">
            <a:extLst>
              <a:ext uri="{FF2B5EF4-FFF2-40B4-BE49-F238E27FC236}">
                <a16:creationId xmlns:a16="http://schemas.microsoft.com/office/drawing/2014/main" id="{4DB661F6-5785-66FF-E9F6-4DC928C99C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F50FCC-083B-4D32-B706-7765B39F13AA}" type="slidenum">
              <a:rPr lang="es-MX" smtClean="0"/>
              <a:t>‹Nº›</a:t>
            </a:fld>
            <a:endParaRPr lang="es-MX" dirty="0"/>
          </a:p>
        </p:txBody>
      </p:sp>
    </p:spTree>
    <p:extLst>
      <p:ext uri="{BB962C8B-B14F-4D97-AF65-F5344CB8AC3E}">
        <p14:creationId xmlns:p14="http://schemas.microsoft.com/office/powerpoint/2010/main" val="1919785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624AC0-23B2-4B56-931D-812CD580D13E}" type="datetimeFigureOut">
              <a:rPr lang="es-MX" smtClean="0"/>
              <a:t>15/02/2026</a:t>
            </a:fld>
            <a:endParaRPr lang="es-MX"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6B96D4-9E5F-49ED-B98A-D6BBF038194F}" type="slidenum">
              <a:rPr lang="es-MX" smtClean="0"/>
              <a:t>‹Nº›</a:t>
            </a:fld>
            <a:endParaRPr lang="es-MX" dirty="0"/>
          </a:p>
        </p:txBody>
      </p:sp>
    </p:spTree>
    <p:extLst>
      <p:ext uri="{BB962C8B-B14F-4D97-AF65-F5344CB8AC3E}">
        <p14:creationId xmlns:p14="http://schemas.microsoft.com/office/powerpoint/2010/main" val="35196527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4630BD-F9E3-0D60-D026-FEF0D7766F95}"/>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BB983840-077E-8123-C9C0-31F7C16224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BEBB7EF0-48C7-2CCB-50AB-B2CEB04ADC3D}"/>
              </a:ext>
            </a:extLst>
          </p:cNvPr>
          <p:cNvSpPr>
            <a:spLocks noGrp="1"/>
          </p:cNvSpPr>
          <p:nvPr>
            <p:ph type="dt" sz="half" idx="10"/>
          </p:nvPr>
        </p:nvSpPr>
        <p:spPr/>
        <p:txBody>
          <a:bodyPr/>
          <a:lstStyle/>
          <a:p>
            <a:fld id="{53E093C7-5426-41DE-9CEA-7A270737A8A1}" type="datetime1">
              <a:rPr lang="es-MX" smtClean="0"/>
              <a:t>15/02/2026</a:t>
            </a:fld>
            <a:endParaRPr lang="es-MX" dirty="0"/>
          </a:p>
        </p:txBody>
      </p:sp>
      <p:sp>
        <p:nvSpPr>
          <p:cNvPr id="5" name="Marcador de pie de página 4">
            <a:extLst>
              <a:ext uri="{FF2B5EF4-FFF2-40B4-BE49-F238E27FC236}">
                <a16:creationId xmlns:a16="http://schemas.microsoft.com/office/drawing/2014/main" id="{807742AD-8034-9883-3604-740666757386}"/>
              </a:ext>
            </a:extLst>
          </p:cNvPr>
          <p:cNvSpPr>
            <a:spLocks noGrp="1"/>
          </p:cNvSpPr>
          <p:nvPr>
            <p:ph type="ftr" sz="quarter" idx="11"/>
          </p:nvPr>
        </p:nvSpPr>
        <p:spPr/>
        <p:txBody>
          <a:bodyPr/>
          <a:lstStyle/>
          <a:p>
            <a:r>
              <a:rPr lang="es-ES" dirty="0"/>
              <a:t>Elaboradó: Subcomité de Recaudación de Fondos - Distrito 4170  Periodo: 2020 -2023</a:t>
            </a:r>
            <a:endParaRPr lang="es-MX" dirty="0"/>
          </a:p>
        </p:txBody>
      </p:sp>
      <p:sp>
        <p:nvSpPr>
          <p:cNvPr id="6" name="Marcador de número de diapositiva 5">
            <a:extLst>
              <a:ext uri="{FF2B5EF4-FFF2-40B4-BE49-F238E27FC236}">
                <a16:creationId xmlns:a16="http://schemas.microsoft.com/office/drawing/2014/main" id="{1D65AFFA-6D4F-0F91-F810-40A17805081A}"/>
              </a:ext>
            </a:extLst>
          </p:cNvPr>
          <p:cNvSpPr>
            <a:spLocks noGrp="1"/>
          </p:cNvSpPr>
          <p:nvPr>
            <p:ph type="sldNum" sz="quarter" idx="12"/>
          </p:nvPr>
        </p:nvSpPr>
        <p:spPr/>
        <p:txBody>
          <a:bodyPr/>
          <a:lstStyle/>
          <a:p>
            <a:fld id="{02E28C4E-455D-4C92-A2AA-7876EDDFD2A0}" type="slidenum">
              <a:rPr lang="es-MX" smtClean="0"/>
              <a:t>‹Nº›</a:t>
            </a:fld>
            <a:endParaRPr lang="es-MX" dirty="0"/>
          </a:p>
        </p:txBody>
      </p:sp>
    </p:spTree>
    <p:extLst>
      <p:ext uri="{BB962C8B-B14F-4D97-AF65-F5344CB8AC3E}">
        <p14:creationId xmlns:p14="http://schemas.microsoft.com/office/powerpoint/2010/main" val="1178747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E4B781-1907-77A4-ECC7-BD6EDA08DB86}"/>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7F4D4479-5234-95C5-C2B6-470E0B8C9ED5}"/>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2BDC708B-6C34-CFE0-B679-F0F248C892ED}"/>
              </a:ext>
            </a:extLst>
          </p:cNvPr>
          <p:cNvSpPr>
            <a:spLocks noGrp="1"/>
          </p:cNvSpPr>
          <p:nvPr>
            <p:ph type="dt" sz="half" idx="10"/>
          </p:nvPr>
        </p:nvSpPr>
        <p:spPr/>
        <p:txBody>
          <a:bodyPr/>
          <a:lstStyle/>
          <a:p>
            <a:fld id="{2D935B69-A1E2-4E00-A104-48D59ACFBC29}" type="datetime1">
              <a:rPr lang="es-MX" smtClean="0"/>
              <a:t>15/02/2026</a:t>
            </a:fld>
            <a:endParaRPr lang="es-MX" dirty="0"/>
          </a:p>
        </p:txBody>
      </p:sp>
      <p:sp>
        <p:nvSpPr>
          <p:cNvPr id="5" name="Marcador de pie de página 4">
            <a:extLst>
              <a:ext uri="{FF2B5EF4-FFF2-40B4-BE49-F238E27FC236}">
                <a16:creationId xmlns:a16="http://schemas.microsoft.com/office/drawing/2014/main" id="{B609479A-853E-893F-5536-3C1691EAF98E}"/>
              </a:ext>
            </a:extLst>
          </p:cNvPr>
          <p:cNvSpPr>
            <a:spLocks noGrp="1"/>
          </p:cNvSpPr>
          <p:nvPr>
            <p:ph type="ftr" sz="quarter" idx="11"/>
          </p:nvPr>
        </p:nvSpPr>
        <p:spPr/>
        <p:txBody>
          <a:bodyPr/>
          <a:lstStyle/>
          <a:p>
            <a:r>
              <a:rPr lang="es-ES" dirty="0"/>
              <a:t>Elaboradó: Subcomité de Recaudación de Fondos - Distrito 4170  Periodo: 2020 -2023</a:t>
            </a:r>
            <a:endParaRPr lang="es-MX" dirty="0"/>
          </a:p>
        </p:txBody>
      </p:sp>
      <p:sp>
        <p:nvSpPr>
          <p:cNvPr id="6" name="Marcador de número de diapositiva 5">
            <a:extLst>
              <a:ext uri="{FF2B5EF4-FFF2-40B4-BE49-F238E27FC236}">
                <a16:creationId xmlns:a16="http://schemas.microsoft.com/office/drawing/2014/main" id="{C9287629-FC2F-7F90-7E09-9B01664B54E8}"/>
              </a:ext>
            </a:extLst>
          </p:cNvPr>
          <p:cNvSpPr>
            <a:spLocks noGrp="1"/>
          </p:cNvSpPr>
          <p:nvPr>
            <p:ph type="sldNum" sz="quarter" idx="12"/>
          </p:nvPr>
        </p:nvSpPr>
        <p:spPr/>
        <p:txBody>
          <a:bodyPr/>
          <a:lstStyle/>
          <a:p>
            <a:fld id="{02E28C4E-455D-4C92-A2AA-7876EDDFD2A0}" type="slidenum">
              <a:rPr lang="es-MX" smtClean="0"/>
              <a:t>‹Nº›</a:t>
            </a:fld>
            <a:endParaRPr lang="es-MX" dirty="0"/>
          </a:p>
        </p:txBody>
      </p:sp>
    </p:spTree>
    <p:extLst>
      <p:ext uri="{BB962C8B-B14F-4D97-AF65-F5344CB8AC3E}">
        <p14:creationId xmlns:p14="http://schemas.microsoft.com/office/powerpoint/2010/main" val="3391322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41D95AA-F044-F08C-B3EF-767924A4EC46}"/>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F3C0381A-910D-8084-FF21-0236A38C60A6}"/>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034F1DAD-8DF6-4864-809E-ADC8D103EB6E}"/>
              </a:ext>
            </a:extLst>
          </p:cNvPr>
          <p:cNvSpPr>
            <a:spLocks noGrp="1"/>
          </p:cNvSpPr>
          <p:nvPr>
            <p:ph type="dt" sz="half" idx="10"/>
          </p:nvPr>
        </p:nvSpPr>
        <p:spPr/>
        <p:txBody>
          <a:bodyPr/>
          <a:lstStyle/>
          <a:p>
            <a:fld id="{71B88C62-C083-4461-9509-224B2DE1B713}" type="datetime1">
              <a:rPr lang="es-MX" smtClean="0"/>
              <a:t>15/02/2026</a:t>
            </a:fld>
            <a:endParaRPr lang="es-MX" dirty="0"/>
          </a:p>
        </p:txBody>
      </p:sp>
      <p:sp>
        <p:nvSpPr>
          <p:cNvPr id="5" name="Marcador de pie de página 4">
            <a:extLst>
              <a:ext uri="{FF2B5EF4-FFF2-40B4-BE49-F238E27FC236}">
                <a16:creationId xmlns:a16="http://schemas.microsoft.com/office/drawing/2014/main" id="{DC458323-EE6D-9693-D784-DFD96A051979}"/>
              </a:ext>
            </a:extLst>
          </p:cNvPr>
          <p:cNvSpPr>
            <a:spLocks noGrp="1"/>
          </p:cNvSpPr>
          <p:nvPr>
            <p:ph type="ftr" sz="quarter" idx="11"/>
          </p:nvPr>
        </p:nvSpPr>
        <p:spPr/>
        <p:txBody>
          <a:bodyPr/>
          <a:lstStyle/>
          <a:p>
            <a:r>
              <a:rPr lang="es-ES" dirty="0"/>
              <a:t>Elaboradó: Subcomité de Recaudación de Fondos - Distrito 4170  Periodo: 2020 -2023</a:t>
            </a:r>
            <a:endParaRPr lang="es-MX" dirty="0"/>
          </a:p>
        </p:txBody>
      </p:sp>
      <p:sp>
        <p:nvSpPr>
          <p:cNvPr id="6" name="Marcador de número de diapositiva 5">
            <a:extLst>
              <a:ext uri="{FF2B5EF4-FFF2-40B4-BE49-F238E27FC236}">
                <a16:creationId xmlns:a16="http://schemas.microsoft.com/office/drawing/2014/main" id="{62E3FF5E-2752-DA00-CD1E-EDF0D1ECAA46}"/>
              </a:ext>
            </a:extLst>
          </p:cNvPr>
          <p:cNvSpPr>
            <a:spLocks noGrp="1"/>
          </p:cNvSpPr>
          <p:nvPr>
            <p:ph type="sldNum" sz="quarter" idx="12"/>
          </p:nvPr>
        </p:nvSpPr>
        <p:spPr/>
        <p:txBody>
          <a:bodyPr/>
          <a:lstStyle/>
          <a:p>
            <a:fld id="{02E28C4E-455D-4C92-A2AA-7876EDDFD2A0}" type="slidenum">
              <a:rPr lang="es-MX" smtClean="0"/>
              <a:t>‹Nº›</a:t>
            </a:fld>
            <a:endParaRPr lang="es-MX" dirty="0"/>
          </a:p>
        </p:txBody>
      </p:sp>
    </p:spTree>
    <p:extLst>
      <p:ext uri="{BB962C8B-B14F-4D97-AF65-F5344CB8AC3E}">
        <p14:creationId xmlns:p14="http://schemas.microsoft.com/office/powerpoint/2010/main" val="2145974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7AFEF9-9A87-CA12-B80C-7E4C09CCFED9}"/>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34549AD3-263C-4007-30C9-5CCB96D3BCEE}"/>
              </a:ext>
            </a:extLst>
          </p:cNvPr>
          <p:cNvSpPr>
            <a:spLocks noGrp="1"/>
          </p:cNvSpPr>
          <p:nvPr>
            <p:ph idx="1"/>
          </p:nvPr>
        </p:nvSpPr>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50999E57-5265-D5DF-3FFD-09C07F09CDCF}"/>
              </a:ext>
            </a:extLst>
          </p:cNvPr>
          <p:cNvSpPr>
            <a:spLocks noGrp="1"/>
          </p:cNvSpPr>
          <p:nvPr>
            <p:ph type="dt" sz="half" idx="10"/>
          </p:nvPr>
        </p:nvSpPr>
        <p:spPr/>
        <p:txBody>
          <a:bodyPr/>
          <a:lstStyle/>
          <a:p>
            <a:fld id="{E0C2F70C-4425-4E82-AD8B-F1F1D6A99FED}" type="datetime1">
              <a:rPr lang="es-MX" smtClean="0"/>
              <a:t>15/02/2026</a:t>
            </a:fld>
            <a:endParaRPr lang="es-MX" dirty="0"/>
          </a:p>
        </p:txBody>
      </p:sp>
      <p:sp>
        <p:nvSpPr>
          <p:cNvPr id="5" name="Marcador de pie de página 4">
            <a:extLst>
              <a:ext uri="{FF2B5EF4-FFF2-40B4-BE49-F238E27FC236}">
                <a16:creationId xmlns:a16="http://schemas.microsoft.com/office/drawing/2014/main" id="{5440DCD2-2BC8-EA9F-177F-2EDBC884FA9B}"/>
              </a:ext>
            </a:extLst>
          </p:cNvPr>
          <p:cNvSpPr>
            <a:spLocks noGrp="1"/>
          </p:cNvSpPr>
          <p:nvPr>
            <p:ph type="ftr" sz="quarter" idx="11"/>
          </p:nvPr>
        </p:nvSpPr>
        <p:spPr/>
        <p:txBody>
          <a:bodyPr/>
          <a:lstStyle/>
          <a:p>
            <a:r>
              <a:rPr lang="es-ES" dirty="0"/>
              <a:t>Comité Distrital de la Fundación Rotaria </a:t>
            </a:r>
          </a:p>
          <a:p>
            <a:r>
              <a:rPr lang="es-ES" dirty="0"/>
              <a:t>Periodo: 2023 -2026</a:t>
            </a:r>
            <a:endParaRPr lang="es-MX" dirty="0"/>
          </a:p>
        </p:txBody>
      </p:sp>
      <p:sp>
        <p:nvSpPr>
          <p:cNvPr id="6" name="Marcador de número de diapositiva 5">
            <a:extLst>
              <a:ext uri="{FF2B5EF4-FFF2-40B4-BE49-F238E27FC236}">
                <a16:creationId xmlns:a16="http://schemas.microsoft.com/office/drawing/2014/main" id="{6067722F-A504-8D87-A205-B9C525584388}"/>
              </a:ext>
            </a:extLst>
          </p:cNvPr>
          <p:cNvSpPr>
            <a:spLocks noGrp="1"/>
          </p:cNvSpPr>
          <p:nvPr>
            <p:ph type="sldNum" sz="quarter" idx="12"/>
          </p:nvPr>
        </p:nvSpPr>
        <p:spPr/>
        <p:txBody>
          <a:bodyPr/>
          <a:lstStyle/>
          <a:p>
            <a:fld id="{02E28C4E-455D-4C92-A2AA-7876EDDFD2A0}" type="slidenum">
              <a:rPr lang="es-MX" smtClean="0"/>
              <a:t>‹Nº›</a:t>
            </a:fld>
            <a:endParaRPr lang="es-MX" dirty="0"/>
          </a:p>
        </p:txBody>
      </p:sp>
      <p:sp>
        <p:nvSpPr>
          <p:cNvPr id="7" name="Rectángulo 6">
            <a:extLst>
              <a:ext uri="{FF2B5EF4-FFF2-40B4-BE49-F238E27FC236}">
                <a16:creationId xmlns:a16="http://schemas.microsoft.com/office/drawing/2014/main" id="{856AFAD6-D6A6-F39C-23B2-90D71E94569F}"/>
              </a:ext>
            </a:extLst>
          </p:cNvPr>
          <p:cNvSpPr/>
          <p:nvPr userDrawn="1"/>
        </p:nvSpPr>
        <p:spPr>
          <a:xfrm>
            <a:off x="258617" y="6022109"/>
            <a:ext cx="3392055" cy="69936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a:extLst>
              <a:ext uri="{FF2B5EF4-FFF2-40B4-BE49-F238E27FC236}">
                <a16:creationId xmlns:a16="http://schemas.microsoft.com/office/drawing/2014/main" id="{E2885721-B164-3A2B-D46A-64F2E02C57BF}"/>
              </a:ext>
            </a:extLst>
          </p:cNvPr>
          <p:cNvSpPr/>
          <p:nvPr userDrawn="1"/>
        </p:nvSpPr>
        <p:spPr>
          <a:xfrm>
            <a:off x="8541326" y="6133234"/>
            <a:ext cx="3392055" cy="69936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914848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EA305E-3324-8128-613D-C802AD8CF042}"/>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671291E3-D073-FA06-7859-1940D1DBED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7EC37916-5F23-721F-E2B0-94EA0597AEE3}"/>
              </a:ext>
            </a:extLst>
          </p:cNvPr>
          <p:cNvSpPr>
            <a:spLocks noGrp="1"/>
          </p:cNvSpPr>
          <p:nvPr>
            <p:ph type="dt" sz="half" idx="10"/>
          </p:nvPr>
        </p:nvSpPr>
        <p:spPr/>
        <p:txBody>
          <a:bodyPr/>
          <a:lstStyle/>
          <a:p>
            <a:fld id="{1BFFBB1C-8A4B-4B65-8D8F-B2C9A8ECDD20}" type="datetime1">
              <a:rPr lang="es-MX" smtClean="0"/>
              <a:t>15/02/2026</a:t>
            </a:fld>
            <a:endParaRPr lang="es-MX" dirty="0"/>
          </a:p>
        </p:txBody>
      </p:sp>
      <p:sp>
        <p:nvSpPr>
          <p:cNvPr id="5" name="Marcador de pie de página 4">
            <a:extLst>
              <a:ext uri="{FF2B5EF4-FFF2-40B4-BE49-F238E27FC236}">
                <a16:creationId xmlns:a16="http://schemas.microsoft.com/office/drawing/2014/main" id="{8301F876-6D41-86B0-5458-841C4B758626}"/>
              </a:ext>
            </a:extLst>
          </p:cNvPr>
          <p:cNvSpPr>
            <a:spLocks noGrp="1"/>
          </p:cNvSpPr>
          <p:nvPr>
            <p:ph type="ftr" sz="quarter" idx="11"/>
          </p:nvPr>
        </p:nvSpPr>
        <p:spPr/>
        <p:txBody>
          <a:bodyPr/>
          <a:lstStyle/>
          <a:p>
            <a:r>
              <a:rPr lang="es-ES" dirty="0"/>
              <a:t>Elaboradó: Subcomité de Recaudación de Fondos - Distrito 4170  Periodo: 2020 -2023</a:t>
            </a:r>
            <a:endParaRPr lang="es-MX" dirty="0"/>
          </a:p>
        </p:txBody>
      </p:sp>
      <p:sp>
        <p:nvSpPr>
          <p:cNvPr id="6" name="Marcador de número de diapositiva 5">
            <a:extLst>
              <a:ext uri="{FF2B5EF4-FFF2-40B4-BE49-F238E27FC236}">
                <a16:creationId xmlns:a16="http://schemas.microsoft.com/office/drawing/2014/main" id="{A1C937B1-7375-1EF0-86CF-571747C62742}"/>
              </a:ext>
            </a:extLst>
          </p:cNvPr>
          <p:cNvSpPr>
            <a:spLocks noGrp="1"/>
          </p:cNvSpPr>
          <p:nvPr>
            <p:ph type="sldNum" sz="quarter" idx="12"/>
          </p:nvPr>
        </p:nvSpPr>
        <p:spPr/>
        <p:txBody>
          <a:bodyPr/>
          <a:lstStyle/>
          <a:p>
            <a:fld id="{02E28C4E-455D-4C92-A2AA-7876EDDFD2A0}" type="slidenum">
              <a:rPr lang="es-MX" smtClean="0"/>
              <a:t>‹Nº›</a:t>
            </a:fld>
            <a:endParaRPr lang="es-MX" dirty="0"/>
          </a:p>
        </p:txBody>
      </p:sp>
    </p:spTree>
    <p:extLst>
      <p:ext uri="{BB962C8B-B14F-4D97-AF65-F5344CB8AC3E}">
        <p14:creationId xmlns:p14="http://schemas.microsoft.com/office/powerpoint/2010/main" val="4196254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3C791-9AD4-D8B2-24CB-099D4A72A4F0}"/>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30E6A259-55CE-4626-F1FA-CEFA6564B43C}"/>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1E8B1E78-2F8B-9E1F-3087-CFBF68F025D1}"/>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A16C4CE2-D20B-02E8-28D5-6AC5887CEE95}"/>
              </a:ext>
            </a:extLst>
          </p:cNvPr>
          <p:cNvSpPr>
            <a:spLocks noGrp="1"/>
          </p:cNvSpPr>
          <p:nvPr>
            <p:ph type="dt" sz="half" idx="10"/>
          </p:nvPr>
        </p:nvSpPr>
        <p:spPr/>
        <p:txBody>
          <a:bodyPr/>
          <a:lstStyle/>
          <a:p>
            <a:fld id="{B9D332CF-6998-46AB-A9AE-DAF37F0FE492}" type="datetime1">
              <a:rPr lang="es-MX" smtClean="0"/>
              <a:t>15/02/2026</a:t>
            </a:fld>
            <a:endParaRPr lang="es-MX" dirty="0"/>
          </a:p>
        </p:txBody>
      </p:sp>
      <p:sp>
        <p:nvSpPr>
          <p:cNvPr id="6" name="Marcador de pie de página 5">
            <a:extLst>
              <a:ext uri="{FF2B5EF4-FFF2-40B4-BE49-F238E27FC236}">
                <a16:creationId xmlns:a16="http://schemas.microsoft.com/office/drawing/2014/main" id="{E3360347-1A9F-8AAC-C450-3D6BD279B4D7}"/>
              </a:ext>
            </a:extLst>
          </p:cNvPr>
          <p:cNvSpPr>
            <a:spLocks noGrp="1"/>
          </p:cNvSpPr>
          <p:nvPr>
            <p:ph type="ftr" sz="quarter" idx="11"/>
          </p:nvPr>
        </p:nvSpPr>
        <p:spPr/>
        <p:txBody>
          <a:bodyPr/>
          <a:lstStyle/>
          <a:p>
            <a:r>
              <a:rPr lang="es-ES" dirty="0"/>
              <a:t>Elaboradó: Subcomité de Recaudación de Fondos - Distrito 4170  Periodo: 2020 -2023</a:t>
            </a:r>
            <a:endParaRPr lang="es-MX" dirty="0"/>
          </a:p>
        </p:txBody>
      </p:sp>
      <p:sp>
        <p:nvSpPr>
          <p:cNvPr id="7" name="Marcador de número de diapositiva 6">
            <a:extLst>
              <a:ext uri="{FF2B5EF4-FFF2-40B4-BE49-F238E27FC236}">
                <a16:creationId xmlns:a16="http://schemas.microsoft.com/office/drawing/2014/main" id="{C5788816-866C-CA7A-AA8A-84DA307DDEFE}"/>
              </a:ext>
            </a:extLst>
          </p:cNvPr>
          <p:cNvSpPr>
            <a:spLocks noGrp="1"/>
          </p:cNvSpPr>
          <p:nvPr>
            <p:ph type="sldNum" sz="quarter" idx="12"/>
          </p:nvPr>
        </p:nvSpPr>
        <p:spPr/>
        <p:txBody>
          <a:bodyPr/>
          <a:lstStyle/>
          <a:p>
            <a:fld id="{02E28C4E-455D-4C92-A2AA-7876EDDFD2A0}" type="slidenum">
              <a:rPr lang="es-MX" smtClean="0"/>
              <a:t>‹Nº›</a:t>
            </a:fld>
            <a:endParaRPr lang="es-MX" dirty="0"/>
          </a:p>
        </p:txBody>
      </p:sp>
    </p:spTree>
    <p:extLst>
      <p:ext uri="{BB962C8B-B14F-4D97-AF65-F5344CB8AC3E}">
        <p14:creationId xmlns:p14="http://schemas.microsoft.com/office/powerpoint/2010/main" val="3653173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A5D617-183A-8C01-710E-C20295D53F98}"/>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4EF386F9-FA1B-694F-4B55-1A659631B9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3010708-933A-1EE0-7888-325E7EC19F77}"/>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FF025AEA-016E-2832-6CF5-49E9A69DC3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5AB8B07D-5B78-3DC1-DE6A-CEB8D414E2E6}"/>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106844AC-AB83-FAE0-8B84-9A30EFD474E2}"/>
              </a:ext>
            </a:extLst>
          </p:cNvPr>
          <p:cNvSpPr>
            <a:spLocks noGrp="1"/>
          </p:cNvSpPr>
          <p:nvPr>
            <p:ph type="dt" sz="half" idx="10"/>
          </p:nvPr>
        </p:nvSpPr>
        <p:spPr/>
        <p:txBody>
          <a:bodyPr/>
          <a:lstStyle/>
          <a:p>
            <a:fld id="{2ED0360C-B0E8-42DD-A9C2-655A018E83F9}" type="datetime1">
              <a:rPr lang="es-MX" smtClean="0"/>
              <a:t>15/02/2026</a:t>
            </a:fld>
            <a:endParaRPr lang="es-MX" dirty="0"/>
          </a:p>
        </p:txBody>
      </p:sp>
      <p:sp>
        <p:nvSpPr>
          <p:cNvPr id="8" name="Marcador de pie de página 7">
            <a:extLst>
              <a:ext uri="{FF2B5EF4-FFF2-40B4-BE49-F238E27FC236}">
                <a16:creationId xmlns:a16="http://schemas.microsoft.com/office/drawing/2014/main" id="{3A1DEA2E-37B8-A58E-B88E-49ADC1FF0FAE}"/>
              </a:ext>
            </a:extLst>
          </p:cNvPr>
          <p:cNvSpPr>
            <a:spLocks noGrp="1"/>
          </p:cNvSpPr>
          <p:nvPr>
            <p:ph type="ftr" sz="quarter" idx="11"/>
          </p:nvPr>
        </p:nvSpPr>
        <p:spPr/>
        <p:txBody>
          <a:bodyPr/>
          <a:lstStyle/>
          <a:p>
            <a:r>
              <a:rPr lang="es-ES" dirty="0"/>
              <a:t>Elaboradó: Subcomité de Recaudación de Fondos - Distrito 4170  Periodo: 2020 -2023</a:t>
            </a:r>
            <a:endParaRPr lang="es-MX" dirty="0"/>
          </a:p>
        </p:txBody>
      </p:sp>
      <p:sp>
        <p:nvSpPr>
          <p:cNvPr id="9" name="Marcador de número de diapositiva 8">
            <a:extLst>
              <a:ext uri="{FF2B5EF4-FFF2-40B4-BE49-F238E27FC236}">
                <a16:creationId xmlns:a16="http://schemas.microsoft.com/office/drawing/2014/main" id="{04ED9ADE-E345-4EBD-5C56-2188E89C3C15}"/>
              </a:ext>
            </a:extLst>
          </p:cNvPr>
          <p:cNvSpPr>
            <a:spLocks noGrp="1"/>
          </p:cNvSpPr>
          <p:nvPr>
            <p:ph type="sldNum" sz="quarter" idx="12"/>
          </p:nvPr>
        </p:nvSpPr>
        <p:spPr/>
        <p:txBody>
          <a:bodyPr/>
          <a:lstStyle/>
          <a:p>
            <a:fld id="{02E28C4E-455D-4C92-A2AA-7876EDDFD2A0}" type="slidenum">
              <a:rPr lang="es-MX" smtClean="0"/>
              <a:t>‹Nº›</a:t>
            </a:fld>
            <a:endParaRPr lang="es-MX" dirty="0"/>
          </a:p>
        </p:txBody>
      </p:sp>
    </p:spTree>
    <p:extLst>
      <p:ext uri="{BB962C8B-B14F-4D97-AF65-F5344CB8AC3E}">
        <p14:creationId xmlns:p14="http://schemas.microsoft.com/office/powerpoint/2010/main" val="2662047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E8CCE6-5B1F-62F0-C3BB-EBC7D0D8E01C}"/>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5677491A-63F5-0337-D3B2-E59CD22ACC74}"/>
              </a:ext>
            </a:extLst>
          </p:cNvPr>
          <p:cNvSpPr>
            <a:spLocks noGrp="1"/>
          </p:cNvSpPr>
          <p:nvPr>
            <p:ph type="dt" sz="half" idx="10"/>
          </p:nvPr>
        </p:nvSpPr>
        <p:spPr/>
        <p:txBody>
          <a:bodyPr/>
          <a:lstStyle/>
          <a:p>
            <a:fld id="{10A5D67B-771F-44AB-AD44-EF3369E023C3}" type="datetime1">
              <a:rPr lang="es-MX" smtClean="0"/>
              <a:t>15/02/2026</a:t>
            </a:fld>
            <a:endParaRPr lang="es-MX" dirty="0"/>
          </a:p>
        </p:txBody>
      </p:sp>
      <p:sp>
        <p:nvSpPr>
          <p:cNvPr id="4" name="Marcador de pie de página 3">
            <a:extLst>
              <a:ext uri="{FF2B5EF4-FFF2-40B4-BE49-F238E27FC236}">
                <a16:creationId xmlns:a16="http://schemas.microsoft.com/office/drawing/2014/main" id="{738E27A1-CB65-EA81-827B-8AA082E19F6A}"/>
              </a:ext>
            </a:extLst>
          </p:cNvPr>
          <p:cNvSpPr>
            <a:spLocks noGrp="1"/>
          </p:cNvSpPr>
          <p:nvPr>
            <p:ph type="ftr" sz="quarter" idx="11"/>
          </p:nvPr>
        </p:nvSpPr>
        <p:spPr/>
        <p:txBody>
          <a:bodyPr/>
          <a:lstStyle/>
          <a:p>
            <a:r>
              <a:rPr lang="es-ES" dirty="0"/>
              <a:t>Elaboradó: Subcomité de Recaudación de Fondos - Distrito 4170  Periodo: 2020 -2023</a:t>
            </a:r>
            <a:endParaRPr lang="es-MX" dirty="0"/>
          </a:p>
        </p:txBody>
      </p:sp>
      <p:sp>
        <p:nvSpPr>
          <p:cNvPr id="5" name="Marcador de número de diapositiva 4">
            <a:extLst>
              <a:ext uri="{FF2B5EF4-FFF2-40B4-BE49-F238E27FC236}">
                <a16:creationId xmlns:a16="http://schemas.microsoft.com/office/drawing/2014/main" id="{733927D6-A42A-EA70-CF16-6D8604B9AD60}"/>
              </a:ext>
            </a:extLst>
          </p:cNvPr>
          <p:cNvSpPr>
            <a:spLocks noGrp="1"/>
          </p:cNvSpPr>
          <p:nvPr>
            <p:ph type="sldNum" sz="quarter" idx="12"/>
          </p:nvPr>
        </p:nvSpPr>
        <p:spPr/>
        <p:txBody>
          <a:bodyPr/>
          <a:lstStyle/>
          <a:p>
            <a:fld id="{02E28C4E-455D-4C92-A2AA-7876EDDFD2A0}" type="slidenum">
              <a:rPr lang="es-MX" smtClean="0"/>
              <a:t>‹Nº›</a:t>
            </a:fld>
            <a:endParaRPr lang="es-MX" dirty="0"/>
          </a:p>
        </p:txBody>
      </p:sp>
    </p:spTree>
    <p:extLst>
      <p:ext uri="{BB962C8B-B14F-4D97-AF65-F5344CB8AC3E}">
        <p14:creationId xmlns:p14="http://schemas.microsoft.com/office/powerpoint/2010/main" val="365355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E23B45C-FA20-FE84-1EAA-B063876DE714}"/>
              </a:ext>
            </a:extLst>
          </p:cNvPr>
          <p:cNvSpPr>
            <a:spLocks noGrp="1"/>
          </p:cNvSpPr>
          <p:nvPr>
            <p:ph type="dt" sz="half" idx="10"/>
          </p:nvPr>
        </p:nvSpPr>
        <p:spPr/>
        <p:txBody>
          <a:bodyPr/>
          <a:lstStyle/>
          <a:p>
            <a:fld id="{40DF0161-E3AD-46F7-B81D-B4D498378FB7}" type="datetime1">
              <a:rPr lang="es-MX" smtClean="0"/>
              <a:t>15/02/2026</a:t>
            </a:fld>
            <a:endParaRPr lang="es-MX" dirty="0"/>
          </a:p>
        </p:txBody>
      </p:sp>
      <p:sp>
        <p:nvSpPr>
          <p:cNvPr id="3" name="Marcador de pie de página 2">
            <a:extLst>
              <a:ext uri="{FF2B5EF4-FFF2-40B4-BE49-F238E27FC236}">
                <a16:creationId xmlns:a16="http://schemas.microsoft.com/office/drawing/2014/main" id="{52683CDC-E6C5-4FA9-C722-B619A4573977}"/>
              </a:ext>
            </a:extLst>
          </p:cNvPr>
          <p:cNvSpPr>
            <a:spLocks noGrp="1"/>
          </p:cNvSpPr>
          <p:nvPr>
            <p:ph type="ftr" sz="quarter" idx="11"/>
          </p:nvPr>
        </p:nvSpPr>
        <p:spPr/>
        <p:txBody>
          <a:bodyPr/>
          <a:lstStyle/>
          <a:p>
            <a:r>
              <a:rPr lang="es-ES" dirty="0"/>
              <a:t>Elaboradó: Subcomité de Recaudación de Fondos - Distrito 4170  Periodo: 2020 -2023</a:t>
            </a:r>
            <a:endParaRPr lang="es-MX" dirty="0"/>
          </a:p>
        </p:txBody>
      </p:sp>
      <p:sp>
        <p:nvSpPr>
          <p:cNvPr id="4" name="Marcador de número de diapositiva 3">
            <a:extLst>
              <a:ext uri="{FF2B5EF4-FFF2-40B4-BE49-F238E27FC236}">
                <a16:creationId xmlns:a16="http://schemas.microsoft.com/office/drawing/2014/main" id="{CB1ED579-0A88-649E-8BF9-9B51E88BF60E}"/>
              </a:ext>
            </a:extLst>
          </p:cNvPr>
          <p:cNvSpPr>
            <a:spLocks noGrp="1"/>
          </p:cNvSpPr>
          <p:nvPr>
            <p:ph type="sldNum" sz="quarter" idx="12"/>
          </p:nvPr>
        </p:nvSpPr>
        <p:spPr/>
        <p:txBody>
          <a:bodyPr/>
          <a:lstStyle/>
          <a:p>
            <a:fld id="{02E28C4E-455D-4C92-A2AA-7876EDDFD2A0}" type="slidenum">
              <a:rPr lang="es-MX" smtClean="0"/>
              <a:t>‹Nº›</a:t>
            </a:fld>
            <a:endParaRPr lang="es-MX" dirty="0"/>
          </a:p>
        </p:txBody>
      </p:sp>
    </p:spTree>
    <p:extLst>
      <p:ext uri="{BB962C8B-B14F-4D97-AF65-F5344CB8AC3E}">
        <p14:creationId xmlns:p14="http://schemas.microsoft.com/office/powerpoint/2010/main" val="3727122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2ACCE7-A363-993D-5F91-46347768969C}"/>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416277FE-9FC2-6E2A-687A-551C7EE432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06D1A65D-B0D8-BAB4-2443-D50F771250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8AE14B34-36D8-10B5-4B9E-76AC667D210D}"/>
              </a:ext>
            </a:extLst>
          </p:cNvPr>
          <p:cNvSpPr>
            <a:spLocks noGrp="1"/>
          </p:cNvSpPr>
          <p:nvPr>
            <p:ph type="dt" sz="half" idx="10"/>
          </p:nvPr>
        </p:nvSpPr>
        <p:spPr/>
        <p:txBody>
          <a:bodyPr/>
          <a:lstStyle/>
          <a:p>
            <a:fld id="{3AF26734-0DBC-4F15-BCFD-B3CCB992E208}" type="datetime1">
              <a:rPr lang="es-MX" smtClean="0"/>
              <a:t>15/02/2026</a:t>
            </a:fld>
            <a:endParaRPr lang="es-MX" dirty="0"/>
          </a:p>
        </p:txBody>
      </p:sp>
      <p:sp>
        <p:nvSpPr>
          <p:cNvPr id="6" name="Marcador de pie de página 5">
            <a:extLst>
              <a:ext uri="{FF2B5EF4-FFF2-40B4-BE49-F238E27FC236}">
                <a16:creationId xmlns:a16="http://schemas.microsoft.com/office/drawing/2014/main" id="{476145C8-F698-6C07-AF57-D68B5597B1AD}"/>
              </a:ext>
            </a:extLst>
          </p:cNvPr>
          <p:cNvSpPr>
            <a:spLocks noGrp="1"/>
          </p:cNvSpPr>
          <p:nvPr>
            <p:ph type="ftr" sz="quarter" idx="11"/>
          </p:nvPr>
        </p:nvSpPr>
        <p:spPr/>
        <p:txBody>
          <a:bodyPr/>
          <a:lstStyle/>
          <a:p>
            <a:r>
              <a:rPr lang="es-ES" dirty="0"/>
              <a:t>Elaboradó: Subcomité de Recaudación de Fondos - Distrito 4170  Periodo: 2020 -2023</a:t>
            </a:r>
            <a:endParaRPr lang="es-MX" dirty="0"/>
          </a:p>
        </p:txBody>
      </p:sp>
      <p:sp>
        <p:nvSpPr>
          <p:cNvPr id="7" name="Marcador de número de diapositiva 6">
            <a:extLst>
              <a:ext uri="{FF2B5EF4-FFF2-40B4-BE49-F238E27FC236}">
                <a16:creationId xmlns:a16="http://schemas.microsoft.com/office/drawing/2014/main" id="{BD26B846-656F-367F-398F-CD0C6E2126E5}"/>
              </a:ext>
            </a:extLst>
          </p:cNvPr>
          <p:cNvSpPr>
            <a:spLocks noGrp="1"/>
          </p:cNvSpPr>
          <p:nvPr>
            <p:ph type="sldNum" sz="quarter" idx="12"/>
          </p:nvPr>
        </p:nvSpPr>
        <p:spPr/>
        <p:txBody>
          <a:bodyPr/>
          <a:lstStyle/>
          <a:p>
            <a:fld id="{02E28C4E-455D-4C92-A2AA-7876EDDFD2A0}" type="slidenum">
              <a:rPr lang="es-MX" smtClean="0"/>
              <a:t>‹Nº›</a:t>
            </a:fld>
            <a:endParaRPr lang="es-MX" dirty="0"/>
          </a:p>
        </p:txBody>
      </p:sp>
    </p:spTree>
    <p:extLst>
      <p:ext uri="{BB962C8B-B14F-4D97-AF65-F5344CB8AC3E}">
        <p14:creationId xmlns:p14="http://schemas.microsoft.com/office/powerpoint/2010/main" val="2865328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C33C6A-4F2E-A955-7D09-48FFAF9177DB}"/>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ECAABDD2-B580-ABB8-B712-61C24D1B58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a:extLst>
              <a:ext uri="{FF2B5EF4-FFF2-40B4-BE49-F238E27FC236}">
                <a16:creationId xmlns:a16="http://schemas.microsoft.com/office/drawing/2014/main" id="{DF109EBC-8E3F-E260-7A86-739F629083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29C7A19E-96DF-D6D9-8DE4-078B3BCC68E2}"/>
              </a:ext>
            </a:extLst>
          </p:cNvPr>
          <p:cNvSpPr>
            <a:spLocks noGrp="1"/>
          </p:cNvSpPr>
          <p:nvPr>
            <p:ph type="dt" sz="half" idx="10"/>
          </p:nvPr>
        </p:nvSpPr>
        <p:spPr/>
        <p:txBody>
          <a:bodyPr/>
          <a:lstStyle/>
          <a:p>
            <a:fld id="{28C96F9B-865D-4A23-BEE0-9B7C47635B50}" type="datetime1">
              <a:rPr lang="es-MX" smtClean="0"/>
              <a:t>15/02/2026</a:t>
            </a:fld>
            <a:endParaRPr lang="es-MX" dirty="0"/>
          </a:p>
        </p:txBody>
      </p:sp>
      <p:sp>
        <p:nvSpPr>
          <p:cNvPr id="6" name="Marcador de pie de página 5">
            <a:extLst>
              <a:ext uri="{FF2B5EF4-FFF2-40B4-BE49-F238E27FC236}">
                <a16:creationId xmlns:a16="http://schemas.microsoft.com/office/drawing/2014/main" id="{F4CC5D2A-E9EF-AD31-C5ED-887DC01A4910}"/>
              </a:ext>
            </a:extLst>
          </p:cNvPr>
          <p:cNvSpPr>
            <a:spLocks noGrp="1"/>
          </p:cNvSpPr>
          <p:nvPr>
            <p:ph type="ftr" sz="quarter" idx="11"/>
          </p:nvPr>
        </p:nvSpPr>
        <p:spPr/>
        <p:txBody>
          <a:bodyPr/>
          <a:lstStyle/>
          <a:p>
            <a:r>
              <a:rPr lang="es-ES" dirty="0"/>
              <a:t>Elaboradó: Subcomité de Recaudación de Fondos - Distrito 4170  Periodo: 2020 -2023</a:t>
            </a:r>
            <a:endParaRPr lang="es-MX" dirty="0"/>
          </a:p>
        </p:txBody>
      </p:sp>
      <p:sp>
        <p:nvSpPr>
          <p:cNvPr id="7" name="Marcador de número de diapositiva 6">
            <a:extLst>
              <a:ext uri="{FF2B5EF4-FFF2-40B4-BE49-F238E27FC236}">
                <a16:creationId xmlns:a16="http://schemas.microsoft.com/office/drawing/2014/main" id="{859B6C18-5D87-054D-F670-4C856E0FCDDA}"/>
              </a:ext>
            </a:extLst>
          </p:cNvPr>
          <p:cNvSpPr>
            <a:spLocks noGrp="1"/>
          </p:cNvSpPr>
          <p:nvPr>
            <p:ph type="sldNum" sz="quarter" idx="12"/>
          </p:nvPr>
        </p:nvSpPr>
        <p:spPr/>
        <p:txBody>
          <a:bodyPr/>
          <a:lstStyle/>
          <a:p>
            <a:fld id="{02E28C4E-455D-4C92-A2AA-7876EDDFD2A0}" type="slidenum">
              <a:rPr lang="es-MX" smtClean="0"/>
              <a:t>‹Nº›</a:t>
            </a:fld>
            <a:endParaRPr lang="es-MX" dirty="0"/>
          </a:p>
        </p:txBody>
      </p:sp>
    </p:spTree>
    <p:extLst>
      <p:ext uri="{BB962C8B-B14F-4D97-AF65-F5344CB8AC3E}">
        <p14:creationId xmlns:p14="http://schemas.microsoft.com/office/powerpoint/2010/main" val="3544604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3BE62EA-3F5F-158F-6408-7F6F2EAB77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B8E6B7BA-B9FF-F173-3FD0-C4BE67D097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C5AD95A5-1A0A-BA62-3605-08AD8FB888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C96D0-D412-4087-AA32-43E1455F71F4}" type="datetime1">
              <a:rPr lang="es-MX" smtClean="0"/>
              <a:t>15/02/2026</a:t>
            </a:fld>
            <a:endParaRPr lang="es-MX" dirty="0"/>
          </a:p>
        </p:txBody>
      </p:sp>
      <p:sp>
        <p:nvSpPr>
          <p:cNvPr id="5" name="Marcador de pie de página 4">
            <a:extLst>
              <a:ext uri="{FF2B5EF4-FFF2-40B4-BE49-F238E27FC236}">
                <a16:creationId xmlns:a16="http://schemas.microsoft.com/office/drawing/2014/main" id="{2E2B6C5A-1E22-1A4F-DA0B-90DC37C8D5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a:t>Elaboradó: Subcomité de Recaudación de Fondos - Distrito 4170  Periodo: 2020 -2023</a:t>
            </a:r>
            <a:endParaRPr lang="es-MX" dirty="0"/>
          </a:p>
        </p:txBody>
      </p:sp>
      <p:sp>
        <p:nvSpPr>
          <p:cNvPr id="6" name="Marcador de número de diapositiva 5">
            <a:extLst>
              <a:ext uri="{FF2B5EF4-FFF2-40B4-BE49-F238E27FC236}">
                <a16:creationId xmlns:a16="http://schemas.microsoft.com/office/drawing/2014/main" id="{8BBFDE78-60E0-4F69-4EE3-D744356C84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E28C4E-455D-4C92-A2AA-7876EDDFD2A0}" type="slidenum">
              <a:rPr lang="es-MX" smtClean="0"/>
              <a:t>‹Nº›</a:t>
            </a:fld>
            <a:endParaRPr lang="es-MX" dirty="0"/>
          </a:p>
        </p:txBody>
      </p:sp>
    </p:spTree>
    <p:extLst>
      <p:ext uri="{BB962C8B-B14F-4D97-AF65-F5344CB8AC3E}">
        <p14:creationId xmlns:p14="http://schemas.microsoft.com/office/powerpoint/2010/main" val="633939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eustaquiotrejo@hotmail.com"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Imagen que contiene dibujo&#10;&#10;Descripción generada automáticamente">
            <a:extLst>
              <a:ext uri="{FF2B5EF4-FFF2-40B4-BE49-F238E27FC236}">
                <a16:creationId xmlns:a16="http://schemas.microsoft.com/office/drawing/2014/main" id="{79F49518-3A25-3B49-935B-3252016BB529}"/>
              </a:ext>
            </a:extLst>
          </p:cNvPr>
          <p:cNvPicPr>
            <a:picLocks noChangeAspect="1"/>
          </p:cNvPicPr>
          <p:nvPr/>
        </p:nvPicPr>
        <p:blipFill>
          <a:blip r:embed="rId2"/>
          <a:stretch>
            <a:fillRect/>
          </a:stretch>
        </p:blipFill>
        <p:spPr>
          <a:xfrm>
            <a:off x="2799890" y="588591"/>
            <a:ext cx="3152937" cy="1188293"/>
          </a:xfrm>
          <a:prstGeom prst="rect">
            <a:avLst/>
          </a:prstGeom>
        </p:spPr>
      </p:pic>
      <p:pic>
        <p:nvPicPr>
          <p:cNvPr id="3" name="Imagen 2">
            <a:extLst>
              <a:ext uri="{FF2B5EF4-FFF2-40B4-BE49-F238E27FC236}">
                <a16:creationId xmlns:a16="http://schemas.microsoft.com/office/drawing/2014/main" id="{73264655-3D09-3CD7-19AE-294552F94344}"/>
              </a:ext>
            </a:extLst>
          </p:cNvPr>
          <p:cNvPicPr>
            <a:picLocks noChangeAspect="1"/>
          </p:cNvPicPr>
          <p:nvPr/>
        </p:nvPicPr>
        <p:blipFill>
          <a:blip r:embed="rId3">
            <a:extLst>
              <a:ext uri="{28A0092B-C50C-407E-A947-70E740481C1C}">
                <a14:useLocalDpi xmlns:a14="http://schemas.microsoft.com/office/drawing/2010/main" val="0"/>
              </a:ext>
            </a:extLst>
          </a:blip>
          <a:srcRect l="12955" t="8619" r="64394" b="74276"/>
          <a:stretch/>
        </p:blipFill>
        <p:spPr>
          <a:xfrm>
            <a:off x="332509" y="309157"/>
            <a:ext cx="1403927" cy="596317"/>
          </a:xfrm>
          <a:prstGeom prst="rect">
            <a:avLst/>
          </a:prstGeom>
        </p:spPr>
      </p:pic>
      <p:grpSp>
        <p:nvGrpSpPr>
          <p:cNvPr id="10" name="Grupo 9">
            <a:extLst>
              <a:ext uri="{FF2B5EF4-FFF2-40B4-BE49-F238E27FC236}">
                <a16:creationId xmlns:a16="http://schemas.microsoft.com/office/drawing/2014/main" id="{9F710157-3C5E-2BED-BE21-31479F8A76AC}"/>
              </a:ext>
            </a:extLst>
          </p:cNvPr>
          <p:cNvGrpSpPr/>
          <p:nvPr/>
        </p:nvGrpSpPr>
        <p:grpSpPr>
          <a:xfrm>
            <a:off x="10326254" y="219259"/>
            <a:ext cx="1655389" cy="776112"/>
            <a:chOff x="3084945" y="607315"/>
            <a:chExt cx="1655389" cy="776112"/>
          </a:xfrm>
        </p:grpSpPr>
        <p:sp>
          <p:nvSpPr>
            <p:cNvPr id="7" name="CuadroTexto 6">
              <a:extLst>
                <a:ext uri="{FF2B5EF4-FFF2-40B4-BE49-F238E27FC236}">
                  <a16:creationId xmlns:a16="http://schemas.microsoft.com/office/drawing/2014/main" id="{662CF8EA-3578-DCDC-E0DF-29EE92FB0820}"/>
                </a:ext>
              </a:extLst>
            </p:cNvPr>
            <p:cNvSpPr txBox="1"/>
            <p:nvPr/>
          </p:nvSpPr>
          <p:spPr>
            <a:xfrm>
              <a:off x="3084945" y="607315"/>
              <a:ext cx="955711" cy="369332"/>
            </a:xfrm>
            <a:prstGeom prst="rect">
              <a:avLst/>
            </a:prstGeom>
            <a:noFill/>
          </p:spPr>
          <p:txBody>
            <a:bodyPr wrap="none" rtlCol="0">
              <a:spAutoFit/>
            </a:bodyPr>
            <a:lstStyle/>
            <a:p>
              <a:r>
                <a:rPr lang="es-MX" b="1" i="1" dirty="0">
                  <a:solidFill>
                    <a:srgbClr val="17458F"/>
                  </a:solidFill>
                </a:rPr>
                <a:t>UNIDOS</a:t>
              </a:r>
            </a:p>
          </p:txBody>
        </p:sp>
        <p:sp>
          <p:nvSpPr>
            <p:cNvPr id="8" name="CuadroTexto 7">
              <a:extLst>
                <a:ext uri="{FF2B5EF4-FFF2-40B4-BE49-F238E27FC236}">
                  <a16:creationId xmlns:a16="http://schemas.microsoft.com/office/drawing/2014/main" id="{DCFF079A-A31E-AF5F-9C12-28E2A8715505}"/>
                </a:ext>
              </a:extLst>
            </p:cNvPr>
            <p:cNvSpPr txBox="1"/>
            <p:nvPr/>
          </p:nvSpPr>
          <p:spPr>
            <a:xfrm>
              <a:off x="3340977" y="810705"/>
              <a:ext cx="1399357" cy="369332"/>
            </a:xfrm>
            <a:prstGeom prst="rect">
              <a:avLst/>
            </a:prstGeom>
            <a:noFill/>
          </p:spPr>
          <p:txBody>
            <a:bodyPr wrap="none" rtlCol="0">
              <a:spAutoFit/>
            </a:bodyPr>
            <a:lstStyle/>
            <a:p>
              <a:r>
                <a:rPr lang="es-MX" b="1" i="1" dirty="0">
                  <a:solidFill>
                    <a:srgbClr val="17458F"/>
                  </a:solidFill>
                </a:rPr>
                <a:t>PARA HACER</a:t>
              </a:r>
            </a:p>
          </p:txBody>
        </p:sp>
        <p:sp>
          <p:nvSpPr>
            <p:cNvPr id="9" name="CuadroTexto 8">
              <a:extLst>
                <a:ext uri="{FF2B5EF4-FFF2-40B4-BE49-F238E27FC236}">
                  <a16:creationId xmlns:a16="http://schemas.microsoft.com/office/drawing/2014/main" id="{06A4F9FB-A9EE-CD12-20F8-AD2BC16A7039}"/>
                </a:ext>
              </a:extLst>
            </p:cNvPr>
            <p:cNvSpPr txBox="1"/>
            <p:nvPr/>
          </p:nvSpPr>
          <p:spPr>
            <a:xfrm>
              <a:off x="3837523" y="1014095"/>
              <a:ext cx="902811" cy="369332"/>
            </a:xfrm>
            <a:prstGeom prst="rect">
              <a:avLst/>
            </a:prstGeom>
            <a:noFill/>
          </p:spPr>
          <p:txBody>
            <a:bodyPr wrap="none" rtlCol="0">
              <a:spAutoFit/>
            </a:bodyPr>
            <a:lstStyle/>
            <a:p>
              <a:r>
                <a:rPr lang="es-MX" b="1" i="1" dirty="0">
                  <a:solidFill>
                    <a:srgbClr val="17458F"/>
                  </a:solidFill>
                </a:rPr>
                <a:t>EL BIEN</a:t>
              </a:r>
            </a:p>
          </p:txBody>
        </p:sp>
      </p:grpSp>
      <p:sp>
        <p:nvSpPr>
          <p:cNvPr id="11" name="Marcador de pie de página 3">
            <a:extLst>
              <a:ext uri="{FF2B5EF4-FFF2-40B4-BE49-F238E27FC236}">
                <a16:creationId xmlns:a16="http://schemas.microsoft.com/office/drawing/2014/main" id="{9136E94C-4333-1B27-1E06-92991DC5AC4E}"/>
              </a:ext>
            </a:extLst>
          </p:cNvPr>
          <p:cNvSpPr>
            <a:spLocks noGrp="1"/>
          </p:cNvSpPr>
          <p:nvPr>
            <p:ph type="ftr" sz="quarter" idx="11"/>
          </p:nvPr>
        </p:nvSpPr>
        <p:spPr>
          <a:xfrm>
            <a:off x="1558068" y="2324977"/>
            <a:ext cx="8892877" cy="2995168"/>
          </a:xfrm>
        </p:spPr>
        <p:txBody>
          <a:bodyPr/>
          <a:lstStyle/>
          <a:p>
            <a:endParaRPr lang="en-US" sz="3600" dirty="0">
              <a:solidFill>
                <a:srgbClr val="003E9A"/>
              </a:solidFill>
              <a:latin typeface="Hero" panose="00000500000000000000" pitchFamily="2" charset="0"/>
              <a:cs typeface="Calibri Light" panose="020F0302020204030204" pitchFamily="34" charset="0"/>
            </a:endParaRPr>
          </a:p>
          <a:p>
            <a:endParaRPr lang="en-US" sz="3600" dirty="0">
              <a:solidFill>
                <a:srgbClr val="003E9A"/>
              </a:solidFill>
              <a:latin typeface="Hero" panose="00000500000000000000" pitchFamily="2" charset="0"/>
              <a:cs typeface="Calibri Light" panose="020F0302020204030204" pitchFamily="34" charset="0"/>
            </a:endParaRPr>
          </a:p>
          <a:p>
            <a:r>
              <a:rPr lang="en-US" sz="3600" dirty="0">
                <a:solidFill>
                  <a:srgbClr val="003E9A"/>
                </a:solidFill>
                <a:latin typeface="Hero" panose="00000500000000000000" pitchFamily="2" charset="0"/>
                <a:cs typeface="Calibri Light" panose="020F0302020204030204" pitchFamily="34" charset="0"/>
              </a:rPr>
              <a:t>San Miguel Allende Fair 2026 – 2027</a:t>
            </a:r>
          </a:p>
          <a:p>
            <a:endParaRPr lang="en-US" sz="1600" dirty="0">
              <a:solidFill>
                <a:srgbClr val="003E9A"/>
              </a:solidFill>
              <a:latin typeface="Hero" panose="00000500000000000000" pitchFamily="2" charset="0"/>
              <a:cs typeface="Calibri Light" panose="020F0302020204030204" pitchFamily="34" charset="0"/>
            </a:endParaRPr>
          </a:p>
          <a:p>
            <a:pPr algn="ctr"/>
            <a:r>
              <a:rPr lang="en-US" sz="3600" dirty="0">
                <a:solidFill>
                  <a:srgbClr val="003E9A"/>
                </a:solidFill>
                <a:latin typeface="Hero" panose="00000500000000000000" pitchFamily="2" charset="0"/>
                <a:cs typeface="Calibri Light" panose="020F0302020204030204" pitchFamily="34" charset="0"/>
              </a:rPr>
              <a:t>Project: </a:t>
            </a:r>
            <a:r>
              <a:rPr lang="en-US" sz="3600" dirty="0">
                <a:solidFill>
                  <a:srgbClr val="003E9A"/>
                </a:solidFill>
                <a:latin typeface="Hero" panose="00000500000000000000" pitchFamily="2" charset="0"/>
                <a:cs typeface="Calibri Light" panose="020F0302020204030204" pitchFamily="34" charset="0"/>
                <a:sym typeface="Open Sans Bold"/>
              </a:rPr>
              <a:t>“Jazz my Chair”  México City, Hidalgo and the State of Mexico</a:t>
            </a:r>
          </a:p>
          <a:p>
            <a:endParaRPr lang="en-US" sz="1600" dirty="0">
              <a:solidFill>
                <a:srgbClr val="003E9A"/>
              </a:solidFill>
              <a:latin typeface="Hero" panose="00000500000000000000" pitchFamily="2" charset="0"/>
              <a:cs typeface="Calibri Light" panose="020F0302020204030204" pitchFamily="34" charset="0"/>
            </a:endParaRPr>
          </a:p>
          <a:p>
            <a:r>
              <a:rPr lang="es-ES" sz="3600" dirty="0">
                <a:solidFill>
                  <a:srgbClr val="003E9A"/>
                </a:solidFill>
                <a:latin typeface="Hero" panose="00000500000000000000" pitchFamily="2" charset="0"/>
                <a:cs typeface="Calibri Light" panose="020F0302020204030204" pitchFamily="34" charset="0"/>
              </a:rPr>
              <a:t>Rotary Club: Tlalpan</a:t>
            </a:r>
          </a:p>
        </p:txBody>
      </p:sp>
      <p:pic>
        <p:nvPicPr>
          <p:cNvPr id="13" name="Imagen 12" descr="Icono&#10;&#10;El contenido generado por IA puede ser incorrecto.">
            <a:extLst>
              <a:ext uri="{FF2B5EF4-FFF2-40B4-BE49-F238E27FC236}">
                <a16:creationId xmlns:a16="http://schemas.microsoft.com/office/drawing/2014/main" id="{D029C107-77F4-BC7E-1A47-35518AA101B0}"/>
              </a:ext>
            </a:extLst>
          </p:cNvPr>
          <p:cNvPicPr>
            <a:picLocks noChangeAspect="1"/>
          </p:cNvPicPr>
          <p:nvPr/>
        </p:nvPicPr>
        <p:blipFill>
          <a:blip r:embed="rId4"/>
          <a:stretch>
            <a:fillRect/>
          </a:stretch>
        </p:blipFill>
        <p:spPr>
          <a:xfrm>
            <a:off x="10391908" y="220685"/>
            <a:ext cx="1589735" cy="1032671"/>
          </a:xfrm>
          <a:prstGeom prst="rect">
            <a:avLst/>
          </a:prstGeom>
        </p:spPr>
      </p:pic>
    </p:spTree>
    <p:extLst>
      <p:ext uri="{BB962C8B-B14F-4D97-AF65-F5344CB8AC3E}">
        <p14:creationId xmlns:p14="http://schemas.microsoft.com/office/powerpoint/2010/main" val="2118314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056BD07E-79D0-B35F-3D99-5C3D4AEA85C0}"/>
              </a:ext>
            </a:extLst>
          </p:cNvPr>
          <p:cNvSpPr txBox="1">
            <a:spLocks/>
          </p:cNvSpPr>
          <p:nvPr/>
        </p:nvSpPr>
        <p:spPr>
          <a:xfrm>
            <a:off x="3896805" y="112549"/>
            <a:ext cx="4182128" cy="7584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4000" dirty="0" err="1">
                <a:solidFill>
                  <a:srgbClr val="003E9A"/>
                </a:solidFill>
                <a:latin typeface="Hero" panose="00000500000000000000" pitchFamily="2" charset="0"/>
                <a:ea typeface="+mn-ea"/>
                <a:cs typeface="Calibri Light" panose="020F0302020204030204" pitchFamily="34" charset="0"/>
              </a:rPr>
              <a:t>Community</a:t>
            </a:r>
            <a:r>
              <a:rPr lang="es-MX" sz="4000" dirty="0">
                <a:solidFill>
                  <a:srgbClr val="003E9A"/>
                </a:solidFill>
                <a:latin typeface="Hero" panose="00000500000000000000" pitchFamily="2" charset="0"/>
                <a:ea typeface="+mn-ea"/>
                <a:cs typeface="Calibri Light" panose="020F0302020204030204" pitchFamily="34" charset="0"/>
              </a:rPr>
              <a:t> </a:t>
            </a:r>
            <a:r>
              <a:rPr lang="es-MX" sz="4000" dirty="0" err="1">
                <a:solidFill>
                  <a:srgbClr val="003E9A"/>
                </a:solidFill>
                <a:latin typeface="Hero" panose="00000500000000000000" pitchFamily="2" charset="0"/>
                <a:ea typeface="+mn-ea"/>
                <a:cs typeface="Calibri Light" panose="020F0302020204030204" pitchFamily="34" charset="0"/>
              </a:rPr>
              <a:t>Needs</a:t>
            </a:r>
            <a:endParaRPr lang="es-MX" sz="4000" dirty="0">
              <a:solidFill>
                <a:srgbClr val="003E9A"/>
              </a:solidFill>
              <a:latin typeface="Hero" panose="00000500000000000000" pitchFamily="2" charset="0"/>
              <a:ea typeface="+mn-ea"/>
              <a:cs typeface="Calibri Light" panose="020F0302020204030204" pitchFamily="34" charset="0"/>
            </a:endParaRPr>
          </a:p>
        </p:txBody>
      </p:sp>
      <p:pic>
        <p:nvPicPr>
          <p:cNvPr id="6" name="Imagen 5" descr="Icono&#10;&#10;El contenido generado por IA puede ser incorrecto.">
            <a:extLst>
              <a:ext uri="{FF2B5EF4-FFF2-40B4-BE49-F238E27FC236}">
                <a16:creationId xmlns:a16="http://schemas.microsoft.com/office/drawing/2014/main" id="{B6358E09-1E6B-025A-9F1E-9588052E9504}"/>
              </a:ext>
            </a:extLst>
          </p:cNvPr>
          <p:cNvPicPr>
            <a:picLocks noChangeAspect="1"/>
          </p:cNvPicPr>
          <p:nvPr/>
        </p:nvPicPr>
        <p:blipFill>
          <a:blip r:embed="rId2"/>
          <a:stretch>
            <a:fillRect/>
          </a:stretch>
        </p:blipFill>
        <p:spPr>
          <a:xfrm>
            <a:off x="10465551" y="112549"/>
            <a:ext cx="1589735" cy="1032671"/>
          </a:xfrm>
          <a:prstGeom prst="rect">
            <a:avLst/>
          </a:prstGeom>
        </p:spPr>
      </p:pic>
      <p:sp>
        <p:nvSpPr>
          <p:cNvPr id="3" name="TextBox 5">
            <a:extLst>
              <a:ext uri="{FF2B5EF4-FFF2-40B4-BE49-F238E27FC236}">
                <a16:creationId xmlns:a16="http://schemas.microsoft.com/office/drawing/2014/main" id="{1002D276-0D23-EAAB-8CED-2527D2D2F817}"/>
              </a:ext>
            </a:extLst>
          </p:cNvPr>
          <p:cNvSpPr txBox="1"/>
          <p:nvPr/>
        </p:nvSpPr>
        <p:spPr>
          <a:xfrm>
            <a:off x="289894" y="1042463"/>
            <a:ext cx="11234449" cy="5297604"/>
          </a:xfrm>
          <a:prstGeom prst="rect">
            <a:avLst/>
          </a:prstGeom>
        </p:spPr>
        <p:txBody>
          <a:bodyPr wrap="square" lIns="0" tIns="0" rIns="0" bIns="0" rtlCol="0" anchor="t">
            <a:spAutoFit/>
          </a:bodyPr>
          <a:lstStyle/>
          <a:p>
            <a:pPr marL="342900" indent="-342900" algn="just">
              <a:lnSpc>
                <a:spcPct val="150000"/>
              </a:lnSpc>
              <a:spcBef>
                <a:spcPct val="0"/>
              </a:spcBef>
              <a:buFont typeface="Arial" panose="020B0604020202020204" pitchFamily="34" charset="0"/>
              <a:buChar char="•"/>
            </a:pPr>
            <a:r>
              <a:rPr lang="en-US" sz="2200" dirty="0">
                <a:solidFill>
                  <a:srgbClr val="003E9A"/>
                </a:solidFill>
                <a:latin typeface="Hero" panose="00000500000000000000" pitchFamily="2" charset="0"/>
                <a:cs typeface="Calibri Light" panose="020F0302020204030204" pitchFamily="34" charset="0"/>
                <a:sym typeface="Open Sans"/>
              </a:rPr>
              <a:t>This project replicates the successful experience of the ALEM/Rotary mobile wheelchair repair shop in District 4185.</a:t>
            </a:r>
          </a:p>
          <a:p>
            <a:pPr marL="342900" indent="-342900" algn="just">
              <a:lnSpc>
                <a:spcPct val="150000"/>
              </a:lnSpc>
              <a:spcBef>
                <a:spcPct val="0"/>
              </a:spcBef>
              <a:buFont typeface="Arial" panose="020B0604020202020204" pitchFamily="34" charset="0"/>
              <a:buChar char="•"/>
            </a:pPr>
            <a:r>
              <a:rPr lang="en-US" sz="2200" dirty="0">
                <a:solidFill>
                  <a:srgbClr val="003E9A"/>
                </a:solidFill>
                <a:latin typeface="Hero" panose="00000500000000000000" pitchFamily="2" charset="0"/>
                <a:cs typeface="Calibri Light" panose="020F0302020204030204" pitchFamily="34" charset="0"/>
                <a:sym typeface="Open Sans"/>
              </a:rPr>
              <a:t>This project offers high-quality wheelchair and orthotic repair at very low cost to thousands of low-income people with disabilities. </a:t>
            </a:r>
          </a:p>
          <a:p>
            <a:pPr marL="342900" indent="-342900" algn="just">
              <a:lnSpc>
                <a:spcPct val="150000"/>
              </a:lnSpc>
              <a:spcBef>
                <a:spcPct val="0"/>
              </a:spcBef>
              <a:buFont typeface="Arial" panose="020B0604020202020204" pitchFamily="34" charset="0"/>
              <a:buChar char="•"/>
            </a:pPr>
            <a:r>
              <a:rPr lang="en-US" sz="2200" dirty="0">
                <a:solidFill>
                  <a:srgbClr val="003E9A"/>
                </a:solidFill>
                <a:latin typeface="Hero" panose="00000500000000000000" pitchFamily="2" charset="0"/>
                <a:cs typeface="Calibri Light" panose="020F0302020204030204" pitchFamily="34" charset="0"/>
                <a:sym typeface="Open Sans"/>
              </a:rPr>
              <a:t>It also provides vocational training and employment for people with disabilities, and challenges the general public's assumptions about the ability of people with disabilities.</a:t>
            </a:r>
          </a:p>
          <a:p>
            <a:pPr marL="342900" indent="-342900" algn="just">
              <a:lnSpc>
                <a:spcPct val="150000"/>
              </a:lnSpc>
              <a:spcBef>
                <a:spcPct val="0"/>
              </a:spcBef>
              <a:buFont typeface="Arial" panose="020B0604020202020204" pitchFamily="34" charset="0"/>
              <a:buChar char="•"/>
            </a:pPr>
            <a:r>
              <a:rPr lang="en-US" sz="2200" dirty="0">
                <a:solidFill>
                  <a:srgbClr val="003E9A"/>
                </a:solidFill>
                <a:latin typeface="Hero" panose="00000500000000000000" pitchFamily="2" charset="0"/>
                <a:cs typeface="Calibri Light" panose="020F0302020204030204" pitchFamily="34" charset="0"/>
                <a:sym typeface="Open Sans"/>
              </a:rPr>
              <a:t>The project will empower people with disabilities, their families, and their networks with financial co-participation, paying for labor for the repairs, which generates income for the team of technicians with disabilities, and Rotary Clubs and individual donors support with the repairs.</a:t>
            </a:r>
          </a:p>
          <a:p>
            <a:pPr algn="ctr">
              <a:lnSpc>
                <a:spcPct val="150000"/>
              </a:lnSpc>
              <a:spcBef>
                <a:spcPct val="0"/>
              </a:spcBef>
            </a:pPr>
            <a:endParaRPr lang="en-US" sz="3526" dirty="0">
              <a:solidFill>
                <a:srgbClr val="000000"/>
              </a:solidFill>
              <a:latin typeface="Open Sans"/>
              <a:ea typeface="Open Sans"/>
              <a:cs typeface="Open Sans"/>
              <a:sym typeface="Open Sans"/>
            </a:endParaRPr>
          </a:p>
        </p:txBody>
      </p:sp>
    </p:spTree>
    <p:extLst>
      <p:ext uri="{BB962C8B-B14F-4D97-AF65-F5344CB8AC3E}">
        <p14:creationId xmlns:p14="http://schemas.microsoft.com/office/powerpoint/2010/main" val="3723692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7A618-C876-736D-2BDE-C657CFF5CC6D}"/>
            </a:ext>
          </a:extLst>
        </p:cNvPr>
        <p:cNvGrpSpPr/>
        <p:nvPr/>
      </p:nvGrpSpPr>
      <p:grpSpPr>
        <a:xfrm>
          <a:off x="0" y="0"/>
          <a:ext cx="0" cy="0"/>
          <a:chOff x="0" y="0"/>
          <a:chExt cx="0" cy="0"/>
        </a:xfrm>
      </p:grpSpPr>
      <p:sp>
        <p:nvSpPr>
          <p:cNvPr id="5" name="Título 1">
            <a:extLst>
              <a:ext uri="{FF2B5EF4-FFF2-40B4-BE49-F238E27FC236}">
                <a16:creationId xmlns:a16="http://schemas.microsoft.com/office/drawing/2014/main" id="{5E02C487-57E0-FE26-A8EA-012958B44BB3}"/>
              </a:ext>
            </a:extLst>
          </p:cNvPr>
          <p:cNvSpPr txBox="1">
            <a:spLocks/>
          </p:cNvSpPr>
          <p:nvPr/>
        </p:nvSpPr>
        <p:spPr>
          <a:xfrm>
            <a:off x="2906038" y="112549"/>
            <a:ext cx="6382011" cy="7584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003E9A"/>
                </a:solidFill>
                <a:latin typeface="Hero" panose="00000500000000000000" pitchFamily="2" charset="0"/>
                <a:ea typeface="+mn-ea"/>
                <a:cs typeface="Calibri Light" panose="020F0302020204030204" pitchFamily="34" charset="0"/>
              </a:rPr>
              <a:t>Global Grants - Area of Focus</a:t>
            </a:r>
          </a:p>
        </p:txBody>
      </p:sp>
      <p:sp>
        <p:nvSpPr>
          <p:cNvPr id="3" name="CuadroTexto 2">
            <a:extLst>
              <a:ext uri="{FF2B5EF4-FFF2-40B4-BE49-F238E27FC236}">
                <a16:creationId xmlns:a16="http://schemas.microsoft.com/office/drawing/2014/main" id="{05D0EAB8-125F-07B2-C3C5-E9AD8CC7B16F}"/>
              </a:ext>
            </a:extLst>
          </p:cNvPr>
          <p:cNvSpPr txBox="1"/>
          <p:nvPr/>
        </p:nvSpPr>
        <p:spPr>
          <a:xfrm>
            <a:off x="521059" y="870988"/>
            <a:ext cx="10895086" cy="6432530"/>
          </a:xfrm>
          <a:prstGeom prst="rect">
            <a:avLst/>
          </a:prstGeom>
          <a:noFill/>
        </p:spPr>
        <p:txBody>
          <a:bodyPr wrap="square">
            <a:spAutoFit/>
          </a:bodyPr>
          <a:lstStyle/>
          <a:p>
            <a:pPr marL="571500" indent="-571500">
              <a:buFont typeface="Arial" panose="020B0604020202020204" pitchFamily="34" charset="0"/>
              <a:buChar char="•"/>
            </a:pPr>
            <a:r>
              <a:rPr lang="es-MX" sz="3200" dirty="0" err="1">
                <a:solidFill>
                  <a:srgbClr val="003E9A"/>
                </a:solidFill>
                <a:latin typeface="Hero" panose="00000500000000000000" pitchFamily="2" charset="0"/>
                <a:cs typeface="Calibri Light" panose="020F0302020204030204" pitchFamily="34" charset="0"/>
              </a:rPr>
              <a:t>Area</a:t>
            </a:r>
            <a:r>
              <a:rPr lang="es-MX" sz="3200" dirty="0">
                <a:solidFill>
                  <a:srgbClr val="003E9A"/>
                </a:solidFill>
                <a:latin typeface="Hero" panose="00000500000000000000" pitchFamily="2" charset="0"/>
                <a:cs typeface="Calibri Light" panose="020F0302020204030204" pitchFamily="34" charset="0"/>
              </a:rPr>
              <a:t>.</a:t>
            </a:r>
            <a:r>
              <a:rPr lang="en-US" sz="3200" b="1" dirty="0">
                <a:solidFill>
                  <a:srgbClr val="30467C"/>
                </a:solidFill>
                <a:latin typeface="Open Sans Bold"/>
                <a:ea typeface="Open Sans Bold"/>
                <a:cs typeface="Open Sans Bold"/>
                <a:sym typeface="Open Sans Bold"/>
              </a:rPr>
              <a:t> </a:t>
            </a:r>
            <a:r>
              <a:rPr lang="en-US" sz="3200" b="1" dirty="0">
                <a:solidFill>
                  <a:srgbClr val="30467C"/>
                </a:solidFill>
                <a:latin typeface="Hero" panose="00000500000000000000"/>
                <a:ea typeface="Open Sans Bold"/>
                <a:cs typeface="Open Sans Bold"/>
                <a:sym typeface="Open Sans Bold"/>
              </a:rPr>
              <a:t>Economic development of communities</a:t>
            </a:r>
          </a:p>
          <a:p>
            <a:pPr marL="571500" indent="-571500">
              <a:buFont typeface="Arial" panose="020B0604020202020204" pitchFamily="34" charset="0"/>
              <a:buChar char="•"/>
            </a:pPr>
            <a:endParaRPr lang="en-US" sz="3200" b="1" dirty="0">
              <a:solidFill>
                <a:srgbClr val="30467C"/>
              </a:solidFill>
              <a:latin typeface="Hero" panose="00000500000000000000"/>
              <a:ea typeface="Open Sans Bold"/>
              <a:cs typeface="Open Sans Bold"/>
              <a:sym typeface="Open Sans Bold"/>
            </a:endParaRPr>
          </a:p>
          <a:p>
            <a:pPr marL="457200" indent="-457200" algn="just">
              <a:buFont typeface="Arial" panose="020B0604020202020204" pitchFamily="34" charset="0"/>
              <a:buChar char="•"/>
            </a:pPr>
            <a:r>
              <a:rPr lang="en-US" sz="2800" dirty="0">
                <a:solidFill>
                  <a:srgbClr val="003E9A"/>
                </a:solidFill>
                <a:latin typeface="Hero" panose="00000500000000000000" pitchFamily="2" charset="0"/>
                <a:cs typeface="Calibri Light" panose="020F0302020204030204" pitchFamily="34" charset="0"/>
                <a:sym typeface="Open Sans"/>
              </a:rPr>
              <a:t>Strengthen the capacity of civic leaders, local organizations, and community networks to support the economic development of impoverished communities and people living in vulnerable situations.</a:t>
            </a:r>
          </a:p>
          <a:p>
            <a:pPr marL="457200" indent="-457200" algn="just">
              <a:buFont typeface="Arial" panose="020B0604020202020204" pitchFamily="34" charset="0"/>
              <a:buChar char="•"/>
            </a:pPr>
            <a:r>
              <a:rPr lang="en-US" sz="2800" dirty="0">
                <a:solidFill>
                  <a:srgbClr val="003E9A"/>
                </a:solidFill>
                <a:latin typeface="Hero" panose="00000500000000000000" pitchFamily="2" charset="0"/>
                <a:cs typeface="Calibri Light" panose="020F0302020204030204" pitchFamily="34" charset="0"/>
                <a:sym typeface="Open Sans"/>
              </a:rPr>
              <a:t>Create productive employment opportunities and improve access to sustainable sources of income.</a:t>
            </a:r>
          </a:p>
          <a:p>
            <a:pPr marL="457200" indent="-457200" algn="just">
              <a:buFont typeface="Arial" panose="020B0604020202020204" pitchFamily="34" charset="0"/>
              <a:buChar char="•"/>
            </a:pPr>
            <a:r>
              <a:rPr lang="en-US" sz="2800" dirty="0">
                <a:solidFill>
                  <a:srgbClr val="003E9A"/>
                </a:solidFill>
                <a:latin typeface="Hero" panose="00000500000000000000" pitchFamily="2" charset="0"/>
                <a:cs typeface="Calibri Light" panose="020F0302020204030204" pitchFamily="34" charset="0"/>
                <a:sym typeface="Open Sans"/>
              </a:rPr>
              <a:t>There will be 33 "</a:t>
            </a:r>
            <a:r>
              <a:rPr lang="en-US" sz="2800" dirty="0" err="1">
                <a:solidFill>
                  <a:srgbClr val="003E9A"/>
                </a:solidFill>
                <a:latin typeface="Hero" panose="00000500000000000000" pitchFamily="2" charset="0"/>
                <a:cs typeface="Calibri Light" panose="020F0302020204030204" pitchFamily="34" charset="0"/>
                <a:sym typeface="Open Sans"/>
              </a:rPr>
              <a:t>enchulame</a:t>
            </a:r>
            <a:r>
              <a:rPr lang="en-US" sz="2800" dirty="0">
                <a:solidFill>
                  <a:srgbClr val="003E9A"/>
                </a:solidFill>
                <a:latin typeface="Hero" panose="00000500000000000000" pitchFamily="2" charset="0"/>
                <a:cs typeface="Calibri Light" panose="020F0302020204030204" pitchFamily="34" charset="0"/>
                <a:sym typeface="Open Sans"/>
              </a:rPr>
              <a:t> la </a:t>
            </a:r>
            <a:r>
              <a:rPr lang="en-US" sz="2800" dirty="0" err="1">
                <a:solidFill>
                  <a:srgbClr val="003E9A"/>
                </a:solidFill>
                <a:latin typeface="Hero" panose="00000500000000000000" pitchFamily="2" charset="0"/>
                <a:cs typeface="Calibri Light" panose="020F0302020204030204" pitchFamily="34" charset="0"/>
                <a:sym typeface="Open Sans"/>
              </a:rPr>
              <a:t>silla</a:t>
            </a:r>
            <a:r>
              <a:rPr lang="en-US" sz="2800" dirty="0">
                <a:solidFill>
                  <a:srgbClr val="003E9A"/>
                </a:solidFill>
                <a:latin typeface="Hero" panose="00000500000000000000" pitchFamily="2" charset="0"/>
                <a:cs typeface="Calibri Light" panose="020F0302020204030204" pitchFamily="34" charset="0"/>
                <a:sym typeface="Open Sans"/>
              </a:rPr>
              <a:t>" (Pick Me Up the Chair) sessions for technical training. 30 chairs will be fixed each day, resulting in 990 chairs being repaired. People with disabilities will receive training in marketing, human relations, and accounting.</a:t>
            </a:r>
          </a:p>
          <a:p>
            <a:pPr algn="ctr"/>
            <a:endParaRPr lang="en-US" sz="3200" dirty="0">
              <a:solidFill>
                <a:srgbClr val="000000"/>
              </a:solidFill>
              <a:latin typeface="Hero" panose="00000500000000000000"/>
              <a:ea typeface="Open Sans"/>
              <a:cs typeface="Open Sans"/>
              <a:sym typeface="Open Sans"/>
            </a:endParaRPr>
          </a:p>
          <a:p>
            <a:pPr marL="571500" indent="-571500">
              <a:buFont typeface="Arial" panose="020B0604020202020204" pitchFamily="34" charset="0"/>
              <a:buChar char="•"/>
            </a:pPr>
            <a:endParaRPr lang="en-US" sz="3200" b="1" dirty="0">
              <a:solidFill>
                <a:srgbClr val="30467C"/>
              </a:solidFill>
              <a:latin typeface="Hero" panose="00000500000000000000"/>
              <a:ea typeface="Open Sans Bold"/>
              <a:cs typeface="Open Sans Bold"/>
              <a:sym typeface="Open Sans Bold"/>
            </a:endParaRPr>
          </a:p>
          <a:p>
            <a:pPr marL="571500" indent="-571500">
              <a:buFont typeface="Arial" panose="020B0604020202020204" pitchFamily="34" charset="0"/>
              <a:buChar char="•"/>
            </a:pPr>
            <a:endParaRPr lang="es-MX" sz="3200" dirty="0">
              <a:solidFill>
                <a:srgbClr val="003E9A"/>
              </a:solidFill>
              <a:latin typeface="Hero" panose="00000500000000000000" pitchFamily="2" charset="0"/>
              <a:cs typeface="Calibri Light" panose="020F0302020204030204" pitchFamily="34" charset="0"/>
            </a:endParaRPr>
          </a:p>
        </p:txBody>
      </p:sp>
      <p:pic>
        <p:nvPicPr>
          <p:cNvPr id="4" name="Imagen 3" descr="Icono&#10;&#10;El contenido generado por IA puede ser incorrecto.">
            <a:extLst>
              <a:ext uri="{FF2B5EF4-FFF2-40B4-BE49-F238E27FC236}">
                <a16:creationId xmlns:a16="http://schemas.microsoft.com/office/drawing/2014/main" id="{A923BF53-FEEF-848D-2485-663F684FC2D9}"/>
              </a:ext>
            </a:extLst>
          </p:cNvPr>
          <p:cNvPicPr>
            <a:picLocks noChangeAspect="1"/>
          </p:cNvPicPr>
          <p:nvPr/>
        </p:nvPicPr>
        <p:blipFill>
          <a:blip r:embed="rId2"/>
          <a:stretch>
            <a:fillRect/>
          </a:stretch>
        </p:blipFill>
        <p:spPr>
          <a:xfrm>
            <a:off x="10447140" y="159316"/>
            <a:ext cx="1589735" cy="1032671"/>
          </a:xfrm>
          <a:prstGeom prst="rect">
            <a:avLst/>
          </a:prstGeom>
        </p:spPr>
      </p:pic>
    </p:spTree>
    <p:extLst>
      <p:ext uri="{BB962C8B-B14F-4D97-AF65-F5344CB8AC3E}">
        <p14:creationId xmlns:p14="http://schemas.microsoft.com/office/powerpoint/2010/main" val="45730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3B745-066E-D424-4932-CE114DDBFEC9}"/>
            </a:ext>
          </a:extLst>
        </p:cNvPr>
        <p:cNvGrpSpPr/>
        <p:nvPr/>
      </p:nvGrpSpPr>
      <p:grpSpPr>
        <a:xfrm>
          <a:off x="0" y="0"/>
          <a:ext cx="0" cy="0"/>
          <a:chOff x="0" y="0"/>
          <a:chExt cx="0" cy="0"/>
        </a:xfrm>
      </p:grpSpPr>
      <p:sp>
        <p:nvSpPr>
          <p:cNvPr id="5" name="Título 1">
            <a:extLst>
              <a:ext uri="{FF2B5EF4-FFF2-40B4-BE49-F238E27FC236}">
                <a16:creationId xmlns:a16="http://schemas.microsoft.com/office/drawing/2014/main" id="{973998B8-39FC-02F4-D956-E0D7D09C0898}"/>
              </a:ext>
            </a:extLst>
          </p:cNvPr>
          <p:cNvSpPr txBox="1">
            <a:spLocks/>
          </p:cNvSpPr>
          <p:nvPr/>
        </p:nvSpPr>
        <p:spPr>
          <a:xfrm>
            <a:off x="2906038" y="112549"/>
            <a:ext cx="6382011" cy="7584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003E9A"/>
                </a:solidFill>
                <a:latin typeface="Hero" panose="00000500000000000000" pitchFamily="2" charset="0"/>
                <a:ea typeface="+mn-ea"/>
                <a:cs typeface="Calibri Light" panose="020F0302020204030204" pitchFamily="34" charset="0"/>
              </a:rPr>
              <a:t>Sustainability</a:t>
            </a:r>
          </a:p>
        </p:txBody>
      </p:sp>
      <p:sp>
        <p:nvSpPr>
          <p:cNvPr id="3" name="CuadroTexto 2">
            <a:extLst>
              <a:ext uri="{FF2B5EF4-FFF2-40B4-BE49-F238E27FC236}">
                <a16:creationId xmlns:a16="http://schemas.microsoft.com/office/drawing/2014/main" id="{5A496134-7760-0ED8-6061-FFD12AEA16F6}"/>
              </a:ext>
            </a:extLst>
          </p:cNvPr>
          <p:cNvSpPr txBox="1"/>
          <p:nvPr/>
        </p:nvSpPr>
        <p:spPr>
          <a:xfrm>
            <a:off x="289894" y="967973"/>
            <a:ext cx="11444905" cy="5355312"/>
          </a:xfrm>
          <a:prstGeom prst="rect">
            <a:avLst/>
          </a:prstGeom>
          <a:noFill/>
        </p:spPr>
        <p:txBody>
          <a:bodyPr wrap="square">
            <a:spAutoFit/>
          </a:bodyPr>
          <a:lstStyle/>
          <a:p>
            <a:pPr marL="342900" indent="-342900" algn="just">
              <a:lnSpc>
                <a:spcPct val="150000"/>
              </a:lnSpc>
              <a:spcBef>
                <a:spcPct val="0"/>
              </a:spcBef>
              <a:buFont typeface="Arial" panose="020B0604020202020204" pitchFamily="34" charset="0"/>
              <a:buChar char="•"/>
            </a:pPr>
            <a:r>
              <a:rPr lang="en-US" dirty="0">
                <a:solidFill>
                  <a:srgbClr val="000000">
                    <a:alpha val="88627"/>
                  </a:srgbClr>
                </a:solidFill>
                <a:latin typeface="Hero" panose="00000500000000000000"/>
                <a:ea typeface="Open Sans"/>
                <a:cs typeface="Open Sans"/>
                <a:sym typeface="Open Sans"/>
              </a:rPr>
              <a:t>This project will provide technical, administrative, and business training, as well as employment for people with disabilities through wheelchair repair, benefiting a minimum of 2,000 people with disabilities and their families annually. </a:t>
            </a:r>
          </a:p>
          <a:p>
            <a:pPr marL="342900" indent="-342900" algn="just">
              <a:lnSpc>
                <a:spcPct val="150000"/>
              </a:lnSpc>
              <a:spcBef>
                <a:spcPct val="0"/>
              </a:spcBef>
              <a:buFont typeface="Arial" panose="020B0604020202020204" pitchFamily="34" charset="0"/>
              <a:buChar char="•"/>
            </a:pPr>
            <a:r>
              <a:rPr lang="en-US" dirty="0">
                <a:solidFill>
                  <a:srgbClr val="000000">
                    <a:alpha val="88627"/>
                  </a:srgbClr>
                </a:solidFill>
                <a:latin typeface="Hero" panose="00000500000000000000"/>
                <a:ea typeface="Open Sans"/>
                <a:cs typeface="Open Sans"/>
                <a:sym typeface="Open Sans"/>
              </a:rPr>
              <a:t>Additionally, it will provide basic training in wheelchair maintenance for at least 200 people. People with disabilities have the highest unemployment rate in the country. </a:t>
            </a:r>
          </a:p>
          <a:p>
            <a:pPr marL="342900" indent="-342900" algn="just">
              <a:lnSpc>
                <a:spcPct val="150000"/>
              </a:lnSpc>
              <a:spcBef>
                <a:spcPct val="0"/>
              </a:spcBef>
              <a:buFont typeface="Arial" panose="020B0604020202020204" pitchFamily="34" charset="0"/>
              <a:buChar char="•"/>
            </a:pPr>
            <a:r>
              <a:rPr lang="en-US" dirty="0">
                <a:solidFill>
                  <a:srgbClr val="000000">
                    <a:alpha val="88627"/>
                  </a:srgbClr>
                </a:solidFill>
                <a:latin typeface="Hero" panose="00000500000000000000"/>
                <a:ea typeface="Open Sans"/>
                <a:cs typeface="Open Sans"/>
                <a:sym typeface="Open Sans"/>
              </a:rPr>
              <a:t>According to the National Council for the Evaluation of Social Development Policy (CONEVAL), in 2020, 49.5% of people with disabilities lived below the poverty line.* </a:t>
            </a:r>
          </a:p>
          <a:p>
            <a:pPr marL="342900" indent="-342900" algn="just">
              <a:lnSpc>
                <a:spcPct val="150000"/>
              </a:lnSpc>
              <a:spcBef>
                <a:spcPct val="0"/>
              </a:spcBef>
              <a:buFont typeface="Arial" panose="020B0604020202020204" pitchFamily="34" charset="0"/>
              <a:buChar char="•"/>
            </a:pPr>
            <a:r>
              <a:rPr lang="en-US" dirty="0">
                <a:solidFill>
                  <a:srgbClr val="000000">
                    <a:alpha val="88627"/>
                  </a:srgbClr>
                </a:solidFill>
                <a:latin typeface="Hero" panose="00000500000000000000"/>
                <a:ea typeface="Open Sans"/>
                <a:cs typeface="Open Sans"/>
                <a:sym typeface="Open Sans"/>
              </a:rPr>
              <a:t>The project allows us to offer employment to people with disabilities and, at the same time, offer wheelchair repair at a very low cost. </a:t>
            </a:r>
          </a:p>
          <a:p>
            <a:pPr marL="342900" indent="-342900" algn="just">
              <a:lnSpc>
                <a:spcPct val="150000"/>
              </a:lnSpc>
              <a:spcBef>
                <a:spcPct val="0"/>
              </a:spcBef>
              <a:buFont typeface="Arial" panose="020B0604020202020204" pitchFamily="34" charset="0"/>
              <a:buChar char="•"/>
            </a:pPr>
            <a:r>
              <a:rPr lang="en-US" dirty="0">
                <a:solidFill>
                  <a:srgbClr val="000000">
                    <a:alpha val="88627"/>
                  </a:srgbClr>
                </a:solidFill>
                <a:latin typeface="Hero" panose="00000500000000000000"/>
                <a:ea typeface="Open Sans"/>
                <a:cs typeface="Open Sans"/>
                <a:sym typeface="Open Sans"/>
              </a:rPr>
              <a:t>It is also important to mention that the project not only offers employment to the technicians who work directly on the project, but also to thousands of people who are unable to perform their income-generating activities due to lack of mobility.</a:t>
            </a:r>
          </a:p>
          <a:p>
            <a:pPr marL="457200" indent="-457200">
              <a:buFont typeface="Arial" panose="020B0604020202020204" pitchFamily="34" charset="0"/>
              <a:buChar char="•"/>
            </a:pPr>
            <a:endParaRPr lang="es-MX" dirty="0">
              <a:solidFill>
                <a:srgbClr val="003E9A"/>
              </a:solidFill>
              <a:latin typeface="Hero" panose="00000500000000000000" pitchFamily="2" charset="0"/>
              <a:cs typeface="Calibri Light" panose="020F0302020204030204" pitchFamily="34" charset="0"/>
            </a:endParaRPr>
          </a:p>
        </p:txBody>
      </p:sp>
      <p:pic>
        <p:nvPicPr>
          <p:cNvPr id="4" name="Imagen 3" descr="Icono&#10;&#10;El contenido generado por IA puede ser incorrecto.">
            <a:extLst>
              <a:ext uri="{FF2B5EF4-FFF2-40B4-BE49-F238E27FC236}">
                <a16:creationId xmlns:a16="http://schemas.microsoft.com/office/drawing/2014/main" id="{982C7160-2F20-2362-04A8-6F894E6A4840}"/>
              </a:ext>
            </a:extLst>
          </p:cNvPr>
          <p:cNvPicPr>
            <a:picLocks noChangeAspect="1"/>
          </p:cNvPicPr>
          <p:nvPr/>
        </p:nvPicPr>
        <p:blipFill>
          <a:blip r:embed="rId2"/>
          <a:stretch>
            <a:fillRect/>
          </a:stretch>
        </p:blipFill>
        <p:spPr>
          <a:xfrm>
            <a:off x="10441004" y="112549"/>
            <a:ext cx="1589735" cy="1032671"/>
          </a:xfrm>
          <a:prstGeom prst="rect">
            <a:avLst/>
          </a:prstGeom>
        </p:spPr>
      </p:pic>
    </p:spTree>
    <p:extLst>
      <p:ext uri="{BB962C8B-B14F-4D97-AF65-F5344CB8AC3E}">
        <p14:creationId xmlns:p14="http://schemas.microsoft.com/office/powerpoint/2010/main" val="3564094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C5FCC-63BA-5254-0B73-B65C9B6C2074}"/>
            </a:ext>
          </a:extLst>
        </p:cNvPr>
        <p:cNvGrpSpPr/>
        <p:nvPr/>
      </p:nvGrpSpPr>
      <p:grpSpPr>
        <a:xfrm>
          <a:off x="0" y="0"/>
          <a:ext cx="0" cy="0"/>
          <a:chOff x="0" y="0"/>
          <a:chExt cx="0" cy="0"/>
        </a:xfrm>
      </p:grpSpPr>
      <p:sp>
        <p:nvSpPr>
          <p:cNvPr id="5" name="Título 1">
            <a:extLst>
              <a:ext uri="{FF2B5EF4-FFF2-40B4-BE49-F238E27FC236}">
                <a16:creationId xmlns:a16="http://schemas.microsoft.com/office/drawing/2014/main" id="{7D6F5204-83B3-AEB0-B01B-B10445535EF0}"/>
              </a:ext>
            </a:extLst>
          </p:cNvPr>
          <p:cNvSpPr txBox="1">
            <a:spLocks/>
          </p:cNvSpPr>
          <p:nvPr/>
        </p:nvSpPr>
        <p:spPr>
          <a:xfrm>
            <a:off x="2906038" y="112549"/>
            <a:ext cx="6382011" cy="7584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003E9A"/>
                </a:solidFill>
                <a:latin typeface="Hero" panose="00000500000000000000" pitchFamily="2" charset="0"/>
                <a:ea typeface="+mn-ea"/>
                <a:cs typeface="Calibri Light" panose="020F0302020204030204" pitchFamily="34" charset="0"/>
              </a:rPr>
              <a:t>Budget</a:t>
            </a:r>
          </a:p>
        </p:txBody>
      </p:sp>
      <p:pic>
        <p:nvPicPr>
          <p:cNvPr id="4" name="Imagen 3" descr="Icono&#10;&#10;El contenido generado por IA puede ser incorrecto.">
            <a:extLst>
              <a:ext uri="{FF2B5EF4-FFF2-40B4-BE49-F238E27FC236}">
                <a16:creationId xmlns:a16="http://schemas.microsoft.com/office/drawing/2014/main" id="{DDAEED37-4A60-6DB6-ADEB-2DDB8640C115}"/>
              </a:ext>
            </a:extLst>
          </p:cNvPr>
          <p:cNvPicPr>
            <a:picLocks noChangeAspect="1"/>
          </p:cNvPicPr>
          <p:nvPr/>
        </p:nvPicPr>
        <p:blipFill>
          <a:blip r:embed="rId2"/>
          <a:stretch>
            <a:fillRect/>
          </a:stretch>
        </p:blipFill>
        <p:spPr>
          <a:xfrm>
            <a:off x="10393633" y="130129"/>
            <a:ext cx="1589735" cy="1032671"/>
          </a:xfrm>
          <a:prstGeom prst="rect">
            <a:avLst/>
          </a:prstGeom>
        </p:spPr>
      </p:pic>
      <p:graphicFrame>
        <p:nvGraphicFramePr>
          <p:cNvPr id="2" name="Tabla 1">
            <a:extLst>
              <a:ext uri="{FF2B5EF4-FFF2-40B4-BE49-F238E27FC236}">
                <a16:creationId xmlns:a16="http://schemas.microsoft.com/office/drawing/2014/main" id="{3873A93D-FED7-F1CC-1CDE-C90B871E5767}"/>
              </a:ext>
            </a:extLst>
          </p:cNvPr>
          <p:cNvGraphicFramePr>
            <a:graphicFrameLocks noGrp="1"/>
          </p:cNvGraphicFramePr>
          <p:nvPr>
            <p:extLst>
              <p:ext uri="{D42A27DB-BD31-4B8C-83A1-F6EECF244321}">
                <p14:modId xmlns:p14="http://schemas.microsoft.com/office/powerpoint/2010/main" val="933065526"/>
              </p:ext>
            </p:extLst>
          </p:nvPr>
        </p:nvGraphicFramePr>
        <p:xfrm>
          <a:off x="872837" y="969818"/>
          <a:ext cx="9968678" cy="4845495"/>
        </p:xfrm>
        <a:graphic>
          <a:graphicData uri="http://schemas.openxmlformats.org/drawingml/2006/table">
            <a:tbl>
              <a:tblPr firstRow="1" firstCol="1" bandRow="1">
                <a:tableStyleId>{5C22544A-7EE6-4342-B048-85BDC9FD1C3A}</a:tableStyleId>
              </a:tblPr>
              <a:tblGrid>
                <a:gridCol w="6941127">
                  <a:extLst>
                    <a:ext uri="{9D8B030D-6E8A-4147-A177-3AD203B41FA5}">
                      <a16:colId xmlns:a16="http://schemas.microsoft.com/office/drawing/2014/main" val="4147523010"/>
                    </a:ext>
                  </a:extLst>
                </a:gridCol>
                <a:gridCol w="1496291">
                  <a:extLst>
                    <a:ext uri="{9D8B030D-6E8A-4147-A177-3AD203B41FA5}">
                      <a16:colId xmlns:a16="http://schemas.microsoft.com/office/drawing/2014/main" val="2485338234"/>
                    </a:ext>
                  </a:extLst>
                </a:gridCol>
                <a:gridCol w="1531260">
                  <a:extLst>
                    <a:ext uri="{9D8B030D-6E8A-4147-A177-3AD203B41FA5}">
                      <a16:colId xmlns:a16="http://schemas.microsoft.com/office/drawing/2014/main" val="2992223073"/>
                    </a:ext>
                  </a:extLst>
                </a:gridCol>
              </a:tblGrid>
              <a:tr h="819561">
                <a:tc>
                  <a:txBody>
                    <a:bodyPr/>
                    <a:lstStyle/>
                    <a:p>
                      <a:pPr algn="ctr">
                        <a:lnSpc>
                          <a:spcPct val="115000"/>
                        </a:lnSpc>
                        <a:spcAft>
                          <a:spcPts val="800"/>
                        </a:spcAft>
                      </a:pPr>
                      <a:r>
                        <a:rPr lang="es-ES" sz="2400" kern="0" dirty="0">
                          <a:effectLst/>
                        </a:rPr>
                        <a:t>Concept</a:t>
                      </a:r>
                      <a:endParaRPr lang="es-E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ES" sz="2400" kern="0">
                          <a:effectLst/>
                        </a:rPr>
                        <a:t>Category</a:t>
                      </a:r>
                      <a:endParaRPr lang="es-ES" sz="2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ES" sz="2400" kern="0">
                          <a:effectLst/>
                        </a:rPr>
                        <a:t>Cost in USD</a:t>
                      </a:r>
                      <a:endParaRPr lang="es-ES" sz="2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00523016"/>
                  </a:ext>
                </a:extLst>
              </a:tr>
              <a:tr h="332472">
                <a:tc>
                  <a:txBody>
                    <a:bodyPr/>
                    <a:lstStyle/>
                    <a:p>
                      <a:pPr>
                        <a:lnSpc>
                          <a:spcPct val="115000"/>
                        </a:lnSpc>
                        <a:spcAft>
                          <a:spcPts val="800"/>
                        </a:spcAft>
                      </a:pPr>
                      <a:r>
                        <a:rPr lang="en-US" sz="2000" kern="0" dirty="0">
                          <a:effectLst/>
                        </a:rPr>
                        <a:t>Tools and equipment for wheelchair repair</a:t>
                      </a:r>
                      <a:endParaRPr lang="es-E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nSpc>
                          <a:spcPct val="115000"/>
                        </a:lnSpc>
                        <a:spcAft>
                          <a:spcPts val="800"/>
                        </a:spcAft>
                      </a:pPr>
                      <a:r>
                        <a:rPr lang="es-ES" sz="2000" kern="0">
                          <a:effectLst/>
                        </a:rPr>
                        <a:t>Equipment</a:t>
                      </a:r>
                      <a:endParaRPr lang="es-ES"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r">
                        <a:lnSpc>
                          <a:spcPct val="115000"/>
                        </a:lnSpc>
                        <a:spcAft>
                          <a:spcPts val="800"/>
                        </a:spcAft>
                      </a:pPr>
                      <a:r>
                        <a:rPr lang="es-ES" sz="2000" kern="0">
                          <a:effectLst/>
                        </a:rPr>
                        <a:t>6,700.00</a:t>
                      </a:r>
                      <a:endParaRPr lang="es-ES"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19717140"/>
                  </a:ext>
                </a:extLst>
              </a:tr>
              <a:tr h="332472">
                <a:tc>
                  <a:txBody>
                    <a:bodyPr/>
                    <a:lstStyle/>
                    <a:p>
                      <a:pPr>
                        <a:lnSpc>
                          <a:spcPct val="115000"/>
                        </a:lnSpc>
                        <a:spcAft>
                          <a:spcPts val="800"/>
                        </a:spcAft>
                      </a:pPr>
                      <a:r>
                        <a:rPr lang="en-US" sz="2000" kern="0" dirty="0">
                          <a:effectLst/>
                        </a:rPr>
                        <a:t>fasteners: nuts, bolts, washers and rivets</a:t>
                      </a:r>
                      <a:endParaRPr lang="es-E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nSpc>
                          <a:spcPct val="115000"/>
                        </a:lnSpc>
                        <a:spcAft>
                          <a:spcPts val="800"/>
                        </a:spcAft>
                      </a:pPr>
                      <a:r>
                        <a:rPr lang="es-ES" sz="2000" kern="0">
                          <a:effectLst/>
                        </a:rPr>
                        <a:t>Supplies</a:t>
                      </a:r>
                      <a:endParaRPr lang="es-ES"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r">
                        <a:lnSpc>
                          <a:spcPct val="115000"/>
                        </a:lnSpc>
                        <a:spcAft>
                          <a:spcPts val="800"/>
                        </a:spcAft>
                      </a:pPr>
                      <a:r>
                        <a:rPr lang="es-ES" sz="2000" kern="0">
                          <a:effectLst/>
                        </a:rPr>
                        <a:t>850.00</a:t>
                      </a:r>
                      <a:endParaRPr lang="es-ES"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13247107"/>
                  </a:ext>
                </a:extLst>
              </a:tr>
              <a:tr h="682977">
                <a:tc>
                  <a:txBody>
                    <a:bodyPr/>
                    <a:lstStyle/>
                    <a:p>
                      <a:pPr>
                        <a:lnSpc>
                          <a:spcPct val="115000"/>
                        </a:lnSpc>
                        <a:spcAft>
                          <a:spcPts val="800"/>
                        </a:spcAft>
                      </a:pPr>
                      <a:r>
                        <a:rPr lang="en-US" sz="2000" kern="0" dirty="0">
                          <a:effectLst/>
                        </a:rPr>
                        <a:t>General supplies: sandpaper, fiberglass, loosening agent, paint, tape, </a:t>
                      </a:r>
                      <a:r>
                        <a:rPr lang="en-US" sz="2000" kern="0" dirty="0" err="1">
                          <a:effectLst/>
                        </a:rPr>
                        <a:t>etc</a:t>
                      </a:r>
                      <a:endParaRPr lang="es-E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nSpc>
                          <a:spcPct val="115000"/>
                        </a:lnSpc>
                        <a:spcAft>
                          <a:spcPts val="800"/>
                        </a:spcAft>
                      </a:pPr>
                      <a:r>
                        <a:rPr lang="es-ES" sz="2000" kern="0">
                          <a:effectLst/>
                        </a:rPr>
                        <a:t>Supplies</a:t>
                      </a:r>
                      <a:endParaRPr lang="es-ES"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r">
                        <a:lnSpc>
                          <a:spcPct val="115000"/>
                        </a:lnSpc>
                        <a:spcAft>
                          <a:spcPts val="800"/>
                        </a:spcAft>
                      </a:pPr>
                      <a:r>
                        <a:rPr lang="es-ES" sz="2000" kern="0" dirty="0">
                          <a:effectLst/>
                        </a:rPr>
                        <a:t>1,500.00</a:t>
                      </a:r>
                      <a:endParaRPr lang="es-E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8895006"/>
                  </a:ext>
                </a:extLst>
              </a:tr>
              <a:tr h="332472">
                <a:tc>
                  <a:txBody>
                    <a:bodyPr/>
                    <a:lstStyle/>
                    <a:p>
                      <a:pPr>
                        <a:lnSpc>
                          <a:spcPct val="115000"/>
                        </a:lnSpc>
                        <a:spcAft>
                          <a:spcPts val="800"/>
                        </a:spcAft>
                      </a:pPr>
                      <a:r>
                        <a:rPr lang="en-US" sz="2000" kern="0" dirty="0">
                          <a:effectLst/>
                        </a:rPr>
                        <a:t>Spare parts for wheelchair repair</a:t>
                      </a:r>
                      <a:endParaRPr lang="es-E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nSpc>
                          <a:spcPct val="115000"/>
                        </a:lnSpc>
                        <a:spcAft>
                          <a:spcPts val="800"/>
                        </a:spcAft>
                      </a:pPr>
                      <a:r>
                        <a:rPr lang="es-ES" sz="2000" kern="0" dirty="0" err="1">
                          <a:effectLst/>
                        </a:rPr>
                        <a:t>Supplies</a:t>
                      </a:r>
                      <a:endParaRPr lang="es-E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r">
                        <a:lnSpc>
                          <a:spcPct val="115000"/>
                        </a:lnSpc>
                        <a:spcAft>
                          <a:spcPts val="800"/>
                        </a:spcAft>
                      </a:pPr>
                      <a:r>
                        <a:rPr lang="es-ES" sz="2000" kern="0" dirty="0">
                          <a:effectLst/>
                        </a:rPr>
                        <a:t>26,500.00</a:t>
                      </a:r>
                      <a:endParaRPr lang="es-E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6915404"/>
                  </a:ext>
                </a:extLst>
              </a:tr>
              <a:tr h="332472">
                <a:tc>
                  <a:txBody>
                    <a:bodyPr/>
                    <a:lstStyle/>
                    <a:p>
                      <a:pPr>
                        <a:lnSpc>
                          <a:spcPct val="115000"/>
                        </a:lnSpc>
                        <a:spcAft>
                          <a:spcPts val="800"/>
                        </a:spcAft>
                      </a:pPr>
                      <a:r>
                        <a:rPr lang="es-ES" sz="2000" kern="0" dirty="0">
                          <a:effectLst/>
                        </a:rPr>
                        <a:t>Marketing and sales training</a:t>
                      </a:r>
                      <a:endParaRPr lang="es-E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nSpc>
                          <a:spcPct val="115000"/>
                        </a:lnSpc>
                        <a:spcAft>
                          <a:spcPts val="800"/>
                        </a:spcAft>
                      </a:pPr>
                      <a:r>
                        <a:rPr lang="es-ES" sz="2000" kern="0">
                          <a:effectLst/>
                        </a:rPr>
                        <a:t>Training</a:t>
                      </a:r>
                      <a:endParaRPr lang="es-ES"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r">
                        <a:lnSpc>
                          <a:spcPct val="115000"/>
                        </a:lnSpc>
                        <a:spcAft>
                          <a:spcPts val="800"/>
                        </a:spcAft>
                      </a:pPr>
                      <a:r>
                        <a:rPr lang="es-ES" sz="2000" kern="0" dirty="0">
                          <a:effectLst/>
                        </a:rPr>
                        <a:t>1,700.00</a:t>
                      </a:r>
                      <a:endParaRPr lang="es-E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416157169"/>
                  </a:ext>
                </a:extLst>
              </a:tr>
              <a:tr h="332472">
                <a:tc>
                  <a:txBody>
                    <a:bodyPr/>
                    <a:lstStyle/>
                    <a:p>
                      <a:pPr>
                        <a:lnSpc>
                          <a:spcPct val="115000"/>
                        </a:lnSpc>
                        <a:spcAft>
                          <a:spcPts val="800"/>
                        </a:spcAft>
                      </a:pPr>
                      <a:r>
                        <a:rPr lang="en-US" sz="2000" kern="0" dirty="0">
                          <a:effectLst/>
                        </a:rPr>
                        <a:t>Effective communication and human relations workshop</a:t>
                      </a:r>
                      <a:endParaRPr lang="es-E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nSpc>
                          <a:spcPct val="115000"/>
                        </a:lnSpc>
                        <a:spcAft>
                          <a:spcPts val="800"/>
                        </a:spcAft>
                      </a:pPr>
                      <a:r>
                        <a:rPr lang="es-ES" sz="2000" kern="0">
                          <a:effectLst/>
                        </a:rPr>
                        <a:t>Training</a:t>
                      </a:r>
                      <a:endParaRPr lang="es-ES"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r">
                        <a:lnSpc>
                          <a:spcPct val="115000"/>
                        </a:lnSpc>
                        <a:spcAft>
                          <a:spcPts val="800"/>
                        </a:spcAft>
                      </a:pPr>
                      <a:r>
                        <a:rPr lang="es-ES" sz="2000" kern="0" dirty="0">
                          <a:effectLst/>
                        </a:rPr>
                        <a:t>1,700.00</a:t>
                      </a:r>
                      <a:endParaRPr lang="es-E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870819214"/>
                  </a:ext>
                </a:extLst>
              </a:tr>
              <a:tr h="332472">
                <a:tc>
                  <a:txBody>
                    <a:bodyPr/>
                    <a:lstStyle/>
                    <a:p>
                      <a:pPr>
                        <a:lnSpc>
                          <a:spcPct val="115000"/>
                        </a:lnSpc>
                        <a:spcAft>
                          <a:spcPts val="800"/>
                        </a:spcAft>
                      </a:pPr>
                      <a:r>
                        <a:rPr lang="en-US" sz="2000" kern="0">
                          <a:effectLst/>
                        </a:rPr>
                        <a:t>Planning, administration, and basic accounting workshop</a:t>
                      </a:r>
                      <a:endParaRPr lang="es-ES"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nSpc>
                          <a:spcPct val="115000"/>
                        </a:lnSpc>
                        <a:spcAft>
                          <a:spcPts val="800"/>
                        </a:spcAft>
                      </a:pPr>
                      <a:r>
                        <a:rPr lang="es-ES" sz="2000" kern="0" dirty="0">
                          <a:effectLst/>
                        </a:rPr>
                        <a:t>Training</a:t>
                      </a:r>
                      <a:endParaRPr lang="es-E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r">
                        <a:lnSpc>
                          <a:spcPct val="115000"/>
                        </a:lnSpc>
                        <a:spcAft>
                          <a:spcPts val="800"/>
                        </a:spcAft>
                      </a:pPr>
                      <a:r>
                        <a:rPr lang="es-ES" sz="2000" kern="0" dirty="0">
                          <a:effectLst/>
                        </a:rPr>
                        <a:t>1,700.00</a:t>
                      </a:r>
                      <a:endParaRPr lang="es-E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49949454"/>
                  </a:ext>
                </a:extLst>
              </a:tr>
              <a:tr h="682977">
                <a:tc>
                  <a:txBody>
                    <a:bodyPr/>
                    <a:lstStyle/>
                    <a:p>
                      <a:pPr>
                        <a:lnSpc>
                          <a:spcPct val="115000"/>
                        </a:lnSpc>
                        <a:spcAft>
                          <a:spcPts val="800"/>
                        </a:spcAft>
                      </a:pPr>
                      <a:r>
                        <a:rPr lang="en-US" sz="2000" kern="0">
                          <a:effectLst/>
                        </a:rPr>
                        <a:t>Technical training: tools, welding, and wheelchair repair processes</a:t>
                      </a:r>
                      <a:endParaRPr lang="es-ES"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nSpc>
                          <a:spcPct val="115000"/>
                        </a:lnSpc>
                        <a:spcAft>
                          <a:spcPts val="800"/>
                        </a:spcAft>
                      </a:pPr>
                      <a:r>
                        <a:rPr lang="es-ES" sz="2000" kern="0" dirty="0">
                          <a:effectLst/>
                        </a:rPr>
                        <a:t>Training</a:t>
                      </a:r>
                      <a:endParaRPr lang="es-E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r">
                        <a:lnSpc>
                          <a:spcPct val="115000"/>
                        </a:lnSpc>
                        <a:spcAft>
                          <a:spcPts val="800"/>
                        </a:spcAft>
                      </a:pPr>
                      <a:r>
                        <a:rPr lang="es-ES" sz="2000" kern="0" dirty="0">
                          <a:effectLst/>
                        </a:rPr>
                        <a:t>3,350.00</a:t>
                      </a:r>
                      <a:endParaRPr lang="es-E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02214405"/>
                  </a:ext>
                </a:extLst>
              </a:tr>
              <a:tr h="332472">
                <a:tc>
                  <a:txBody>
                    <a:bodyPr/>
                    <a:lstStyle/>
                    <a:p>
                      <a:pPr>
                        <a:lnSpc>
                          <a:spcPct val="115000"/>
                        </a:lnSpc>
                        <a:spcAft>
                          <a:spcPts val="800"/>
                        </a:spcAft>
                      </a:pPr>
                      <a:r>
                        <a:rPr lang="es-ES" sz="2000" kern="0">
                          <a:effectLst/>
                        </a:rPr>
                        <a:t>Project management</a:t>
                      </a:r>
                      <a:endParaRPr lang="es-ES"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nSpc>
                          <a:spcPct val="115000"/>
                        </a:lnSpc>
                        <a:spcAft>
                          <a:spcPts val="800"/>
                        </a:spcAft>
                      </a:pPr>
                      <a:r>
                        <a:rPr lang="es-ES" sz="2000" kern="0">
                          <a:effectLst/>
                        </a:rPr>
                        <a:t>Training</a:t>
                      </a:r>
                      <a:endParaRPr lang="es-ES"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r">
                        <a:lnSpc>
                          <a:spcPct val="115000"/>
                        </a:lnSpc>
                        <a:spcAft>
                          <a:spcPts val="800"/>
                        </a:spcAft>
                      </a:pPr>
                      <a:r>
                        <a:rPr lang="es-ES" sz="2000" kern="0" dirty="0">
                          <a:effectLst/>
                        </a:rPr>
                        <a:t>3,350.00</a:t>
                      </a:r>
                      <a:endParaRPr lang="es-E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44819692"/>
                  </a:ext>
                </a:extLst>
              </a:tr>
              <a:tr h="332472">
                <a:tc>
                  <a:txBody>
                    <a:bodyPr/>
                    <a:lstStyle/>
                    <a:p>
                      <a:pPr>
                        <a:lnSpc>
                          <a:spcPct val="115000"/>
                        </a:lnSpc>
                        <a:spcAft>
                          <a:spcPts val="800"/>
                        </a:spcAft>
                      </a:pPr>
                      <a:r>
                        <a:rPr lang="es-ES" sz="2000" b="1" kern="0" dirty="0">
                          <a:effectLst/>
                        </a:rPr>
                        <a:t>Total </a:t>
                      </a:r>
                      <a:r>
                        <a:rPr lang="es-ES" sz="2000" b="1" kern="0" dirty="0" err="1">
                          <a:effectLst/>
                        </a:rPr>
                        <a:t>budget</a:t>
                      </a:r>
                      <a:endParaRPr lang="es-ES"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nSpc>
                          <a:spcPct val="115000"/>
                        </a:lnSpc>
                        <a:spcAft>
                          <a:spcPts val="800"/>
                        </a:spcAft>
                      </a:pPr>
                      <a:r>
                        <a:rPr lang="es-ES" sz="2000" kern="0">
                          <a:effectLst/>
                        </a:rPr>
                        <a:t> </a:t>
                      </a:r>
                      <a:endParaRPr lang="es-ES"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r">
                        <a:lnSpc>
                          <a:spcPct val="115000"/>
                        </a:lnSpc>
                        <a:spcAft>
                          <a:spcPts val="800"/>
                        </a:spcAft>
                      </a:pPr>
                      <a:r>
                        <a:rPr lang="es-ES" sz="2000" b="1" kern="0" dirty="0">
                          <a:effectLst/>
                        </a:rPr>
                        <a:t>47,350.00</a:t>
                      </a:r>
                      <a:endParaRPr lang="es-ES"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283000809"/>
                  </a:ext>
                </a:extLst>
              </a:tr>
            </a:tbl>
          </a:graphicData>
        </a:graphic>
      </p:graphicFrame>
    </p:spTree>
    <p:extLst>
      <p:ext uri="{BB962C8B-B14F-4D97-AF65-F5344CB8AC3E}">
        <p14:creationId xmlns:p14="http://schemas.microsoft.com/office/powerpoint/2010/main" val="1971596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C5FCC-63BA-5254-0B73-B65C9B6C2074}"/>
            </a:ext>
          </a:extLst>
        </p:cNvPr>
        <p:cNvGrpSpPr/>
        <p:nvPr/>
      </p:nvGrpSpPr>
      <p:grpSpPr>
        <a:xfrm>
          <a:off x="0" y="0"/>
          <a:ext cx="0" cy="0"/>
          <a:chOff x="0" y="0"/>
          <a:chExt cx="0" cy="0"/>
        </a:xfrm>
      </p:grpSpPr>
      <p:sp>
        <p:nvSpPr>
          <p:cNvPr id="5" name="Título 1">
            <a:extLst>
              <a:ext uri="{FF2B5EF4-FFF2-40B4-BE49-F238E27FC236}">
                <a16:creationId xmlns:a16="http://schemas.microsoft.com/office/drawing/2014/main" id="{7D6F5204-83B3-AEB0-B01B-B10445535EF0}"/>
              </a:ext>
            </a:extLst>
          </p:cNvPr>
          <p:cNvSpPr txBox="1">
            <a:spLocks/>
          </p:cNvSpPr>
          <p:nvPr/>
        </p:nvSpPr>
        <p:spPr>
          <a:xfrm>
            <a:off x="2906038" y="112549"/>
            <a:ext cx="6382011" cy="7584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003E9A"/>
                </a:solidFill>
                <a:latin typeface="Hero" panose="00000500000000000000" pitchFamily="2" charset="0"/>
                <a:ea typeface="+mn-ea"/>
                <a:cs typeface="Calibri Light" panose="020F0302020204030204" pitchFamily="34" charset="0"/>
              </a:rPr>
              <a:t>Funding</a:t>
            </a:r>
          </a:p>
        </p:txBody>
      </p:sp>
      <p:pic>
        <p:nvPicPr>
          <p:cNvPr id="4" name="Imagen 3" descr="Icono&#10;&#10;El contenido generado por IA puede ser incorrecto.">
            <a:extLst>
              <a:ext uri="{FF2B5EF4-FFF2-40B4-BE49-F238E27FC236}">
                <a16:creationId xmlns:a16="http://schemas.microsoft.com/office/drawing/2014/main" id="{DDAEED37-4A60-6DB6-ADEB-2DDB8640C115}"/>
              </a:ext>
            </a:extLst>
          </p:cNvPr>
          <p:cNvPicPr>
            <a:picLocks noChangeAspect="1"/>
          </p:cNvPicPr>
          <p:nvPr/>
        </p:nvPicPr>
        <p:blipFill>
          <a:blip r:embed="rId2"/>
          <a:stretch>
            <a:fillRect/>
          </a:stretch>
        </p:blipFill>
        <p:spPr>
          <a:xfrm>
            <a:off x="10393633" y="130129"/>
            <a:ext cx="1589735" cy="1032671"/>
          </a:xfrm>
          <a:prstGeom prst="rect">
            <a:avLst/>
          </a:prstGeom>
        </p:spPr>
      </p:pic>
      <p:pic>
        <p:nvPicPr>
          <p:cNvPr id="6" name="Imagen 5" descr="Gráfico&#10;&#10;El contenido generado por IA puede ser incorrecto.">
            <a:extLst>
              <a:ext uri="{FF2B5EF4-FFF2-40B4-BE49-F238E27FC236}">
                <a16:creationId xmlns:a16="http://schemas.microsoft.com/office/drawing/2014/main" id="{338E45A5-52A6-19E2-8E23-C08773A76E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929" y="0"/>
            <a:ext cx="9700142" cy="6858000"/>
          </a:xfrm>
          <a:prstGeom prst="rect">
            <a:avLst/>
          </a:prstGeom>
        </p:spPr>
      </p:pic>
    </p:spTree>
    <p:extLst>
      <p:ext uri="{BB962C8B-B14F-4D97-AF65-F5344CB8AC3E}">
        <p14:creationId xmlns:p14="http://schemas.microsoft.com/office/powerpoint/2010/main" val="3911736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E5D73-BD54-A892-0236-4B37B872033C}"/>
            </a:ext>
          </a:extLst>
        </p:cNvPr>
        <p:cNvGrpSpPr/>
        <p:nvPr/>
      </p:nvGrpSpPr>
      <p:grpSpPr>
        <a:xfrm>
          <a:off x="0" y="0"/>
          <a:ext cx="0" cy="0"/>
          <a:chOff x="0" y="0"/>
          <a:chExt cx="0" cy="0"/>
        </a:xfrm>
      </p:grpSpPr>
      <p:sp>
        <p:nvSpPr>
          <p:cNvPr id="3" name="Marcador de pie de página 3">
            <a:extLst>
              <a:ext uri="{FF2B5EF4-FFF2-40B4-BE49-F238E27FC236}">
                <a16:creationId xmlns:a16="http://schemas.microsoft.com/office/drawing/2014/main" id="{73AB0E2F-2733-FF87-B9AB-01013984A2EE}"/>
              </a:ext>
            </a:extLst>
          </p:cNvPr>
          <p:cNvSpPr>
            <a:spLocks noGrp="1"/>
          </p:cNvSpPr>
          <p:nvPr>
            <p:ph type="ftr" sz="quarter" idx="11"/>
          </p:nvPr>
        </p:nvSpPr>
        <p:spPr>
          <a:xfrm>
            <a:off x="526473" y="2236736"/>
            <a:ext cx="11083636" cy="3340623"/>
          </a:xfrm>
        </p:spPr>
        <p:txBody>
          <a:bodyPr/>
          <a:lstStyle/>
          <a:p>
            <a:r>
              <a:rPr lang="en-US" sz="3200" dirty="0">
                <a:solidFill>
                  <a:srgbClr val="003E9A"/>
                </a:solidFill>
                <a:latin typeface="Hero" panose="00000500000000000000" pitchFamily="2" charset="0"/>
                <a:cs typeface="Calibri Light" panose="020F0302020204030204" pitchFamily="34" charset="0"/>
              </a:rPr>
              <a:t>Project Lead: </a:t>
            </a:r>
            <a:r>
              <a:rPr lang="en-US" sz="3200" dirty="0" err="1">
                <a:solidFill>
                  <a:srgbClr val="003E9A"/>
                </a:solidFill>
                <a:latin typeface="Hero" panose="00000500000000000000" pitchFamily="2" charset="0"/>
                <a:cs typeface="Calibri Light" panose="020F0302020204030204" pitchFamily="34" charset="0"/>
              </a:rPr>
              <a:t>Eustaquio</a:t>
            </a:r>
            <a:r>
              <a:rPr lang="en-US" sz="3200" dirty="0">
                <a:solidFill>
                  <a:srgbClr val="003E9A"/>
                </a:solidFill>
                <a:latin typeface="Hero" panose="00000500000000000000" pitchFamily="2" charset="0"/>
                <a:cs typeface="Calibri Light" panose="020F0302020204030204" pitchFamily="34" charset="0"/>
              </a:rPr>
              <a:t> Trejo Alvarez e Ivonne Alva Sánchez</a:t>
            </a:r>
          </a:p>
          <a:p>
            <a:endParaRPr lang="en-US" sz="3200" dirty="0">
              <a:solidFill>
                <a:srgbClr val="003E9A"/>
              </a:solidFill>
              <a:latin typeface="Hero" panose="00000500000000000000" pitchFamily="2" charset="0"/>
              <a:cs typeface="Calibri Light" panose="020F0302020204030204" pitchFamily="34" charset="0"/>
            </a:endParaRPr>
          </a:p>
          <a:p>
            <a:r>
              <a:rPr lang="en-US" sz="3200" dirty="0" err="1">
                <a:solidFill>
                  <a:srgbClr val="003E9A"/>
                </a:solidFill>
                <a:latin typeface="Hero" panose="00000500000000000000" pitchFamily="2" charset="0"/>
                <a:cs typeface="Calibri Light" panose="020F0302020204030204" pitchFamily="34" charset="0"/>
              </a:rPr>
              <a:t>Movil</a:t>
            </a:r>
            <a:r>
              <a:rPr lang="en-US" sz="3200" dirty="0">
                <a:solidFill>
                  <a:srgbClr val="003E9A"/>
                </a:solidFill>
                <a:latin typeface="Hero" panose="00000500000000000000" pitchFamily="2" charset="0"/>
                <a:cs typeface="Calibri Light" panose="020F0302020204030204" pitchFamily="34" charset="0"/>
              </a:rPr>
              <a:t>: 55 2205 2989 y 55 4084 3496</a:t>
            </a:r>
          </a:p>
          <a:p>
            <a:endParaRPr lang="en-US" sz="3200" dirty="0">
              <a:solidFill>
                <a:srgbClr val="003E9A"/>
              </a:solidFill>
              <a:latin typeface="Hero" panose="00000500000000000000" pitchFamily="2" charset="0"/>
              <a:cs typeface="Calibri Light" panose="020F0302020204030204" pitchFamily="34" charset="0"/>
            </a:endParaRPr>
          </a:p>
          <a:p>
            <a:r>
              <a:rPr lang="es-ES" sz="3200" dirty="0">
                <a:solidFill>
                  <a:srgbClr val="003E9A"/>
                </a:solidFill>
                <a:latin typeface="Hero" panose="00000500000000000000" pitchFamily="2" charset="0"/>
                <a:cs typeface="Calibri Light" panose="020F0302020204030204" pitchFamily="34" charset="0"/>
              </a:rPr>
              <a:t>Email: </a:t>
            </a:r>
            <a:r>
              <a:rPr lang="es-ES" sz="3200" dirty="0">
                <a:solidFill>
                  <a:srgbClr val="003E9A"/>
                </a:solidFill>
                <a:latin typeface="Hero" panose="00000500000000000000" pitchFamily="2" charset="0"/>
                <a:cs typeface="Calibri Light" panose="020F0302020204030204" pitchFamily="34" charset="0"/>
                <a:hlinkClick r:id="rId2"/>
              </a:rPr>
              <a:t>eustaquiotrejo@hotmail.com</a:t>
            </a:r>
            <a:r>
              <a:rPr lang="es-ES" sz="3200" dirty="0">
                <a:solidFill>
                  <a:srgbClr val="003E9A"/>
                </a:solidFill>
                <a:latin typeface="Hero" panose="00000500000000000000" pitchFamily="2" charset="0"/>
                <a:cs typeface="Calibri Light" panose="020F0302020204030204" pitchFamily="34" charset="0"/>
              </a:rPr>
              <a:t> e  ivonne_alva@yahoo.com.mx</a:t>
            </a:r>
          </a:p>
        </p:txBody>
      </p:sp>
      <p:pic>
        <p:nvPicPr>
          <p:cNvPr id="4" name="Imagen 3" descr="Imagen que contiene dibujo&#10;&#10;Descripción generada automáticamente">
            <a:extLst>
              <a:ext uri="{FF2B5EF4-FFF2-40B4-BE49-F238E27FC236}">
                <a16:creationId xmlns:a16="http://schemas.microsoft.com/office/drawing/2014/main" id="{427553EF-2FBD-2D8B-CE09-BBC8D0CA5F98}"/>
              </a:ext>
            </a:extLst>
          </p:cNvPr>
          <p:cNvPicPr>
            <a:picLocks noChangeAspect="1"/>
          </p:cNvPicPr>
          <p:nvPr/>
        </p:nvPicPr>
        <p:blipFill>
          <a:blip r:embed="rId3"/>
          <a:stretch>
            <a:fillRect/>
          </a:stretch>
        </p:blipFill>
        <p:spPr>
          <a:xfrm>
            <a:off x="2695077" y="424215"/>
            <a:ext cx="3098168" cy="1167651"/>
          </a:xfrm>
          <a:prstGeom prst="rect">
            <a:avLst/>
          </a:prstGeom>
        </p:spPr>
      </p:pic>
      <p:pic>
        <p:nvPicPr>
          <p:cNvPr id="5" name="Imagen 4" descr="Icono&#10;&#10;El contenido generado por IA puede ser incorrecto.">
            <a:extLst>
              <a:ext uri="{FF2B5EF4-FFF2-40B4-BE49-F238E27FC236}">
                <a16:creationId xmlns:a16="http://schemas.microsoft.com/office/drawing/2014/main" id="{A9809BDA-863D-623E-6BC6-C8FECC2C56AC}"/>
              </a:ext>
            </a:extLst>
          </p:cNvPr>
          <p:cNvPicPr>
            <a:picLocks noChangeAspect="1"/>
          </p:cNvPicPr>
          <p:nvPr/>
        </p:nvPicPr>
        <p:blipFill>
          <a:blip r:embed="rId4"/>
          <a:stretch>
            <a:fillRect/>
          </a:stretch>
        </p:blipFill>
        <p:spPr>
          <a:xfrm>
            <a:off x="10393633" y="159316"/>
            <a:ext cx="1589735" cy="1032671"/>
          </a:xfrm>
          <a:prstGeom prst="rect">
            <a:avLst/>
          </a:prstGeom>
        </p:spPr>
      </p:pic>
    </p:spTree>
    <p:extLst>
      <p:ext uri="{BB962C8B-B14F-4D97-AF65-F5344CB8AC3E}">
        <p14:creationId xmlns:p14="http://schemas.microsoft.com/office/powerpoint/2010/main" val="3541492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E5D73-BD54-A892-0236-4B37B872033C}"/>
            </a:ext>
          </a:extLst>
        </p:cNvPr>
        <p:cNvGrpSpPr/>
        <p:nvPr/>
      </p:nvGrpSpPr>
      <p:grpSpPr>
        <a:xfrm>
          <a:off x="0" y="0"/>
          <a:ext cx="0" cy="0"/>
          <a:chOff x="0" y="0"/>
          <a:chExt cx="0" cy="0"/>
        </a:xfrm>
      </p:grpSpPr>
      <p:pic>
        <p:nvPicPr>
          <p:cNvPr id="4" name="Imagen 3" descr="Imagen que contiene dibujo&#10;&#10;Descripción generada automáticamente">
            <a:extLst>
              <a:ext uri="{FF2B5EF4-FFF2-40B4-BE49-F238E27FC236}">
                <a16:creationId xmlns:a16="http://schemas.microsoft.com/office/drawing/2014/main" id="{427553EF-2FBD-2D8B-CE09-BBC8D0CA5F98}"/>
              </a:ext>
            </a:extLst>
          </p:cNvPr>
          <p:cNvPicPr>
            <a:picLocks noChangeAspect="1"/>
          </p:cNvPicPr>
          <p:nvPr/>
        </p:nvPicPr>
        <p:blipFill>
          <a:blip r:embed="rId2"/>
          <a:stretch>
            <a:fillRect/>
          </a:stretch>
        </p:blipFill>
        <p:spPr>
          <a:xfrm>
            <a:off x="2695077" y="424215"/>
            <a:ext cx="3098168" cy="1167651"/>
          </a:xfrm>
          <a:prstGeom prst="rect">
            <a:avLst/>
          </a:prstGeom>
        </p:spPr>
      </p:pic>
      <p:pic>
        <p:nvPicPr>
          <p:cNvPr id="5" name="Imagen 4" descr="Icono&#10;&#10;El contenido generado por IA puede ser incorrecto.">
            <a:extLst>
              <a:ext uri="{FF2B5EF4-FFF2-40B4-BE49-F238E27FC236}">
                <a16:creationId xmlns:a16="http://schemas.microsoft.com/office/drawing/2014/main" id="{A9809BDA-863D-623E-6BC6-C8FECC2C56AC}"/>
              </a:ext>
            </a:extLst>
          </p:cNvPr>
          <p:cNvPicPr>
            <a:picLocks noChangeAspect="1"/>
          </p:cNvPicPr>
          <p:nvPr/>
        </p:nvPicPr>
        <p:blipFill>
          <a:blip r:embed="rId3"/>
          <a:stretch>
            <a:fillRect/>
          </a:stretch>
        </p:blipFill>
        <p:spPr>
          <a:xfrm>
            <a:off x="10393633" y="159316"/>
            <a:ext cx="1589735" cy="1032671"/>
          </a:xfrm>
          <a:prstGeom prst="rect">
            <a:avLst/>
          </a:prstGeom>
        </p:spPr>
      </p:pic>
      <p:pic>
        <p:nvPicPr>
          <p:cNvPr id="7" name="Imagen 6" descr="Imagen que contiene persona, bicicleta, tabla, hombre&#10;&#10;El contenido generado por IA puede ser incorrecto.">
            <a:extLst>
              <a:ext uri="{FF2B5EF4-FFF2-40B4-BE49-F238E27FC236}">
                <a16:creationId xmlns:a16="http://schemas.microsoft.com/office/drawing/2014/main" id="{3A5C2FB9-193B-8FFD-8735-D51381D6D8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8507" y="1956095"/>
            <a:ext cx="3262548" cy="3901906"/>
          </a:xfrm>
          <a:prstGeom prst="rect">
            <a:avLst/>
          </a:prstGeom>
        </p:spPr>
      </p:pic>
      <p:pic>
        <p:nvPicPr>
          <p:cNvPr id="10" name="Imagen 9" descr="Un grupo de hombres sentados en una mesa&#10;&#10;El contenido generado por IA puede ser incorrecto.">
            <a:extLst>
              <a:ext uri="{FF2B5EF4-FFF2-40B4-BE49-F238E27FC236}">
                <a16:creationId xmlns:a16="http://schemas.microsoft.com/office/drawing/2014/main" id="{601F5AC9-D829-9145-B904-B3EE47CD1D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776" y="2009263"/>
            <a:ext cx="4191486" cy="3848632"/>
          </a:xfrm>
          <a:prstGeom prst="rect">
            <a:avLst/>
          </a:prstGeom>
        </p:spPr>
      </p:pic>
      <p:pic>
        <p:nvPicPr>
          <p:cNvPr id="12" name="Imagen 11" descr="Un grupo de personas en el asiento de una bicicleta&#10;&#10;El contenido generado por IA puede ser incorrecto.">
            <a:extLst>
              <a:ext uri="{FF2B5EF4-FFF2-40B4-BE49-F238E27FC236}">
                <a16:creationId xmlns:a16="http://schemas.microsoft.com/office/drawing/2014/main" id="{81AC0F5A-1CCC-3642-EB69-FA94E43DF6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53165" y="2009264"/>
            <a:ext cx="3112986" cy="3848632"/>
          </a:xfrm>
          <a:prstGeom prst="rect">
            <a:avLst/>
          </a:prstGeom>
        </p:spPr>
      </p:pic>
    </p:spTree>
    <p:extLst>
      <p:ext uri="{BB962C8B-B14F-4D97-AF65-F5344CB8AC3E}">
        <p14:creationId xmlns:p14="http://schemas.microsoft.com/office/powerpoint/2010/main" val="197291688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271CE010EEF2C84389C623FB8F8A1285" ma:contentTypeVersion="13" ma:contentTypeDescription="Crear nuevo documento." ma:contentTypeScope="" ma:versionID="61286d0de16530307eb7acecaac68f22">
  <xsd:schema xmlns:xsd="http://www.w3.org/2001/XMLSchema" xmlns:xs="http://www.w3.org/2001/XMLSchema" xmlns:p="http://schemas.microsoft.com/office/2006/metadata/properties" xmlns:ns3="bb4add90-efe2-4970-a5b5-547487572956" xmlns:ns4="afe3925e-52d2-4b31-95e1-71ef50162912" targetNamespace="http://schemas.microsoft.com/office/2006/metadata/properties" ma:root="true" ma:fieldsID="a9d4f5ec99c08e1978579802e5aac9f3" ns3:_="" ns4:_="">
    <xsd:import namespace="bb4add90-efe2-4970-a5b5-547487572956"/>
    <xsd:import namespace="afe3925e-52d2-4b31-95e1-71ef5016291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4add90-efe2-4970-a5b5-5474875729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fe3925e-52d2-4b31-95e1-71ef50162912"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SharingHintHash" ma:index="12"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9FC10B-E942-46DA-BF62-2257E9745E4B}">
  <ds:schemaRefs>
    <ds:schemaRef ds:uri="http://schemas.microsoft.com/sharepoint/v3/contenttype/forms"/>
  </ds:schemaRefs>
</ds:datastoreItem>
</file>

<file path=customXml/itemProps2.xml><?xml version="1.0" encoding="utf-8"?>
<ds:datastoreItem xmlns:ds="http://schemas.openxmlformats.org/officeDocument/2006/customXml" ds:itemID="{6A268DE5-9458-4D9A-B078-6F8E85FAEBA2}">
  <ds:schemaRefs>
    <ds:schemaRef ds:uri="http://www.w3.org/XML/1998/namespace"/>
    <ds:schemaRef ds:uri="http://purl.org/dc/dcmitype/"/>
    <ds:schemaRef ds:uri="bb4add90-efe2-4970-a5b5-547487572956"/>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afe3925e-52d2-4b31-95e1-71ef50162912"/>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E96A020C-AE9B-440F-9ED8-12388CFF9B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4add90-efe2-4970-a5b5-547487572956"/>
    <ds:schemaRef ds:uri="afe3925e-52d2-4b31-95e1-71ef501629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5827</TotalTime>
  <Words>547</Words>
  <Application>Microsoft Office PowerPoint</Application>
  <PresentationFormat>Panorámica</PresentationFormat>
  <Paragraphs>68</Paragraphs>
  <Slides>8</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vt:i4>
      </vt:variant>
    </vt:vector>
  </HeadingPairs>
  <TitlesOfParts>
    <vt:vector size="16" baseType="lpstr">
      <vt:lpstr>Aptos</vt:lpstr>
      <vt:lpstr>Arial</vt:lpstr>
      <vt:lpstr>Calibri</vt:lpstr>
      <vt:lpstr>Calibri Light</vt:lpstr>
      <vt:lpstr>Hero</vt:lpstr>
      <vt:lpstr>Open Sans</vt:lpstr>
      <vt:lpstr>Open Sans Bold</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Ramón Guerrero Aguirre</dc:creator>
  <cp:lastModifiedBy>IVONNE ALVA</cp:lastModifiedBy>
  <cp:revision>176</cp:revision>
  <dcterms:created xsi:type="dcterms:W3CDTF">2022-09-23T16:42:56Z</dcterms:created>
  <dcterms:modified xsi:type="dcterms:W3CDTF">2026-02-15T21:06:38Z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0x010100271CE010EEF2C84389C623FB8F8A1285</vt:lpwstr>
  </property>
</Properties>
</file>