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autoCompressPictures="0">
  <p:sldMasterIdLst>
    <p:sldMasterId id="2147483648" r:id="rId1"/>
  </p:sldMasterIdLst>
  <p:notesMasterIdLst>
    <p:notesMasterId r:id="rId21"/>
  </p:notesMasterIdLst>
  <p:sldIdLst>
    <p:sldId id="256" r:id="rId2"/>
    <p:sldId id="265" r:id="rId3"/>
    <p:sldId id="257" r:id="rId4"/>
    <p:sldId id="258" r:id="rId5"/>
    <p:sldId id="259" r:id="rId6"/>
    <p:sldId id="266" r:id="rId7"/>
    <p:sldId id="262" r:id="rId8"/>
    <p:sldId id="267" r:id="rId9"/>
    <p:sldId id="268" r:id="rId10"/>
    <p:sldId id="269" r:id="rId11"/>
    <p:sldId id="260" r:id="rId12"/>
    <p:sldId id="261" r:id="rId13"/>
    <p:sldId id="263" r:id="rId14"/>
    <p:sldId id="264" r:id="rId15"/>
    <p:sldId id="270" r:id="rId16"/>
    <p:sldId id="271" r:id="rId17"/>
    <p:sldId id="272"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52"/>
  </p:normalViewPr>
  <p:slideViewPr>
    <p:cSldViewPr snapToGrid="0">
      <p:cViewPr varScale="1">
        <p:scale>
          <a:sx n="97" d="100"/>
          <a:sy n="97" d="100"/>
        </p:scale>
        <p:origin x="968"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E1ABF-83E2-E04D-A404-6DEB28DF1FC4}" type="datetimeFigureOut">
              <a:rPr lang="es-MX" smtClean="0"/>
              <a:t>06/02/26</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6065D-04BB-2A42-AE60-A06BE87B788B}" type="slidenum">
              <a:rPr lang="es-MX" smtClean="0"/>
              <a:t>‹Nº›</a:t>
            </a:fld>
            <a:endParaRPr lang="es-MX"/>
          </a:p>
        </p:txBody>
      </p:sp>
    </p:spTree>
    <p:extLst>
      <p:ext uri="{BB962C8B-B14F-4D97-AF65-F5344CB8AC3E}">
        <p14:creationId xmlns:p14="http://schemas.microsoft.com/office/powerpoint/2010/main" val="2299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B35735E7-9BBB-D044-BD5C-2EC6FA2594C7}" type="datetime1">
              <a:rPr lang="es-MX" smtClean="0"/>
              <a:t>06/02/26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AC38AA72-5661-E14F-B387-1D94516C549D}" type="datetime1">
              <a:rPr lang="es-MX" smtClean="0"/>
              <a:t>06/02/26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685EF0BC-4285-3F43-9BA8-02A3F7CE5FB7}" type="datetime1">
              <a:rPr lang="es-MX" smtClean="0"/>
              <a:t>06/02/26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s-MX"/>
              <a:t>Haz clic para modificar el estilo de título del patrón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05E9267-200D-3C43-B32F-28B174E4FE6E}" type="datetime1">
              <a:rPr lang="es-MX" smtClean="0"/>
              <a:t>06/02/26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B7CEF57A-2090-D74A-A4D6-2DDA80C301DD}" type="datetime1">
              <a:rPr lang="es-MX" smtClean="0"/>
              <a:t>06/02/26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s-MX"/>
              <a:t>Haz clic para modificar el estilo de título del patrón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9DFABA74-4091-D349-8592-7ED797FBFA6C}" type="datetime1">
              <a:rPr lang="es-MX" smtClean="0"/>
              <a:t>06/02/26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s-MX"/>
              <a:t>Haz clic para modificar el estilo de título del patrón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ECB35982-ED84-044F-A20C-93AE3682BB60}" type="datetime1">
              <a:rPr lang="es-MX" smtClean="0"/>
              <a:t>06/02/26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FB3D6B8A-28BE-C744-B22D-263A0350CD0F}" type="datetime1">
              <a:rPr lang="es-MX" smtClean="0"/>
              <a:t>06/02/26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4C4D5DE-C3D0-2D41-B458-16B529970F30}" type="datetime1">
              <a:rPr lang="es-MX" smtClean="0"/>
              <a:t>06/02/26</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3473B065-F829-8B4E-BE23-FF24BEB1CB70}" type="datetime1">
              <a:rPr lang="es-MX" smtClean="0"/>
              <a:t>06/02/26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F7EC4077-3F64-C241-A41D-932410FC8F7C}" type="datetime1">
              <a:rPr lang="es-MX" smtClean="0"/>
              <a:t>06/02/26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E2A68E78-F036-D547-98C2-D42C32D34457}" type="datetime1">
              <a:rPr lang="es-MX" smtClean="0"/>
              <a:t>06/02/26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80322" y="3030008"/>
            <a:ext cx="4698355" cy="290617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5594123" y="3030008"/>
            <a:ext cx="4700059" cy="290617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4DEC28FE-2D1B-5E4B-B62C-2980485FF115}" type="datetime1">
              <a:rPr lang="es-MX" smtClean="0"/>
              <a:t>06/02/26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24080912-3E67-754B-A419-62A14BAC266C}" type="datetime1">
              <a:rPr lang="es-MX" smtClean="0"/>
              <a:t>06/02/26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507EBC-FAC2-4343-948D-32B3DAE3BEB7}" type="datetime1">
              <a:rPr lang="es-MX" smtClean="0"/>
              <a:t>06/02/26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MX"/>
              <a:t>Haz clic para modificar el estilo de título del patrón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556BBEAD-19FC-854D-A07C-497CC178026D}" type="datetime1">
              <a:rPr lang="es-MX" smtClean="0"/>
              <a:t>06/02/26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2E2D9194-61D7-9445-AA2E-440C7D580587}" type="datetime1">
              <a:rPr lang="es-MX" smtClean="0"/>
              <a:t>06/02/26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B3F6F7-A7B2-C344-9D0B-7DBC8434DDFA}" type="datetime1">
              <a:rPr lang="es-MX" smtClean="0"/>
              <a:t>06/02/26</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71C8C4C-B917-4631-9FDE-FC3A5FA26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EBFA857-F019-4043-8918-992AED80C8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10586" y="0"/>
            <a:ext cx="12192000" cy="6858000"/>
          </a:xfrm>
          <a:prstGeom prst="rect">
            <a:avLst/>
          </a:prstGeom>
        </p:spPr>
      </p:pic>
      <p:sp>
        <p:nvSpPr>
          <p:cNvPr id="19" name="Rectangle 18">
            <a:extLst>
              <a:ext uri="{FF2B5EF4-FFF2-40B4-BE49-F238E27FC236}">
                <a16:creationId xmlns:a16="http://schemas.microsoft.com/office/drawing/2014/main" id="{A53A2C4A-7938-4419-8904-6D2453346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570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8AC2FA8-410E-4F7D-8A38-988297147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2" name="Título 1">
            <a:extLst>
              <a:ext uri="{FF2B5EF4-FFF2-40B4-BE49-F238E27FC236}">
                <a16:creationId xmlns:a16="http://schemas.microsoft.com/office/drawing/2014/main" id="{5E8AAD21-5E86-9E25-5E37-2A0267FAC127}"/>
              </a:ext>
            </a:extLst>
          </p:cNvPr>
          <p:cNvSpPr>
            <a:spLocks noGrp="1"/>
          </p:cNvSpPr>
          <p:nvPr>
            <p:ph type="ctrTitle"/>
          </p:nvPr>
        </p:nvSpPr>
        <p:spPr>
          <a:xfrm>
            <a:off x="690908" y="4710483"/>
            <a:ext cx="8133478" cy="940240"/>
          </a:xfrm>
        </p:spPr>
        <p:txBody>
          <a:bodyPr>
            <a:normAutofit/>
          </a:bodyPr>
          <a:lstStyle/>
          <a:p>
            <a:r>
              <a:rPr lang="es-MX" sz="4800"/>
              <a:t>“Blue hearth” project</a:t>
            </a:r>
          </a:p>
        </p:txBody>
      </p:sp>
      <p:pic>
        <p:nvPicPr>
          <p:cNvPr id="10" name="Imagen 9">
            <a:extLst>
              <a:ext uri="{FF2B5EF4-FFF2-40B4-BE49-F238E27FC236}">
                <a16:creationId xmlns:a16="http://schemas.microsoft.com/office/drawing/2014/main" id="{E989118D-724B-DE29-CC4C-2F6818F3371C}"/>
              </a:ext>
            </a:extLst>
          </p:cNvPr>
          <p:cNvPicPr>
            <a:picLocks noChangeAspect="1"/>
          </p:cNvPicPr>
          <p:nvPr/>
        </p:nvPicPr>
        <p:blipFill>
          <a:blip r:embed="rId3"/>
          <a:stretch>
            <a:fillRect/>
          </a:stretch>
        </p:blipFill>
        <p:spPr>
          <a:xfrm>
            <a:off x="362723" y="640311"/>
            <a:ext cx="3308324" cy="3308324"/>
          </a:xfrm>
          <a:prstGeom prst="rect">
            <a:avLst/>
          </a:prstGeom>
          <a:ln>
            <a:noFill/>
          </a:ln>
          <a:effectLst/>
        </p:spPr>
      </p:pic>
      <p:pic>
        <p:nvPicPr>
          <p:cNvPr id="8" name="Imagen 7">
            <a:extLst>
              <a:ext uri="{FF2B5EF4-FFF2-40B4-BE49-F238E27FC236}">
                <a16:creationId xmlns:a16="http://schemas.microsoft.com/office/drawing/2014/main" id="{69D42DDA-2E8D-BCD9-6F16-749CBD41D2DE}"/>
              </a:ext>
            </a:extLst>
          </p:cNvPr>
          <p:cNvPicPr>
            <a:picLocks noChangeAspect="1"/>
          </p:cNvPicPr>
          <p:nvPr/>
        </p:nvPicPr>
        <p:blipFill>
          <a:blip r:embed="rId4"/>
          <a:stretch>
            <a:fillRect/>
          </a:stretch>
        </p:blipFill>
        <p:spPr>
          <a:xfrm>
            <a:off x="6328242" y="640311"/>
            <a:ext cx="5300858" cy="1974570"/>
          </a:xfrm>
          <a:prstGeom prst="rect">
            <a:avLst/>
          </a:prstGeom>
          <a:ln>
            <a:noFill/>
          </a:ln>
          <a:effectLst/>
        </p:spPr>
      </p:pic>
      <p:sp>
        <p:nvSpPr>
          <p:cNvPr id="23" name="Rectangle 22">
            <a:extLst>
              <a:ext uri="{FF2B5EF4-FFF2-40B4-BE49-F238E27FC236}">
                <a16:creationId xmlns:a16="http://schemas.microsoft.com/office/drawing/2014/main" id="{B8ABD5F6-C0F5-4646-B17F-8CDF751EA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25" name="Rectangle 24">
            <a:extLst>
              <a:ext uri="{FF2B5EF4-FFF2-40B4-BE49-F238E27FC236}">
                <a16:creationId xmlns:a16="http://schemas.microsoft.com/office/drawing/2014/main" id="{DA7F6F6D-DC70-44FC-9DB5-E57814E15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F26CDD1-21FC-474C-A2C9-7B8DB767E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3470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6AC0D-ABA2-16A6-79E2-934991BB50D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3DB564-D541-60A8-5EDD-5520C8AF3BC7}"/>
              </a:ext>
            </a:extLst>
          </p:cNvPr>
          <p:cNvSpPr>
            <a:spLocks noGrp="1"/>
          </p:cNvSpPr>
          <p:nvPr>
            <p:ph type="title"/>
          </p:nvPr>
        </p:nvSpPr>
        <p:spPr/>
        <p:txBody>
          <a:bodyPr/>
          <a:lstStyle/>
          <a:p>
            <a:r>
              <a:rPr lang="es-MX" dirty="0"/>
              <a:t>Enrollment certified personel</a:t>
            </a:r>
          </a:p>
        </p:txBody>
      </p:sp>
      <p:sp>
        <p:nvSpPr>
          <p:cNvPr id="3" name="Marcador de contenido 2">
            <a:extLst>
              <a:ext uri="{FF2B5EF4-FFF2-40B4-BE49-F238E27FC236}">
                <a16:creationId xmlns:a16="http://schemas.microsoft.com/office/drawing/2014/main" id="{03407797-CFA8-84B6-51DF-AF8D5B3E5235}"/>
              </a:ext>
            </a:extLst>
          </p:cNvPr>
          <p:cNvSpPr>
            <a:spLocks noGrp="1"/>
          </p:cNvSpPr>
          <p:nvPr>
            <p:ph idx="1"/>
          </p:nvPr>
        </p:nvSpPr>
        <p:spPr>
          <a:xfrm>
            <a:off x="376265" y="2610033"/>
            <a:ext cx="6592706" cy="3345937"/>
          </a:xfrm>
        </p:spPr>
        <p:txBody>
          <a:bodyPr>
            <a:normAutofit/>
          </a:bodyPr>
          <a:lstStyle/>
          <a:p>
            <a:r>
              <a:rPr lang="es-MX" sz="2000" dirty="0"/>
              <a:t>Enrollment of two ocupational persons an infant psicologist, administrative personal for caretaker and physiotherapist.</a:t>
            </a:r>
          </a:p>
          <a:p>
            <a:r>
              <a:rPr lang="es-MX" sz="2000" dirty="0"/>
              <a:t>Integral Sensorial Certification under the SPM, Dunn, EOIS and Ayres SI scope.</a:t>
            </a:r>
          </a:p>
          <a:p>
            <a:endParaRPr lang="es-MX" sz="2000" dirty="0"/>
          </a:p>
        </p:txBody>
      </p:sp>
      <p:pic>
        <p:nvPicPr>
          <p:cNvPr id="7" name="Imagen 6">
            <a:extLst>
              <a:ext uri="{FF2B5EF4-FFF2-40B4-BE49-F238E27FC236}">
                <a16:creationId xmlns:a16="http://schemas.microsoft.com/office/drawing/2014/main" id="{BA0D9BE7-457C-73F3-B378-B24627D60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703" y="2610034"/>
            <a:ext cx="4192365" cy="279234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Marcador de número de diapositiva 3">
            <a:extLst>
              <a:ext uri="{FF2B5EF4-FFF2-40B4-BE49-F238E27FC236}">
                <a16:creationId xmlns:a16="http://schemas.microsoft.com/office/drawing/2014/main" id="{3BA2998B-5309-A341-0F8E-5C1EEF978956}"/>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220374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Heart-shaped puzzle missing one piece at the centre">
            <a:extLst>
              <a:ext uri="{FF2B5EF4-FFF2-40B4-BE49-F238E27FC236}">
                <a16:creationId xmlns:a16="http://schemas.microsoft.com/office/drawing/2014/main" id="{71DBF2F0-5E3B-9806-81B9-B51C846A1AB0}"/>
              </a:ext>
            </a:extLst>
          </p:cNvPr>
          <p:cNvPicPr>
            <a:picLocks noChangeAspect="1"/>
          </p:cNvPicPr>
          <p:nvPr/>
        </p:nvPicPr>
        <p:blipFill>
          <a:blip r:embed="rId3"/>
          <a:srcRect l="5592" r="20877"/>
          <a:stretch>
            <a:fillRect/>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2" name="Título 1">
            <a:extLst>
              <a:ext uri="{FF2B5EF4-FFF2-40B4-BE49-F238E27FC236}">
                <a16:creationId xmlns:a16="http://schemas.microsoft.com/office/drawing/2014/main" id="{A40A71DF-6B96-2979-695F-D21152B76E9E}"/>
              </a:ext>
            </a:extLst>
          </p:cNvPr>
          <p:cNvSpPr>
            <a:spLocks noGrp="1"/>
          </p:cNvSpPr>
          <p:nvPr>
            <p:ph type="title"/>
          </p:nvPr>
        </p:nvSpPr>
        <p:spPr>
          <a:xfrm>
            <a:off x="680321" y="753228"/>
            <a:ext cx="4103551" cy="1080938"/>
          </a:xfrm>
        </p:spPr>
        <p:txBody>
          <a:bodyPr>
            <a:normAutofit/>
          </a:bodyPr>
          <a:lstStyle/>
          <a:p>
            <a:r>
              <a:rPr lang="es-MX" sz="2700" dirty="0"/>
              <a:t>Playground working areas </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6" name="Marcador de contenido 5">
            <a:extLst>
              <a:ext uri="{FF2B5EF4-FFF2-40B4-BE49-F238E27FC236}">
                <a16:creationId xmlns:a16="http://schemas.microsoft.com/office/drawing/2014/main" id="{FF714EA8-BFF4-C0DD-D903-3EA5961DD8E4}"/>
              </a:ext>
            </a:extLst>
          </p:cNvPr>
          <p:cNvSpPr>
            <a:spLocks noGrp="1"/>
          </p:cNvSpPr>
          <p:nvPr>
            <p:ph idx="1"/>
          </p:nvPr>
        </p:nvSpPr>
        <p:spPr>
          <a:xfrm>
            <a:off x="680321" y="2336873"/>
            <a:ext cx="3679029" cy="3599316"/>
          </a:xfrm>
        </p:spPr>
        <p:txBody>
          <a:bodyPr/>
          <a:lstStyle/>
          <a:p>
            <a:r>
              <a:rPr lang="es-MX" dirty="0"/>
              <a:t>Vestibular.</a:t>
            </a:r>
          </a:p>
          <a:p>
            <a:r>
              <a:rPr lang="es-MX" dirty="0"/>
              <a:t>Propioceptive.</a:t>
            </a:r>
          </a:p>
          <a:p>
            <a:r>
              <a:rPr lang="es-MX" dirty="0"/>
              <a:t>Tactil and visual.</a:t>
            </a:r>
          </a:p>
          <a:p>
            <a:r>
              <a:rPr lang="es-MX" dirty="0"/>
              <a:t>Auditive and musical.</a:t>
            </a:r>
          </a:p>
          <a:p>
            <a:r>
              <a:rPr lang="es-MX" dirty="0"/>
              <a:t>Balance and motricity.</a:t>
            </a:r>
          </a:p>
          <a:p>
            <a:r>
              <a:rPr lang="es-MX" dirty="0"/>
              <a:t>Relaxation and contention.</a:t>
            </a:r>
          </a:p>
          <a:p>
            <a:r>
              <a:rPr lang="es-MX" dirty="0"/>
              <a:t>Cognitivity and social.</a:t>
            </a:r>
          </a:p>
        </p:txBody>
      </p:sp>
      <p:sp>
        <p:nvSpPr>
          <p:cNvPr id="3" name="Marcador de número de diapositiva 2">
            <a:extLst>
              <a:ext uri="{FF2B5EF4-FFF2-40B4-BE49-F238E27FC236}">
                <a16:creationId xmlns:a16="http://schemas.microsoft.com/office/drawing/2014/main" id="{C975EEC8-CC81-5900-65EC-88B3A8F9450F}"/>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1752666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D0669C1-CDCE-41C7-A9AB-65D9119F8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1F80B4EE-271C-45C6-9338-555D3B0C4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FCF3DCC-E585-4F88-8F8B-4EABFEF062C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7" name="Rectangle 16">
            <a:extLst>
              <a:ext uri="{FF2B5EF4-FFF2-40B4-BE49-F238E27FC236}">
                <a16:creationId xmlns:a16="http://schemas.microsoft.com/office/drawing/2014/main" id="{F1AACF4D-AF22-463C-97CE-C34F0783C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2" name="Título 1">
            <a:extLst>
              <a:ext uri="{FF2B5EF4-FFF2-40B4-BE49-F238E27FC236}">
                <a16:creationId xmlns:a16="http://schemas.microsoft.com/office/drawing/2014/main" id="{892D2538-FCD0-E357-8041-ADA74E87C192}"/>
              </a:ext>
            </a:extLst>
          </p:cNvPr>
          <p:cNvSpPr>
            <a:spLocks noGrp="1"/>
          </p:cNvSpPr>
          <p:nvPr>
            <p:ph type="title"/>
          </p:nvPr>
        </p:nvSpPr>
        <p:spPr>
          <a:xfrm>
            <a:off x="680321" y="753228"/>
            <a:ext cx="5632247" cy="1080938"/>
          </a:xfrm>
        </p:spPr>
        <p:txBody>
          <a:bodyPr>
            <a:normAutofit/>
          </a:bodyPr>
          <a:lstStyle/>
          <a:p>
            <a:r>
              <a:rPr lang="es-MX" dirty="0"/>
              <a:t>Beneficiaries and Social impact</a:t>
            </a:r>
          </a:p>
        </p:txBody>
      </p:sp>
      <p:pic>
        <p:nvPicPr>
          <p:cNvPr id="19" name="Picture 18">
            <a:extLst>
              <a:ext uri="{FF2B5EF4-FFF2-40B4-BE49-F238E27FC236}">
                <a16:creationId xmlns:a16="http://schemas.microsoft.com/office/drawing/2014/main" id="{6524329A-37E7-4025-B6E9-A97D405368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Marcador de contenido 2">
            <a:extLst>
              <a:ext uri="{FF2B5EF4-FFF2-40B4-BE49-F238E27FC236}">
                <a16:creationId xmlns:a16="http://schemas.microsoft.com/office/drawing/2014/main" id="{A9F81480-2A31-536B-86AA-65F7740904D6}"/>
              </a:ext>
            </a:extLst>
          </p:cNvPr>
          <p:cNvSpPr>
            <a:spLocks noGrp="1"/>
          </p:cNvSpPr>
          <p:nvPr>
            <p:ph idx="1"/>
          </p:nvPr>
        </p:nvSpPr>
        <p:spPr>
          <a:xfrm>
            <a:off x="680322" y="2336873"/>
            <a:ext cx="5632246" cy="3599316"/>
          </a:xfrm>
        </p:spPr>
        <p:txBody>
          <a:bodyPr>
            <a:normAutofit/>
          </a:bodyPr>
          <a:lstStyle/>
          <a:p>
            <a:r>
              <a:rPr lang="es-MX" sz="2000" dirty="0"/>
              <a:t>An aproximate of 80 kids by week, 320 per month by the therapies and 1280 people (their families, classmates, etc) </a:t>
            </a:r>
          </a:p>
        </p:txBody>
      </p:sp>
      <p:pic>
        <p:nvPicPr>
          <p:cNvPr id="8" name="Imagen 7">
            <a:extLst>
              <a:ext uri="{FF2B5EF4-FFF2-40B4-BE49-F238E27FC236}">
                <a16:creationId xmlns:a16="http://schemas.microsoft.com/office/drawing/2014/main" id="{F95B105A-E6C1-9E36-B224-C937F14BAE50}"/>
              </a:ext>
            </a:extLst>
          </p:cNvPr>
          <p:cNvPicPr>
            <a:picLocks noChangeAspect="1"/>
          </p:cNvPicPr>
          <p:nvPr/>
        </p:nvPicPr>
        <p:blipFill>
          <a:blip r:embed="rId4"/>
          <a:srcRect r="4" b="9303"/>
          <a:stretch>
            <a:fillRect/>
          </a:stretch>
        </p:blipFill>
        <p:spPr>
          <a:xfrm>
            <a:off x="7418231" y="3615986"/>
            <a:ext cx="4408624" cy="2649098"/>
          </a:xfrm>
          <a:prstGeom prst="rect">
            <a:avLst/>
          </a:prstGeom>
          <a:ln>
            <a:noFill/>
          </a:ln>
          <a:effectLst>
            <a:outerShdw blurRad="76200" dist="63500" dir="5040000" algn="tl" rotWithShape="0">
              <a:srgbClr val="000000">
                <a:alpha val="41000"/>
              </a:srgbClr>
            </a:outerShdw>
          </a:effectLst>
        </p:spPr>
      </p:pic>
      <p:pic>
        <p:nvPicPr>
          <p:cNvPr id="5" name="Imagen 4">
            <a:extLst>
              <a:ext uri="{FF2B5EF4-FFF2-40B4-BE49-F238E27FC236}">
                <a16:creationId xmlns:a16="http://schemas.microsoft.com/office/drawing/2014/main" id="{DBB99C4D-1F4F-5987-3242-AC9CCE57FF48}"/>
              </a:ext>
            </a:extLst>
          </p:cNvPr>
          <p:cNvPicPr>
            <a:picLocks noChangeAspect="1"/>
          </p:cNvPicPr>
          <p:nvPr/>
        </p:nvPicPr>
        <p:blipFill>
          <a:blip r:embed="rId5"/>
          <a:srcRect t="25825" r="4" b="11337"/>
          <a:stretch>
            <a:fillRect/>
          </a:stretch>
        </p:blipFill>
        <p:spPr>
          <a:xfrm>
            <a:off x="7418230" y="643283"/>
            <a:ext cx="4408624" cy="2562647"/>
          </a:xfrm>
          <a:prstGeom prst="rect">
            <a:avLst/>
          </a:prstGeom>
          <a:ln>
            <a:noFill/>
          </a:ln>
          <a:effectLst>
            <a:outerShdw blurRad="76200" dist="63500" dir="5040000" algn="tl" rotWithShape="0">
              <a:srgbClr val="000000">
                <a:alpha val="41000"/>
              </a:srgbClr>
            </a:outerShdw>
          </a:effectLst>
        </p:spPr>
      </p:pic>
      <p:sp>
        <p:nvSpPr>
          <p:cNvPr id="4" name="Marcador de número de diapositiva 3">
            <a:extLst>
              <a:ext uri="{FF2B5EF4-FFF2-40B4-BE49-F238E27FC236}">
                <a16:creationId xmlns:a16="http://schemas.microsoft.com/office/drawing/2014/main" id="{34CC55EC-C2EC-06E5-19F7-3DC0EBEA9B89}"/>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2534640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E66502-E78D-229F-C241-538D74082E79}"/>
              </a:ext>
            </a:extLst>
          </p:cNvPr>
          <p:cNvSpPr>
            <a:spLocks noGrp="1"/>
          </p:cNvSpPr>
          <p:nvPr>
            <p:ph type="title"/>
          </p:nvPr>
        </p:nvSpPr>
        <p:spPr>
          <a:xfrm>
            <a:off x="680321" y="753228"/>
            <a:ext cx="9613861" cy="1080938"/>
          </a:xfrm>
        </p:spPr>
        <p:txBody>
          <a:bodyPr vert="horz" lIns="91440" tIns="45720" rIns="91440" bIns="45720" rtlCol="0" anchor="ctr">
            <a:normAutofit/>
          </a:bodyPr>
          <a:lstStyle/>
          <a:p>
            <a:r>
              <a:rPr lang="en-US" dirty="0"/>
              <a:t>Sustainability</a:t>
            </a:r>
          </a:p>
        </p:txBody>
      </p:sp>
      <p:sp>
        <p:nvSpPr>
          <p:cNvPr id="4" name="Marcador de número de diapositiva 3">
            <a:extLst>
              <a:ext uri="{FF2B5EF4-FFF2-40B4-BE49-F238E27FC236}">
                <a16:creationId xmlns:a16="http://schemas.microsoft.com/office/drawing/2014/main" id="{1F5452E5-1A57-DF46-66FA-1353AA275A73}"/>
              </a:ext>
            </a:extLst>
          </p:cNvPr>
          <p:cNvSpPr>
            <a:spLocks noGrp="1"/>
          </p:cNvSpPr>
          <p:nvPr>
            <p:ph type="sldNum" sz="quarter" idx="12"/>
          </p:nvPr>
        </p:nvSpPr>
        <p:spPr>
          <a:xfrm>
            <a:off x="10729455" y="753227"/>
            <a:ext cx="1154151" cy="1090789"/>
          </a:xfrm>
        </p:spPr>
        <p:txBody>
          <a:bodyPr vert="horz" lIns="91440" tIns="45720" rIns="91440" bIns="45720" rtlCol="0" anchor="ctr">
            <a:normAutofit/>
          </a:bodyPr>
          <a:lstStyle/>
          <a:p>
            <a:pPr defTabSz="914400">
              <a:spcAft>
                <a:spcPts val="600"/>
              </a:spcAft>
            </a:pPr>
            <a:fld id="{6D22F896-40B5-4ADD-8801-0D06FADFA095}" type="slidenum">
              <a:rPr lang="en-US">
                <a:solidFill>
                  <a:srgbClr val="FFFFFF"/>
                </a:solidFill>
              </a:rPr>
              <a:pPr defTabSz="914400">
                <a:spcAft>
                  <a:spcPts val="600"/>
                </a:spcAft>
              </a:pPr>
              <a:t>12</a:t>
            </a:fld>
            <a:endParaRPr lang="en-US">
              <a:solidFill>
                <a:srgbClr val="FFFFFF"/>
              </a:solidFill>
            </a:endParaRPr>
          </a:p>
        </p:txBody>
      </p:sp>
      <p:sp>
        <p:nvSpPr>
          <p:cNvPr id="3" name="CuadroTexto 2">
            <a:extLst>
              <a:ext uri="{FF2B5EF4-FFF2-40B4-BE49-F238E27FC236}">
                <a16:creationId xmlns:a16="http://schemas.microsoft.com/office/drawing/2014/main" id="{BA0E2016-AC2A-442B-D9E4-7D901F6F5B0A}"/>
              </a:ext>
            </a:extLst>
          </p:cNvPr>
          <p:cNvSpPr txBox="1"/>
          <p:nvPr/>
        </p:nvSpPr>
        <p:spPr>
          <a:xfrm>
            <a:off x="7199633" y="6104772"/>
            <a:ext cx="4316505" cy="503577"/>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dirty="0"/>
              <a:t>After expenses we have $62,000 MXN</a:t>
            </a:r>
          </a:p>
        </p:txBody>
      </p:sp>
      <p:graphicFrame>
        <p:nvGraphicFramePr>
          <p:cNvPr id="5" name="Marcador de contenido 4">
            <a:extLst>
              <a:ext uri="{FF2B5EF4-FFF2-40B4-BE49-F238E27FC236}">
                <a16:creationId xmlns:a16="http://schemas.microsoft.com/office/drawing/2014/main" id="{B92687C2-5645-39AF-222F-56AB97E0CCE7}"/>
              </a:ext>
            </a:extLst>
          </p:cNvPr>
          <p:cNvGraphicFramePr>
            <a:graphicFrameLocks noGrp="1"/>
          </p:cNvGraphicFramePr>
          <p:nvPr>
            <p:ph idx="1"/>
            <p:extLst>
              <p:ext uri="{D42A27DB-BD31-4B8C-83A1-F6EECF244321}">
                <p14:modId xmlns:p14="http://schemas.microsoft.com/office/powerpoint/2010/main" val="1374716740"/>
              </p:ext>
              <p:ext uri="{E7BDC344-281C-4309-B0C6-D0EE65EED2A8}">
                <p202:designPr xmlns:p202="http://schemas.microsoft.com/office/powerpoint/2020/02/main">
                  <p202:designTagLst>
                    <p202:designTag name="ARCH:1:CLS" val="InformationTable"/>
                  </p202:designTagLst>
                </p202:designPr>
              </p:ext>
            </p:extLst>
          </p:nvPr>
        </p:nvGraphicFramePr>
        <p:xfrm>
          <a:off x="4620969" y="2364104"/>
          <a:ext cx="7071539" cy="3337096"/>
        </p:xfrm>
        <a:graphic>
          <a:graphicData uri="http://schemas.openxmlformats.org/drawingml/2006/table">
            <a:tbl>
              <a:tblPr firstRow="1" bandRow="1">
                <a:noFill/>
                <a:tableStyleId>{5C22544A-7EE6-4342-B048-85BDC9FD1C3A}</a:tableStyleId>
              </a:tblPr>
              <a:tblGrid>
                <a:gridCol w="1812500">
                  <a:extLst>
                    <a:ext uri="{9D8B030D-6E8A-4147-A177-3AD203B41FA5}">
                      <a16:colId xmlns:a16="http://schemas.microsoft.com/office/drawing/2014/main" val="3993034270"/>
                    </a:ext>
                  </a:extLst>
                </a:gridCol>
                <a:gridCol w="1250625">
                  <a:extLst>
                    <a:ext uri="{9D8B030D-6E8A-4147-A177-3AD203B41FA5}">
                      <a16:colId xmlns:a16="http://schemas.microsoft.com/office/drawing/2014/main" val="2546275691"/>
                    </a:ext>
                  </a:extLst>
                </a:gridCol>
                <a:gridCol w="1366346">
                  <a:extLst>
                    <a:ext uri="{9D8B030D-6E8A-4147-A177-3AD203B41FA5}">
                      <a16:colId xmlns:a16="http://schemas.microsoft.com/office/drawing/2014/main" val="605510125"/>
                    </a:ext>
                  </a:extLst>
                </a:gridCol>
                <a:gridCol w="1459760">
                  <a:extLst>
                    <a:ext uri="{9D8B030D-6E8A-4147-A177-3AD203B41FA5}">
                      <a16:colId xmlns:a16="http://schemas.microsoft.com/office/drawing/2014/main" val="4104195797"/>
                    </a:ext>
                  </a:extLst>
                </a:gridCol>
                <a:gridCol w="1182308">
                  <a:extLst>
                    <a:ext uri="{9D8B030D-6E8A-4147-A177-3AD203B41FA5}">
                      <a16:colId xmlns:a16="http://schemas.microsoft.com/office/drawing/2014/main" val="1644067995"/>
                    </a:ext>
                  </a:extLst>
                </a:gridCol>
              </a:tblGrid>
              <a:tr h="446830">
                <a:tc>
                  <a:txBody>
                    <a:bodyPr/>
                    <a:lstStyle/>
                    <a:p>
                      <a:pPr>
                        <a:buNone/>
                      </a:pPr>
                      <a:endParaRPr lang="es-MX" sz="1200" b="1" cap="all" spc="150" dirty="0">
                        <a:solidFill>
                          <a:schemeClr val="tx1"/>
                        </a:solidFill>
                      </a:endParaRPr>
                    </a:p>
                  </a:txBody>
                  <a:tcPr marL="96074" marR="96074" marT="96074" marB="96074"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a:buNone/>
                      </a:pPr>
                      <a:r>
                        <a:rPr lang="es-MX" sz="1200" b="1" cap="all" spc="150" dirty="0">
                          <a:solidFill>
                            <a:schemeClr val="tx1"/>
                          </a:solidFill>
                        </a:rPr>
                        <a:t>Amount</a:t>
                      </a:r>
                    </a:p>
                  </a:txBody>
                  <a:tcPr marL="96074" marR="96074" marT="96074" marB="96074"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a:buNone/>
                      </a:pPr>
                      <a:r>
                        <a:rPr lang="es-MX" sz="1200" b="1" cap="all" spc="150">
                          <a:solidFill>
                            <a:schemeClr val="tx1"/>
                          </a:solidFill>
                        </a:rPr>
                        <a:t>monthly</a:t>
                      </a:r>
                    </a:p>
                  </a:txBody>
                  <a:tcPr marL="96074" marR="96074" marT="96074" marB="96074"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a:buNone/>
                      </a:pPr>
                      <a:r>
                        <a:rPr lang="es-MX" sz="1200" b="1" cap="all" spc="150" dirty="0">
                          <a:solidFill>
                            <a:schemeClr val="tx1"/>
                          </a:solidFill>
                        </a:rPr>
                        <a:t>Expenses</a:t>
                      </a:r>
                    </a:p>
                  </a:txBody>
                  <a:tcPr marL="96074" marR="96074" marT="96074" marB="96074"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a:buNone/>
                      </a:pPr>
                      <a:r>
                        <a:rPr lang="es-MX" sz="1200" b="1" cap="all" spc="150" dirty="0">
                          <a:solidFill>
                            <a:schemeClr val="tx1"/>
                          </a:solidFill>
                        </a:rPr>
                        <a:t>Gross INCOME</a:t>
                      </a:r>
                    </a:p>
                  </a:txBody>
                  <a:tcPr marL="96074" marR="96074" marT="96074" marB="96074"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extLst>
                  <a:ext uri="{0D108BD9-81ED-4DB2-BD59-A6C34878D82A}">
                    <a16:rowId xmlns:a16="http://schemas.microsoft.com/office/drawing/2014/main" val="3857631986"/>
                  </a:ext>
                </a:extLst>
              </a:tr>
              <a:tr h="410004">
                <a:tc>
                  <a:txBody>
                    <a:bodyPr/>
                    <a:lstStyle/>
                    <a:p>
                      <a:pPr>
                        <a:buNone/>
                      </a:pPr>
                      <a:r>
                        <a:rPr lang="es-MX" sz="1200" b="1" cap="none" spc="0" dirty="0">
                          <a:solidFill>
                            <a:schemeClr val="tx1"/>
                          </a:solidFill>
                        </a:rPr>
                        <a:t>Session cost</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250</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$60,000</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a:solidFill>
                          <a:schemeClr val="tx1"/>
                        </a:solidFill>
                      </a:endParaRP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a:solidFill>
                          <a:schemeClr val="tx1"/>
                        </a:solidFill>
                      </a:endParaRP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374735768"/>
                  </a:ext>
                </a:extLst>
              </a:tr>
              <a:tr h="410004">
                <a:tc>
                  <a:txBody>
                    <a:bodyPr/>
                    <a:lstStyle/>
                    <a:p>
                      <a:pPr>
                        <a:buNone/>
                      </a:pPr>
                      <a:r>
                        <a:rPr lang="es-MX" sz="1200" b="1" cap="none" spc="0" dirty="0">
                          <a:solidFill>
                            <a:schemeClr val="tx1"/>
                          </a:solidFill>
                        </a:rPr>
                        <a:t>Per year</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dirty="0">
                        <a:solidFill>
                          <a:schemeClr val="tx1"/>
                        </a:solidFill>
                      </a:endParaRP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a:solidFill>
                          <a:schemeClr val="tx1"/>
                        </a:solidFill>
                      </a:endParaRP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a:solidFill>
                          <a:schemeClr val="tx1"/>
                        </a:solidFill>
                      </a:endParaRP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720,000</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132514541"/>
                  </a:ext>
                </a:extLst>
              </a:tr>
              <a:tr h="410004">
                <a:tc>
                  <a:txBody>
                    <a:bodyPr/>
                    <a:lstStyle/>
                    <a:p>
                      <a:pPr>
                        <a:buNone/>
                      </a:pPr>
                      <a:r>
                        <a:rPr lang="es-MX" sz="1200" b="1" cap="none" spc="0">
                          <a:solidFill>
                            <a:schemeClr val="tx1"/>
                          </a:solidFill>
                        </a:rPr>
                        <a:t>Therapeutes per year</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dirty="0">
                        <a:solidFill>
                          <a:schemeClr val="tx1"/>
                        </a:solidFill>
                      </a:endParaRP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a:solidFill>
                            <a:schemeClr val="tx1"/>
                          </a:solidFill>
                        </a:rPr>
                        <a:t>$14,000</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a:solidFill>
                            <a:schemeClr val="tx1"/>
                          </a:solidFill>
                        </a:rPr>
                        <a:t>336,000</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a:solidFill>
                          <a:schemeClr val="tx1"/>
                        </a:solidFill>
                      </a:endParaRP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156304595"/>
                  </a:ext>
                </a:extLst>
              </a:tr>
              <a:tr h="569586">
                <a:tc>
                  <a:txBody>
                    <a:bodyPr/>
                    <a:lstStyle/>
                    <a:p>
                      <a:pPr>
                        <a:buNone/>
                      </a:pPr>
                      <a:r>
                        <a:rPr lang="es-MX" sz="1200" b="1" cap="none" spc="0" dirty="0">
                          <a:solidFill>
                            <a:schemeClr val="tx1"/>
                          </a:solidFill>
                        </a:rPr>
                        <a:t>Psicologyst and administrative</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dirty="0">
                        <a:solidFill>
                          <a:schemeClr val="tx1"/>
                        </a:solidFill>
                      </a:endParaRP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$15,000</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a:solidFill>
                            <a:schemeClr val="tx1"/>
                          </a:solidFill>
                        </a:rPr>
                        <a:t>180,000</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a:solidFill>
                          <a:schemeClr val="tx1"/>
                        </a:solidFill>
                      </a:endParaRP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248919293"/>
                  </a:ext>
                </a:extLst>
              </a:tr>
              <a:tr h="410004">
                <a:tc>
                  <a:txBody>
                    <a:bodyPr/>
                    <a:lstStyle/>
                    <a:p>
                      <a:pPr>
                        <a:buNone/>
                      </a:pPr>
                      <a:r>
                        <a:rPr lang="es-MX" sz="1200" b="1" cap="none" spc="0" dirty="0">
                          <a:solidFill>
                            <a:schemeClr val="tx1"/>
                          </a:solidFill>
                        </a:rPr>
                        <a:t>Janitors</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a:solidFill>
                          <a:schemeClr val="tx1"/>
                        </a:solidFill>
                      </a:endParaRP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$6,000</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72,000</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a:solidFill>
                          <a:schemeClr val="tx1"/>
                        </a:solidFill>
                      </a:endParaRP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581160553"/>
                  </a:ext>
                </a:extLst>
              </a:tr>
              <a:tr h="569586">
                <a:tc>
                  <a:txBody>
                    <a:bodyPr/>
                    <a:lstStyle/>
                    <a:p>
                      <a:pPr>
                        <a:buNone/>
                      </a:pPr>
                      <a:r>
                        <a:rPr lang="es-MX" sz="1200" b="1" cap="none" spc="0" dirty="0">
                          <a:solidFill>
                            <a:schemeClr val="tx1"/>
                          </a:solidFill>
                        </a:rPr>
                        <a:t>General miselaneous expenses</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buNone/>
                      </a:pPr>
                      <a:endParaRPr lang="es-MX" sz="1200" b="0" cap="none" spc="0">
                        <a:solidFill>
                          <a:schemeClr val="tx1"/>
                        </a:solidFill>
                      </a:endParaRP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buNone/>
                      </a:pPr>
                      <a:r>
                        <a:rPr lang="es-MX" sz="1200" b="0" cap="none" spc="0">
                          <a:solidFill>
                            <a:schemeClr val="tx1"/>
                          </a:solidFill>
                        </a:rPr>
                        <a:t>$5,583</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buNone/>
                      </a:pPr>
                      <a:r>
                        <a:rPr lang="es-MX" sz="1200" b="0" cap="none" spc="0" dirty="0">
                          <a:solidFill>
                            <a:schemeClr val="tx1"/>
                          </a:solidFill>
                        </a:rPr>
                        <a:t>70,000</a:t>
                      </a: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buNone/>
                      </a:pPr>
                      <a:endParaRPr lang="es-MX" sz="1200" b="0" cap="none" spc="0" dirty="0">
                        <a:solidFill>
                          <a:schemeClr val="tx1"/>
                        </a:solidFill>
                      </a:endParaRPr>
                    </a:p>
                  </a:txBody>
                  <a:tcPr marL="96074" marR="96074" marT="96074" marB="96074"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extLst>
                  <a:ext uri="{0D108BD9-81ED-4DB2-BD59-A6C34878D82A}">
                    <a16:rowId xmlns:a16="http://schemas.microsoft.com/office/drawing/2014/main" val="2964238016"/>
                  </a:ext>
                </a:extLst>
              </a:tr>
            </a:tbl>
          </a:graphicData>
        </a:graphic>
      </p:graphicFrame>
      <p:sp>
        <p:nvSpPr>
          <p:cNvPr id="6" name="CuadroTexto 5">
            <a:extLst>
              <a:ext uri="{FF2B5EF4-FFF2-40B4-BE49-F238E27FC236}">
                <a16:creationId xmlns:a16="http://schemas.microsoft.com/office/drawing/2014/main" id="{2CE286AB-4458-DE55-E9AA-797C7A3FCE52}"/>
              </a:ext>
            </a:extLst>
          </p:cNvPr>
          <p:cNvSpPr txBox="1"/>
          <p:nvPr/>
        </p:nvSpPr>
        <p:spPr>
          <a:xfrm>
            <a:off x="282389" y="2364104"/>
            <a:ext cx="4034118" cy="4278094"/>
          </a:xfrm>
          <a:prstGeom prst="rect">
            <a:avLst/>
          </a:prstGeom>
          <a:noFill/>
        </p:spPr>
        <p:txBody>
          <a:bodyPr wrap="square" rtlCol="0">
            <a:spAutoFit/>
          </a:bodyPr>
          <a:lstStyle/>
          <a:p>
            <a:r>
              <a:rPr lang="es-MX" sz="1600" dirty="0"/>
              <a:t>After the second year according to the attention capacity of 7 patients per day on 7 active hours by two simultaneous areas (or psycologist attention) considering just 5 days per week (could be even 6 days if nessesary) the finantial panorama would be enought ($70,000 MXN a month but we consider just $60,000 MXN for this example) for the expenses every year and if the capacity is reached we could add rooms, therapiest, to improve the patient attention amount.</a:t>
            </a:r>
          </a:p>
          <a:p>
            <a:endParaRPr lang="es-MX" sz="1600" dirty="0"/>
          </a:p>
          <a:p>
            <a:r>
              <a:rPr lang="es-MX" sz="1600" dirty="0"/>
              <a:t>If things go acording to plan the first income by the patiets could be used to buy more equipment, have more courses for the care givers, etc.</a:t>
            </a:r>
          </a:p>
        </p:txBody>
      </p:sp>
      <p:sp>
        <p:nvSpPr>
          <p:cNvPr id="7" name="CuadroTexto 6">
            <a:extLst>
              <a:ext uri="{FF2B5EF4-FFF2-40B4-BE49-F238E27FC236}">
                <a16:creationId xmlns:a16="http://schemas.microsoft.com/office/drawing/2014/main" id="{0304ABA0-E949-80CE-F424-D23947DC20A9}"/>
              </a:ext>
            </a:extLst>
          </p:cNvPr>
          <p:cNvSpPr txBox="1"/>
          <p:nvPr/>
        </p:nvSpPr>
        <p:spPr>
          <a:xfrm>
            <a:off x="7620025" y="5687400"/>
            <a:ext cx="2141997" cy="307777"/>
          </a:xfrm>
          <a:prstGeom prst="rect">
            <a:avLst/>
          </a:prstGeom>
          <a:noFill/>
        </p:spPr>
        <p:txBody>
          <a:bodyPr wrap="none" rtlCol="0">
            <a:spAutoFit/>
          </a:bodyPr>
          <a:lstStyle/>
          <a:p>
            <a:r>
              <a:rPr lang="es-MX" sz="1400" dirty="0"/>
              <a:t>Total expenses $658,000</a:t>
            </a:r>
          </a:p>
        </p:txBody>
      </p:sp>
    </p:spTree>
    <p:extLst>
      <p:ext uri="{BB962C8B-B14F-4D97-AF65-F5344CB8AC3E}">
        <p14:creationId xmlns:p14="http://schemas.microsoft.com/office/powerpoint/2010/main" val="1723033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06B9FE-7E5A-4047-B5D3-C3C24BD3E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60EBA20-0A64-45D5-B937-FE93DCA01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5632" y="0"/>
            <a:ext cx="34063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pic>
        <p:nvPicPr>
          <p:cNvPr id="12" name="Picture 11">
            <a:extLst>
              <a:ext uri="{FF2B5EF4-FFF2-40B4-BE49-F238E27FC236}">
                <a16:creationId xmlns:a16="http://schemas.microsoft.com/office/drawing/2014/main" id="{3EAD5E5B-543A-4690-8C75-BACF7FFB40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pic>
        <p:nvPicPr>
          <p:cNvPr id="14" name="Picture 13">
            <a:extLst>
              <a:ext uri="{FF2B5EF4-FFF2-40B4-BE49-F238E27FC236}">
                <a16:creationId xmlns:a16="http://schemas.microsoft.com/office/drawing/2014/main" id="{98739700-980C-4F96-84CD-97157DFE86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59089"/>
            <a:ext cx="9107362" cy="321164"/>
          </a:xfrm>
          <a:prstGeom prst="rect">
            <a:avLst/>
          </a:prstGeom>
        </p:spPr>
      </p:pic>
      <p:sp>
        <p:nvSpPr>
          <p:cNvPr id="16" name="Rectangle 15">
            <a:extLst>
              <a:ext uri="{FF2B5EF4-FFF2-40B4-BE49-F238E27FC236}">
                <a16:creationId xmlns:a16="http://schemas.microsoft.com/office/drawing/2014/main" id="{52A2FDCB-3B06-44F3-A0AA-2C056C3E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09600"/>
            <a:ext cx="9107363" cy="136819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2" name="Título 1">
            <a:extLst>
              <a:ext uri="{FF2B5EF4-FFF2-40B4-BE49-F238E27FC236}">
                <a16:creationId xmlns:a16="http://schemas.microsoft.com/office/drawing/2014/main" id="{691C14EE-875C-77D4-9907-69186CAC5596}"/>
              </a:ext>
            </a:extLst>
          </p:cNvPr>
          <p:cNvSpPr>
            <a:spLocks noGrp="1"/>
          </p:cNvSpPr>
          <p:nvPr>
            <p:ph type="title"/>
          </p:nvPr>
        </p:nvSpPr>
        <p:spPr>
          <a:xfrm>
            <a:off x="680321" y="753228"/>
            <a:ext cx="7461844" cy="1080938"/>
          </a:xfrm>
        </p:spPr>
        <p:txBody>
          <a:bodyPr>
            <a:normAutofit/>
          </a:bodyPr>
          <a:lstStyle/>
          <a:p>
            <a:r>
              <a:rPr lang="es-MX" dirty="0">
                <a:solidFill>
                  <a:srgbClr val="FFFFFF"/>
                </a:solidFill>
              </a:rPr>
              <a:t>Phisical adecuation</a:t>
            </a:r>
          </a:p>
        </p:txBody>
      </p:sp>
      <p:graphicFrame>
        <p:nvGraphicFramePr>
          <p:cNvPr id="15" name="Marcador de contenido 4">
            <a:extLst>
              <a:ext uri="{FF2B5EF4-FFF2-40B4-BE49-F238E27FC236}">
                <a16:creationId xmlns:a16="http://schemas.microsoft.com/office/drawing/2014/main" id="{AF5B9476-7641-F98B-0FF8-94B0D2F40DC0}"/>
              </a:ext>
            </a:extLst>
          </p:cNvPr>
          <p:cNvGraphicFramePr>
            <a:graphicFrameLocks noGrp="1"/>
          </p:cNvGraphicFramePr>
          <p:nvPr>
            <p:ph idx="1"/>
            <p:extLst>
              <p:ext uri="{D42A27DB-BD31-4B8C-83A1-F6EECF244321}">
                <p14:modId xmlns:p14="http://schemas.microsoft.com/office/powerpoint/2010/main" val="153041685"/>
              </p:ext>
              <p:ext uri="{E7BDC344-281C-4309-B0C6-D0EE65EED2A8}">
                <p202:designPr xmlns:p202="http://schemas.microsoft.com/office/powerpoint/2020/02/main">
                  <p202:designTagLst>
                    <p202:designTag name="ARCH:1:CLS" val="InformationTable"/>
                  </p202:designTagLst>
                </p202:designPr>
              </p:ext>
            </p:extLst>
          </p:nvPr>
        </p:nvGraphicFramePr>
        <p:xfrm>
          <a:off x="1832977" y="2461327"/>
          <a:ext cx="8689062" cy="3506305"/>
        </p:xfrm>
        <a:graphic>
          <a:graphicData uri="http://schemas.openxmlformats.org/drawingml/2006/table">
            <a:tbl>
              <a:tblPr bandRow="1">
                <a:noFill/>
                <a:tableStyleId>{5C22544A-7EE6-4342-B048-85BDC9FD1C3A}</a:tableStyleId>
              </a:tblPr>
              <a:tblGrid>
                <a:gridCol w="2391293">
                  <a:extLst>
                    <a:ext uri="{9D8B030D-6E8A-4147-A177-3AD203B41FA5}">
                      <a16:colId xmlns:a16="http://schemas.microsoft.com/office/drawing/2014/main" val="3993034270"/>
                    </a:ext>
                  </a:extLst>
                </a:gridCol>
                <a:gridCol w="5035640">
                  <a:extLst>
                    <a:ext uri="{9D8B030D-6E8A-4147-A177-3AD203B41FA5}">
                      <a16:colId xmlns:a16="http://schemas.microsoft.com/office/drawing/2014/main" val="4104195797"/>
                    </a:ext>
                  </a:extLst>
                </a:gridCol>
                <a:gridCol w="1262129">
                  <a:extLst>
                    <a:ext uri="{9D8B030D-6E8A-4147-A177-3AD203B41FA5}">
                      <a16:colId xmlns:a16="http://schemas.microsoft.com/office/drawing/2014/main" val="1644067995"/>
                    </a:ext>
                  </a:extLst>
                </a:gridCol>
              </a:tblGrid>
              <a:tr h="685945">
                <a:tc>
                  <a:txBody>
                    <a:bodyPr/>
                    <a:lstStyle/>
                    <a:p>
                      <a:pPr>
                        <a:buNone/>
                      </a:pPr>
                      <a:endParaRPr lang="es-MX" sz="1500" b="1" cap="all" spc="150" dirty="0">
                        <a:solidFill>
                          <a:schemeClr val="tx1"/>
                        </a:solidFill>
                      </a:endParaRP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lnB>
                    <a:noFill/>
                  </a:tcPr>
                </a:tc>
                <a:tc>
                  <a:txBody>
                    <a:bodyPr/>
                    <a:lstStyle/>
                    <a:p>
                      <a:pPr>
                        <a:buNone/>
                      </a:pPr>
                      <a:endParaRPr lang="es-MX" sz="1500" b="1" cap="all" spc="150" dirty="0">
                        <a:solidFill>
                          <a:schemeClr val="tx1"/>
                        </a:solidFill>
                      </a:endParaRP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round/>
                      <a:headEnd type="none" w="med" len="med"/>
                      <a:tailEnd type="none" w="med" len="med"/>
                    </a:lnB>
                    <a:noFill/>
                  </a:tcPr>
                </a:tc>
                <a:tc>
                  <a:txBody>
                    <a:bodyPr/>
                    <a:lstStyle/>
                    <a:p>
                      <a:pPr>
                        <a:buNone/>
                      </a:pPr>
                      <a:r>
                        <a:rPr lang="es-MX" sz="1500" b="1" cap="all" spc="150" dirty="0">
                          <a:solidFill>
                            <a:schemeClr val="tx1"/>
                          </a:solidFill>
                        </a:rPr>
                        <a:t>Total</a:t>
                      </a: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857631986"/>
                  </a:ext>
                </a:extLst>
              </a:tr>
              <a:tr h="437224">
                <a:tc>
                  <a:txBody>
                    <a:bodyPr/>
                    <a:lstStyle/>
                    <a:p>
                      <a:pPr>
                        <a:buNone/>
                      </a:pPr>
                      <a:r>
                        <a:rPr lang="es-MX" sz="1200" b="1" cap="none" spc="0" dirty="0">
                          <a:solidFill>
                            <a:schemeClr val="tx1"/>
                          </a:solidFill>
                        </a:rPr>
                        <a:t>Room set up</a:t>
                      </a:r>
                    </a:p>
                  </a:txBody>
                  <a:tcPr marL="128350" marR="128350" marT="128350" marB="128350"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Painting, acoustic isolation, vinilic floor, lights, electrical</a:t>
                      </a:r>
                    </a:p>
                  </a:txBody>
                  <a:tcPr marL="128350" marR="128350" marT="128350" marB="128350" anchor="ctr">
                    <a:lnL w="12700" cmpd="sng">
                      <a:noFill/>
                      <a:prstDash val="solid"/>
                    </a:lnL>
                    <a:lnR w="12700" cmpd="sng">
                      <a:noFill/>
                      <a:prstDash val="solid"/>
                    </a:lnR>
                    <a:lnT w="19050"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s-MX" sz="1200" cap="none" spc="0" dirty="0">
                          <a:solidFill>
                            <a:schemeClr val="tx1"/>
                          </a:solidFill>
                        </a:rPr>
                        <a:t>$65,000</a:t>
                      </a:r>
                    </a:p>
                  </a:txBody>
                  <a:tcPr marL="128350" marR="128350" marT="128350" marB="128350" anchor="ctr">
                    <a:lnL w="12700" cmpd="sng">
                      <a:noFill/>
                      <a:prstDash val="solid"/>
                    </a:lnL>
                    <a:lnR w="12700" cmpd="sng">
                      <a:noFill/>
                      <a:prstDash val="solid"/>
                    </a:lnR>
                    <a:lnT w="19050"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4735768"/>
                  </a:ext>
                </a:extLst>
              </a:tr>
              <a:tr h="437224">
                <a:tc>
                  <a:txBody>
                    <a:bodyPr/>
                    <a:lstStyle/>
                    <a:p>
                      <a:pPr>
                        <a:buNone/>
                      </a:pPr>
                      <a:r>
                        <a:rPr lang="es-MX" sz="1200" b="1" cap="none" spc="0" dirty="0">
                          <a:solidFill>
                            <a:schemeClr val="tx1"/>
                          </a:solidFill>
                        </a:rPr>
                        <a:t>Climatization</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Two AC</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s-MX" sz="1200" cap="none" spc="0" dirty="0">
                          <a:solidFill>
                            <a:schemeClr val="tx1"/>
                          </a:solidFill>
                        </a:rPr>
                        <a:t>$30,000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514541"/>
                  </a:ext>
                </a:extLst>
              </a:tr>
              <a:tr h="437224">
                <a:tc>
                  <a:txBody>
                    <a:bodyPr/>
                    <a:lstStyle/>
                    <a:p>
                      <a:pPr>
                        <a:buNone/>
                      </a:pPr>
                      <a:r>
                        <a:rPr lang="es-MX" sz="1200" b="1" cap="none" spc="0" dirty="0">
                          <a:solidFill>
                            <a:schemeClr val="tx1"/>
                          </a:solidFill>
                        </a:rPr>
                        <a:t>Office furniture and PC</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Desk, chairs, benches, office cabinet, waiting room furniture</a:t>
                      </a:r>
                    </a:p>
                    <a:p>
                      <a:pPr>
                        <a:buNone/>
                      </a:pPr>
                      <a:r>
                        <a:rPr lang="es-MX" sz="1200" cap="none" spc="0" dirty="0">
                          <a:solidFill>
                            <a:schemeClr val="tx1"/>
                          </a:solidFill>
                        </a:rPr>
                        <a:t>(sofas, central table, TV, water dispenser)</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s-MX" sz="1200" cap="none" spc="0" dirty="0">
                          <a:solidFill>
                            <a:schemeClr val="tx1"/>
                          </a:solidFill>
                        </a:rPr>
                        <a:t>$78,360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304595"/>
                  </a:ext>
                </a:extLst>
              </a:tr>
              <a:tr h="437224">
                <a:tc>
                  <a:txBody>
                    <a:bodyPr/>
                    <a:lstStyle/>
                    <a:p>
                      <a:pPr>
                        <a:buNone/>
                      </a:pPr>
                      <a:r>
                        <a:rPr lang="es-MX" sz="1200" b="1" cap="none" spc="0" dirty="0">
                          <a:solidFill>
                            <a:schemeClr val="tx1"/>
                          </a:solidFill>
                        </a:rPr>
                        <a:t>Therapeutic decoration </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Vinils, pictograms, calm colors</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s-MX" sz="1200" cap="none" spc="0" dirty="0">
                          <a:solidFill>
                            <a:schemeClr val="tx1"/>
                          </a:solidFill>
                        </a:rPr>
                        <a:t>$10,000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8919293"/>
                  </a:ext>
                </a:extLst>
              </a:tr>
              <a:tr h="437224">
                <a:tc>
                  <a:txBody>
                    <a:bodyPr/>
                    <a:lstStyle/>
                    <a:p>
                      <a:pPr>
                        <a:buNone/>
                      </a:pPr>
                      <a:r>
                        <a:rPr lang="es-MX" sz="1200" b="1" cap="none" spc="0" dirty="0">
                          <a:solidFill>
                            <a:schemeClr val="tx1"/>
                          </a:solidFill>
                        </a:rPr>
                        <a:t>Automated Lights and effects</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Alexa, Automated lights and effects</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s-MX" sz="1200" cap="none" spc="0" dirty="0">
                          <a:solidFill>
                            <a:schemeClr val="tx1"/>
                          </a:solidFill>
                        </a:rPr>
                        <a:t>$9,500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1160553"/>
                  </a:ext>
                </a:extLst>
              </a:tr>
              <a:tr h="437224">
                <a:tc>
                  <a:txBody>
                    <a:bodyPr/>
                    <a:lstStyle/>
                    <a:p>
                      <a:pPr>
                        <a:buNone/>
                      </a:pPr>
                      <a:r>
                        <a:rPr lang="es-MX" sz="1200" b="1" cap="none" spc="0" dirty="0">
                          <a:solidFill>
                            <a:schemeClr val="tx1"/>
                          </a:solidFill>
                        </a:rPr>
                        <a:t>Ceiling vinils and fabrics</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tc>
                  <a:txBody>
                    <a:bodyPr/>
                    <a:lstStyle/>
                    <a:p>
                      <a:pPr>
                        <a:buNone/>
                      </a:pPr>
                      <a:r>
                        <a:rPr lang="es-MX" sz="1200" b="0" cap="none" spc="0" dirty="0">
                          <a:solidFill>
                            <a:schemeClr val="tx1"/>
                          </a:solidFill>
                        </a:rPr>
                        <a:t>To achieve sensorial adaptive visual atmosphere</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19050" cap="flat" cmpd="sng" algn="ctr">
                      <a:solidFill>
                        <a:schemeClr val="accent1"/>
                      </a:solidFill>
                      <a:prstDash val="solid"/>
                    </a:lnB>
                    <a:noFill/>
                  </a:tcPr>
                </a:tc>
                <a:tc>
                  <a:txBody>
                    <a:bodyPr/>
                    <a:lstStyle/>
                    <a:p>
                      <a:pPr>
                        <a:buNone/>
                      </a:pPr>
                      <a:r>
                        <a:rPr lang="es-MX" sz="1200" b="0" cap="none" spc="0" dirty="0">
                          <a:solidFill>
                            <a:schemeClr val="tx1"/>
                          </a:solidFill>
                        </a:rPr>
                        <a:t>$14,500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19050" cap="flat" cmpd="sng" algn="ctr">
                      <a:solidFill>
                        <a:schemeClr val="accent1"/>
                      </a:solidFill>
                      <a:prstDash val="solid"/>
                    </a:lnB>
                    <a:noFill/>
                  </a:tcPr>
                </a:tc>
                <a:extLst>
                  <a:ext uri="{0D108BD9-81ED-4DB2-BD59-A6C34878D82A}">
                    <a16:rowId xmlns:a16="http://schemas.microsoft.com/office/drawing/2014/main" val="2964238016"/>
                  </a:ext>
                </a:extLst>
              </a:tr>
            </a:tbl>
          </a:graphicData>
        </a:graphic>
      </p:graphicFrame>
      <p:sp>
        <p:nvSpPr>
          <p:cNvPr id="18" name="CuadroTexto 17">
            <a:extLst>
              <a:ext uri="{FF2B5EF4-FFF2-40B4-BE49-F238E27FC236}">
                <a16:creationId xmlns:a16="http://schemas.microsoft.com/office/drawing/2014/main" id="{6AF0278A-64E2-DF7C-E7E3-456BBFED9FAD}"/>
              </a:ext>
            </a:extLst>
          </p:cNvPr>
          <p:cNvSpPr txBox="1"/>
          <p:nvPr/>
        </p:nvSpPr>
        <p:spPr>
          <a:xfrm>
            <a:off x="8482186" y="5967632"/>
            <a:ext cx="1630575" cy="369332"/>
          </a:xfrm>
          <a:prstGeom prst="rect">
            <a:avLst/>
          </a:prstGeom>
          <a:noFill/>
        </p:spPr>
        <p:txBody>
          <a:bodyPr wrap="none" rtlCol="0">
            <a:spAutoFit/>
          </a:bodyPr>
          <a:lstStyle/>
          <a:p>
            <a:r>
              <a:rPr lang="es-MX" dirty="0"/>
              <a:t>$207,360 MXN</a:t>
            </a:r>
          </a:p>
        </p:txBody>
      </p:sp>
      <p:sp>
        <p:nvSpPr>
          <p:cNvPr id="3" name="Marcador de número de diapositiva 2">
            <a:extLst>
              <a:ext uri="{FF2B5EF4-FFF2-40B4-BE49-F238E27FC236}">
                <a16:creationId xmlns:a16="http://schemas.microsoft.com/office/drawing/2014/main" id="{A680B5CA-F67C-6134-F26A-137F13486B34}"/>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2772686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13618181-20ED-40E6-3C43-39BC7F8CAF0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6D20D9-187C-F57B-3CDE-416C2F32F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93C8B2-24D0-ACA4-9A1E-8BC0D2F7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5632" y="0"/>
            <a:ext cx="34063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pic>
        <p:nvPicPr>
          <p:cNvPr id="12" name="Picture 11">
            <a:extLst>
              <a:ext uri="{FF2B5EF4-FFF2-40B4-BE49-F238E27FC236}">
                <a16:creationId xmlns:a16="http://schemas.microsoft.com/office/drawing/2014/main" id="{6092F0DF-5102-51FD-F3D3-ECD0D63681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pic>
        <p:nvPicPr>
          <p:cNvPr id="14" name="Picture 13">
            <a:extLst>
              <a:ext uri="{FF2B5EF4-FFF2-40B4-BE49-F238E27FC236}">
                <a16:creationId xmlns:a16="http://schemas.microsoft.com/office/drawing/2014/main" id="{1F00AD8E-A139-EA0D-D780-D3E962D10B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59089"/>
            <a:ext cx="9107362" cy="321164"/>
          </a:xfrm>
          <a:prstGeom prst="rect">
            <a:avLst/>
          </a:prstGeom>
        </p:spPr>
      </p:pic>
      <p:sp>
        <p:nvSpPr>
          <p:cNvPr id="16" name="Rectangle 15">
            <a:extLst>
              <a:ext uri="{FF2B5EF4-FFF2-40B4-BE49-F238E27FC236}">
                <a16:creationId xmlns:a16="http://schemas.microsoft.com/office/drawing/2014/main" id="{33B7C311-4040-2CCC-743C-4F663C3A1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09600"/>
            <a:ext cx="9107363" cy="136819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2" name="Título 1">
            <a:extLst>
              <a:ext uri="{FF2B5EF4-FFF2-40B4-BE49-F238E27FC236}">
                <a16:creationId xmlns:a16="http://schemas.microsoft.com/office/drawing/2014/main" id="{638D4C1A-9FAF-1149-51A0-52316FCCC80D}"/>
              </a:ext>
            </a:extLst>
          </p:cNvPr>
          <p:cNvSpPr>
            <a:spLocks noGrp="1"/>
          </p:cNvSpPr>
          <p:nvPr>
            <p:ph type="title"/>
          </p:nvPr>
        </p:nvSpPr>
        <p:spPr>
          <a:xfrm>
            <a:off x="680321" y="753228"/>
            <a:ext cx="7461844" cy="1080938"/>
          </a:xfrm>
        </p:spPr>
        <p:txBody>
          <a:bodyPr>
            <a:normAutofit/>
          </a:bodyPr>
          <a:lstStyle/>
          <a:p>
            <a:r>
              <a:rPr lang="es-MX" dirty="0">
                <a:solidFill>
                  <a:srgbClr val="FFFFFF"/>
                </a:solidFill>
              </a:rPr>
              <a:t>Sensorial room areas</a:t>
            </a:r>
          </a:p>
        </p:txBody>
      </p:sp>
      <p:graphicFrame>
        <p:nvGraphicFramePr>
          <p:cNvPr id="15" name="Marcador de contenido 4">
            <a:extLst>
              <a:ext uri="{FF2B5EF4-FFF2-40B4-BE49-F238E27FC236}">
                <a16:creationId xmlns:a16="http://schemas.microsoft.com/office/drawing/2014/main" id="{569BE102-D9FF-48AC-0A41-7F6F90343956}"/>
              </a:ext>
            </a:extLst>
          </p:cNvPr>
          <p:cNvGraphicFramePr>
            <a:graphicFrameLocks noGrp="1"/>
          </p:cNvGraphicFramePr>
          <p:nvPr>
            <p:ph idx="1"/>
            <p:extLst>
              <p:ext uri="{D42A27DB-BD31-4B8C-83A1-F6EECF244321}">
                <p14:modId xmlns:p14="http://schemas.microsoft.com/office/powerpoint/2010/main" val="4290788934"/>
              </p:ext>
              <p:ext uri="{E7BDC344-281C-4309-B0C6-D0EE65EED2A8}">
                <p202:designPr xmlns:p202="http://schemas.microsoft.com/office/powerpoint/2020/02/main">
                  <p202:designTagLst>
                    <p202:designTag name="ARCH:1:CLS" val="InformationTable"/>
                  </p202:designTagLst>
                </p202:designPr>
              </p:ext>
            </p:extLst>
          </p:nvPr>
        </p:nvGraphicFramePr>
        <p:xfrm>
          <a:off x="680320" y="2461327"/>
          <a:ext cx="9524835" cy="3872065"/>
        </p:xfrm>
        <a:graphic>
          <a:graphicData uri="http://schemas.openxmlformats.org/drawingml/2006/table">
            <a:tbl>
              <a:tblPr bandRow="1">
                <a:noFill/>
                <a:tableStyleId>{5C22544A-7EE6-4342-B048-85BDC9FD1C3A}</a:tableStyleId>
              </a:tblPr>
              <a:tblGrid>
                <a:gridCol w="1859680">
                  <a:extLst>
                    <a:ext uri="{9D8B030D-6E8A-4147-A177-3AD203B41FA5}">
                      <a16:colId xmlns:a16="http://schemas.microsoft.com/office/drawing/2014/main" val="3993034270"/>
                    </a:ext>
                  </a:extLst>
                </a:gridCol>
                <a:gridCol w="6276622">
                  <a:extLst>
                    <a:ext uri="{9D8B030D-6E8A-4147-A177-3AD203B41FA5}">
                      <a16:colId xmlns:a16="http://schemas.microsoft.com/office/drawing/2014/main" val="4104195797"/>
                    </a:ext>
                  </a:extLst>
                </a:gridCol>
                <a:gridCol w="1388533">
                  <a:extLst>
                    <a:ext uri="{9D8B030D-6E8A-4147-A177-3AD203B41FA5}">
                      <a16:colId xmlns:a16="http://schemas.microsoft.com/office/drawing/2014/main" val="1644067995"/>
                    </a:ext>
                  </a:extLst>
                </a:gridCol>
              </a:tblGrid>
              <a:tr h="685945">
                <a:tc>
                  <a:txBody>
                    <a:bodyPr/>
                    <a:lstStyle/>
                    <a:p>
                      <a:pPr>
                        <a:buNone/>
                      </a:pPr>
                      <a:r>
                        <a:rPr lang="es-MX" sz="1500" b="1" cap="all" spc="150" dirty="0">
                          <a:solidFill>
                            <a:schemeClr val="tx1"/>
                          </a:solidFill>
                        </a:rPr>
                        <a:t>Set areas</a:t>
                      </a: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lnB>
                    <a:noFill/>
                  </a:tcPr>
                </a:tc>
                <a:tc>
                  <a:txBody>
                    <a:bodyPr/>
                    <a:lstStyle/>
                    <a:p>
                      <a:pPr>
                        <a:buNone/>
                      </a:pPr>
                      <a:r>
                        <a:rPr lang="es-MX" sz="1500" b="1" cap="all" spc="150" dirty="0">
                          <a:solidFill>
                            <a:schemeClr val="tx1"/>
                          </a:solidFill>
                        </a:rPr>
                        <a:t>Description</a:t>
                      </a: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round/>
                      <a:headEnd type="none" w="med" len="med"/>
                      <a:tailEnd type="none" w="med" len="med"/>
                    </a:lnB>
                    <a:noFill/>
                  </a:tcPr>
                </a:tc>
                <a:tc>
                  <a:txBody>
                    <a:bodyPr/>
                    <a:lstStyle/>
                    <a:p>
                      <a:pPr algn="r">
                        <a:buNone/>
                      </a:pPr>
                      <a:r>
                        <a:rPr lang="es-MX" sz="1500" b="1" cap="all" spc="150" dirty="0">
                          <a:solidFill>
                            <a:schemeClr val="tx1"/>
                          </a:solidFill>
                        </a:rPr>
                        <a:t>Total</a:t>
                      </a: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857631986"/>
                  </a:ext>
                </a:extLst>
              </a:tr>
              <a:tr h="437224">
                <a:tc>
                  <a:txBody>
                    <a:bodyPr/>
                    <a:lstStyle/>
                    <a:p>
                      <a:pPr>
                        <a:buNone/>
                      </a:pPr>
                      <a:r>
                        <a:rPr lang="es-MX" sz="1200" b="1" cap="none" spc="0" dirty="0">
                          <a:solidFill>
                            <a:schemeClr val="tx1"/>
                          </a:solidFill>
                        </a:rPr>
                        <a:t>Vestibular</a:t>
                      </a:r>
                    </a:p>
                  </a:txBody>
                  <a:tcPr marL="128350" marR="128350" marT="128350" marB="128350"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tc>
                  <a:txBody>
                    <a:bodyPr/>
                    <a:lstStyle/>
                    <a:p>
                      <a:pPr>
                        <a:buNone/>
                      </a:pPr>
                      <a:r>
                        <a:rPr lang="es-MX" sz="1200" dirty="0">
                          <a:solidFill>
                            <a:schemeClr val="tx1"/>
                          </a:solidFill>
                        </a:rPr>
                        <a:t>terapeutic swings, tyrolese, hanging leter, trampoline, and climbing wall, musical cushios, iris huracan panel</a:t>
                      </a:r>
                      <a:endParaRPr lang="es-MX" sz="1200" cap="none" spc="0" dirty="0">
                        <a:solidFill>
                          <a:schemeClr val="tx1"/>
                        </a:solidFill>
                      </a:endParaRPr>
                    </a:p>
                  </a:txBody>
                  <a:tcPr marL="128350" marR="128350" marT="128350" marB="128350" anchor="ctr">
                    <a:lnL w="12700" cmpd="sng">
                      <a:noFill/>
                      <a:prstDash val="solid"/>
                    </a:lnL>
                    <a:lnR w="12700" cmpd="sng">
                      <a:noFill/>
                      <a:prstDash val="solid"/>
                    </a:lnR>
                    <a:lnT w="19050"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$130,456</a:t>
                      </a:r>
                    </a:p>
                  </a:txBody>
                  <a:tcPr marL="128350" marR="128350" marT="128350" marB="128350" anchor="ctr">
                    <a:lnL w="12700" cmpd="sng">
                      <a:noFill/>
                      <a:prstDash val="solid"/>
                    </a:lnL>
                    <a:lnR w="12700" cmpd="sng">
                      <a:noFill/>
                      <a:prstDash val="solid"/>
                    </a:lnR>
                    <a:lnT w="19050"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4735768"/>
                  </a:ext>
                </a:extLst>
              </a:tr>
              <a:tr h="437224">
                <a:tc>
                  <a:txBody>
                    <a:bodyPr/>
                    <a:lstStyle/>
                    <a:p>
                      <a:pPr>
                        <a:buNone/>
                      </a:pPr>
                      <a:r>
                        <a:rPr lang="es-MX" sz="1200" b="1" cap="none" spc="0" dirty="0">
                          <a:solidFill>
                            <a:schemeClr val="tx1"/>
                          </a:solidFill>
                        </a:rPr>
                        <a:t>Propioceptive</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Rollers, tunnels, spring board, sensorial weights, weight excercise leggins</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$25,000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514541"/>
                  </a:ext>
                </a:extLst>
              </a:tr>
              <a:tr h="437224">
                <a:tc>
                  <a:txBody>
                    <a:bodyPr/>
                    <a:lstStyle/>
                    <a:p>
                      <a:pPr>
                        <a:buNone/>
                      </a:pPr>
                      <a:r>
                        <a:rPr lang="es-MX" sz="1200" b="1" cap="none" spc="0" dirty="0">
                          <a:solidFill>
                            <a:schemeClr val="tx1"/>
                          </a:solidFill>
                        </a:rPr>
                        <a:t>Visual and tactil</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dirty="0">
                          <a:solidFill>
                            <a:schemeClr val="tx1"/>
                          </a:solidFill>
                        </a:rPr>
                        <a:t>Multi sensorial matterials, tactive panels, acrylic mirrors, fiber optics sets and tables,</a:t>
                      </a:r>
                    </a:p>
                    <a:p>
                      <a:pPr>
                        <a:buNone/>
                      </a:pPr>
                      <a:r>
                        <a:rPr lang="es-MX" sz="1200" cap="none" spc="0" dirty="0">
                          <a:solidFill>
                            <a:schemeClr val="tx1"/>
                          </a:solidFill>
                        </a:rPr>
                        <a:t>Bubbles tube, fiber optics rain, infinite geometric panels, Flouresent lights set</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$206,774</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304595"/>
                  </a:ext>
                </a:extLst>
              </a:tr>
              <a:tr h="437224">
                <a:tc>
                  <a:txBody>
                    <a:bodyPr/>
                    <a:lstStyle/>
                    <a:p>
                      <a:pPr>
                        <a:buNone/>
                      </a:pPr>
                      <a:r>
                        <a:rPr lang="es-MX" sz="1200" b="1" cap="none" spc="0" dirty="0">
                          <a:solidFill>
                            <a:schemeClr val="tx1"/>
                          </a:solidFill>
                        </a:rPr>
                        <a:t>Auditive and musical</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Speakers, musical instrumets, and scent difusor, magic cube, </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$75,876</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8919293"/>
                  </a:ext>
                </a:extLst>
              </a:tr>
              <a:tr h="437224">
                <a:tc>
                  <a:txBody>
                    <a:bodyPr/>
                    <a:lstStyle/>
                    <a:p>
                      <a:pPr>
                        <a:buNone/>
                      </a:pPr>
                      <a:r>
                        <a:rPr lang="es-MX" sz="1200" b="1" cap="none" spc="0" dirty="0">
                          <a:solidFill>
                            <a:schemeClr val="tx1"/>
                          </a:solidFill>
                        </a:rPr>
                        <a:t>Balance and motion</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Therapy Swing, Equilibrium Sensorial bag, climbing wall, tactil panel</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$53,696</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1160553"/>
                  </a:ext>
                </a:extLst>
              </a:tr>
              <a:tr h="437224">
                <a:tc>
                  <a:txBody>
                    <a:bodyPr/>
                    <a:lstStyle/>
                    <a:p>
                      <a:pPr>
                        <a:buNone/>
                      </a:pPr>
                      <a:r>
                        <a:rPr lang="es-MX" sz="1200" b="1" cap="none" spc="0" dirty="0">
                          <a:solidFill>
                            <a:schemeClr val="tx1"/>
                          </a:solidFill>
                        </a:rPr>
                        <a:t>Relaxation and behavioral contention</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rPr>
                        <a:t>balls pool, heavy blanquets, cushioned pillows, and self regulation area.</a:t>
                      </a:r>
                      <a:r>
                        <a:rPr lang="es-MX" sz="1200" b="0" cap="none" spc="0" dirty="0">
                          <a:solidFill>
                            <a:schemeClr val="tx1"/>
                          </a:solidFill>
                        </a:rPr>
                        <a:t> </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19050" cap="flat" cmpd="sng" algn="ctr">
                      <a:solidFill>
                        <a:schemeClr val="accent1"/>
                      </a:solidFill>
                      <a:prstDash val="solid"/>
                    </a:lnB>
                    <a:noFill/>
                  </a:tcPr>
                </a:tc>
                <a:tc>
                  <a:txBody>
                    <a:bodyPr/>
                    <a:lstStyle/>
                    <a:p>
                      <a:pPr algn="r">
                        <a:buNone/>
                      </a:pPr>
                      <a:r>
                        <a:rPr lang="es-MX" sz="1200" b="0" cap="none" spc="0" dirty="0">
                          <a:solidFill>
                            <a:schemeClr val="tx1"/>
                          </a:solidFill>
                        </a:rPr>
                        <a:t>$14,500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19050" cap="flat" cmpd="sng" algn="ctr">
                      <a:solidFill>
                        <a:schemeClr val="accent1"/>
                      </a:solidFill>
                      <a:prstDash val="solid"/>
                    </a:lnB>
                    <a:noFill/>
                  </a:tcPr>
                </a:tc>
                <a:extLst>
                  <a:ext uri="{0D108BD9-81ED-4DB2-BD59-A6C34878D82A}">
                    <a16:rowId xmlns:a16="http://schemas.microsoft.com/office/drawing/2014/main" val="2964238016"/>
                  </a:ext>
                </a:extLst>
              </a:tr>
            </a:tbl>
          </a:graphicData>
        </a:graphic>
      </p:graphicFrame>
      <p:sp>
        <p:nvSpPr>
          <p:cNvPr id="18" name="CuadroTexto 17">
            <a:extLst>
              <a:ext uri="{FF2B5EF4-FFF2-40B4-BE49-F238E27FC236}">
                <a16:creationId xmlns:a16="http://schemas.microsoft.com/office/drawing/2014/main" id="{B849DDC2-26C9-0282-2263-CDFA2224599B}"/>
              </a:ext>
            </a:extLst>
          </p:cNvPr>
          <p:cNvSpPr txBox="1"/>
          <p:nvPr/>
        </p:nvSpPr>
        <p:spPr>
          <a:xfrm>
            <a:off x="8574580" y="6329800"/>
            <a:ext cx="1630575" cy="369332"/>
          </a:xfrm>
          <a:prstGeom prst="rect">
            <a:avLst/>
          </a:prstGeom>
          <a:noFill/>
        </p:spPr>
        <p:txBody>
          <a:bodyPr wrap="none" rtlCol="0">
            <a:spAutoFit/>
          </a:bodyPr>
          <a:lstStyle/>
          <a:p>
            <a:r>
              <a:rPr lang="es-MX" dirty="0"/>
              <a:t>$506,406 MXN</a:t>
            </a:r>
          </a:p>
        </p:txBody>
      </p:sp>
      <p:sp>
        <p:nvSpPr>
          <p:cNvPr id="3" name="Marcador de número de diapositiva 2">
            <a:extLst>
              <a:ext uri="{FF2B5EF4-FFF2-40B4-BE49-F238E27FC236}">
                <a16:creationId xmlns:a16="http://schemas.microsoft.com/office/drawing/2014/main" id="{F8C74B36-7118-C867-7E47-793E8667626E}"/>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505598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ED3C4368-3FEE-ABFC-821E-CA3FCD5A96A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316D1C3-5B05-FED1-52AF-4158FB138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45E23A-7935-4663-CA4E-CC36046AA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5632" y="0"/>
            <a:ext cx="34063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pic>
        <p:nvPicPr>
          <p:cNvPr id="12" name="Picture 11">
            <a:extLst>
              <a:ext uri="{FF2B5EF4-FFF2-40B4-BE49-F238E27FC236}">
                <a16:creationId xmlns:a16="http://schemas.microsoft.com/office/drawing/2014/main" id="{05B11FCC-FDB8-27FE-4158-EB48064EF0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pic>
        <p:nvPicPr>
          <p:cNvPr id="14" name="Picture 13">
            <a:extLst>
              <a:ext uri="{FF2B5EF4-FFF2-40B4-BE49-F238E27FC236}">
                <a16:creationId xmlns:a16="http://schemas.microsoft.com/office/drawing/2014/main" id="{14582531-F925-BB6F-C9F5-B590B434EC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59089"/>
            <a:ext cx="9107362" cy="321164"/>
          </a:xfrm>
          <a:prstGeom prst="rect">
            <a:avLst/>
          </a:prstGeom>
        </p:spPr>
      </p:pic>
      <p:sp>
        <p:nvSpPr>
          <p:cNvPr id="16" name="Rectangle 15">
            <a:extLst>
              <a:ext uri="{FF2B5EF4-FFF2-40B4-BE49-F238E27FC236}">
                <a16:creationId xmlns:a16="http://schemas.microsoft.com/office/drawing/2014/main" id="{8BD3EFF4-EF7D-4029-FE8D-6C0D79FB1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09600"/>
            <a:ext cx="9107363" cy="136819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2" name="Título 1">
            <a:extLst>
              <a:ext uri="{FF2B5EF4-FFF2-40B4-BE49-F238E27FC236}">
                <a16:creationId xmlns:a16="http://schemas.microsoft.com/office/drawing/2014/main" id="{7E3AFF39-5140-4322-B5B7-87533C3D6712}"/>
              </a:ext>
            </a:extLst>
          </p:cNvPr>
          <p:cNvSpPr>
            <a:spLocks noGrp="1"/>
          </p:cNvSpPr>
          <p:nvPr>
            <p:ph type="title"/>
          </p:nvPr>
        </p:nvSpPr>
        <p:spPr>
          <a:xfrm>
            <a:off x="680321" y="753228"/>
            <a:ext cx="7461844" cy="1080938"/>
          </a:xfrm>
        </p:spPr>
        <p:txBody>
          <a:bodyPr>
            <a:normAutofit/>
          </a:bodyPr>
          <a:lstStyle/>
          <a:p>
            <a:r>
              <a:rPr lang="es-MX" dirty="0">
                <a:solidFill>
                  <a:srgbClr val="FFFFFF"/>
                </a:solidFill>
              </a:rPr>
              <a:t>Human resources</a:t>
            </a:r>
          </a:p>
        </p:txBody>
      </p:sp>
      <p:graphicFrame>
        <p:nvGraphicFramePr>
          <p:cNvPr id="15" name="Marcador de contenido 4">
            <a:extLst>
              <a:ext uri="{FF2B5EF4-FFF2-40B4-BE49-F238E27FC236}">
                <a16:creationId xmlns:a16="http://schemas.microsoft.com/office/drawing/2014/main" id="{3C1C2079-EBEF-DF2E-1BB9-F4A518AEDB99}"/>
              </a:ext>
            </a:extLst>
          </p:cNvPr>
          <p:cNvGraphicFramePr>
            <a:graphicFrameLocks noGrp="1"/>
          </p:cNvGraphicFramePr>
          <p:nvPr>
            <p:ph idx="1"/>
            <p:extLst>
              <p:ext uri="{D42A27DB-BD31-4B8C-83A1-F6EECF244321}">
                <p14:modId xmlns:p14="http://schemas.microsoft.com/office/powerpoint/2010/main" val="2693598900"/>
              </p:ext>
              <p:ext uri="{E7BDC344-281C-4309-B0C6-D0EE65EED2A8}">
                <p202:designPr xmlns:p202="http://schemas.microsoft.com/office/powerpoint/2020/02/main">
                  <p202:designTagLst>
                    <p202:designTag name="ARCH:1:CLS" val="InformationTable"/>
                  </p202:designTagLst>
                </p202:designPr>
              </p:ext>
            </p:extLst>
          </p:nvPr>
        </p:nvGraphicFramePr>
        <p:xfrm>
          <a:off x="680320" y="2461327"/>
          <a:ext cx="9524835" cy="3323425"/>
        </p:xfrm>
        <a:graphic>
          <a:graphicData uri="http://schemas.openxmlformats.org/drawingml/2006/table">
            <a:tbl>
              <a:tblPr bandRow="1">
                <a:noFill/>
                <a:tableStyleId>{5C22544A-7EE6-4342-B048-85BDC9FD1C3A}</a:tableStyleId>
              </a:tblPr>
              <a:tblGrid>
                <a:gridCol w="1859680">
                  <a:extLst>
                    <a:ext uri="{9D8B030D-6E8A-4147-A177-3AD203B41FA5}">
                      <a16:colId xmlns:a16="http://schemas.microsoft.com/office/drawing/2014/main" val="3993034270"/>
                    </a:ext>
                  </a:extLst>
                </a:gridCol>
                <a:gridCol w="6276622">
                  <a:extLst>
                    <a:ext uri="{9D8B030D-6E8A-4147-A177-3AD203B41FA5}">
                      <a16:colId xmlns:a16="http://schemas.microsoft.com/office/drawing/2014/main" val="4104195797"/>
                    </a:ext>
                  </a:extLst>
                </a:gridCol>
                <a:gridCol w="1388533">
                  <a:extLst>
                    <a:ext uri="{9D8B030D-6E8A-4147-A177-3AD203B41FA5}">
                      <a16:colId xmlns:a16="http://schemas.microsoft.com/office/drawing/2014/main" val="1644067995"/>
                    </a:ext>
                  </a:extLst>
                </a:gridCol>
              </a:tblGrid>
              <a:tr h="685945">
                <a:tc>
                  <a:txBody>
                    <a:bodyPr/>
                    <a:lstStyle/>
                    <a:p>
                      <a:pPr>
                        <a:buNone/>
                      </a:pPr>
                      <a:r>
                        <a:rPr lang="es-MX" sz="1500" b="1" cap="all" spc="150" dirty="0">
                          <a:solidFill>
                            <a:schemeClr val="tx1"/>
                          </a:solidFill>
                        </a:rPr>
                        <a:t>Personnel</a:t>
                      </a: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lnB>
                    <a:noFill/>
                  </a:tcPr>
                </a:tc>
                <a:tc>
                  <a:txBody>
                    <a:bodyPr/>
                    <a:lstStyle/>
                    <a:p>
                      <a:pPr>
                        <a:buNone/>
                      </a:pPr>
                      <a:r>
                        <a:rPr lang="es-MX" sz="1500" b="1" cap="all" spc="150" dirty="0">
                          <a:solidFill>
                            <a:schemeClr val="tx1"/>
                          </a:solidFill>
                        </a:rPr>
                        <a:t>Description</a:t>
                      </a: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round/>
                      <a:headEnd type="none" w="med" len="med"/>
                      <a:tailEnd type="none" w="med" len="med"/>
                    </a:lnB>
                    <a:noFill/>
                  </a:tcPr>
                </a:tc>
                <a:tc>
                  <a:txBody>
                    <a:bodyPr/>
                    <a:lstStyle/>
                    <a:p>
                      <a:pPr algn="r">
                        <a:buNone/>
                      </a:pPr>
                      <a:r>
                        <a:rPr lang="es-MX" sz="1500" b="1" cap="all" spc="150" dirty="0">
                          <a:solidFill>
                            <a:schemeClr val="tx1"/>
                          </a:solidFill>
                        </a:rPr>
                        <a:t>Total</a:t>
                      </a: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857631986"/>
                  </a:ext>
                </a:extLst>
              </a:tr>
              <a:tr h="437224">
                <a:tc>
                  <a:txBody>
                    <a:bodyPr/>
                    <a:lstStyle/>
                    <a:p>
                      <a:pPr>
                        <a:buNone/>
                      </a:pPr>
                      <a:r>
                        <a:rPr lang="es-MX" sz="1200" b="1" cap="none" spc="0" dirty="0">
                          <a:solidFill>
                            <a:schemeClr val="tx1"/>
                          </a:solidFill>
                        </a:rPr>
                        <a:t>Therapeutic</a:t>
                      </a:r>
                    </a:p>
                  </a:txBody>
                  <a:tcPr marL="128350" marR="128350" marT="128350" marB="128350"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Ocupational and Sensorial therapeutes (2) x 14,000</a:t>
                      </a:r>
                    </a:p>
                  </a:txBody>
                  <a:tcPr marL="128350" marR="128350" marT="128350" marB="128350" anchor="ctr">
                    <a:lnL w="12700" cmpd="sng">
                      <a:noFill/>
                      <a:prstDash val="solid"/>
                    </a:lnL>
                    <a:lnR w="12700" cmpd="sng">
                      <a:noFill/>
                      <a:prstDash val="solid"/>
                    </a:lnR>
                    <a:lnT w="19050"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$336,000</a:t>
                      </a:r>
                    </a:p>
                  </a:txBody>
                  <a:tcPr marL="128350" marR="128350" marT="128350" marB="128350" anchor="ctr">
                    <a:lnL w="12700" cmpd="sng">
                      <a:noFill/>
                      <a:prstDash val="solid"/>
                    </a:lnL>
                    <a:lnR w="12700" cmpd="sng">
                      <a:noFill/>
                      <a:prstDash val="solid"/>
                    </a:lnR>
                    <a:lnT w="19050"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4735768"/>
                  </a:ext>
                </a:extLst>
              </a:tr>
              <a:tr h="437224">
                <a:tc>
                  <a:txBody>
                    <a:bodyPr/>
                    <a:lstStyle/>
                    <a:p>
                      <a:pPr>
                        <a:buNone/>
                      </a:pPr>
                      <a:r>
                        <a:rPr lang="es-MX" sz="1200" b="1" cap="none" spc="0" dirty="0">
                          <a:solidFill>
                            <a:schemeClr val="tx1"/>
                          </a:solidFill>
                        </a:rPr>
                        <a:t>Infant psycologist</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Part time $ 9,000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$108,000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514541"/>
                  </a:ext>
                </a:extLst>
              </a:tr>
              <a:tr h="437224">
                <a:tc>
                  <a:txBody>
                    <a:bodyPr/>
                    <a:lstStyle/>
                    <a:p>
                      <a:pPr>
                        <a:buNone/>
                      </a:pPr>
                      <a:r>
                        <a:rPr lang="es-MX" sz="1200" b="1" cap="none" spc="0" dirty="0">
                          <a:solidFill>
                            <a:schemeClr val="tx1"/>
                          </a:solidFill>
                        </a:rPr>
                        <a:t>Administrative</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Part time $ 6,000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$72,000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304595"/>
                  </a:ext>
                </a:extLst>
              </a:tr>
              <a:tr h="437224">
                <a:tc>
                  <a:txBody>
                    <a:bodyPr/>
                    <a:lstStyle/>
                    <a:p>
                      <a:pPr>
                        <a:buNone/>
                      </a:pPr>
                      <a:r>
                        <a:rPr lang="es-MX" sz="1200" b="1" cap="none" spc="0" dirty="0">
                          <a:solidFill>
                            <a:schemeClr val="tx1"/>
                          </a:solidFill>
                        </a:rPr>
                        <a:t>Janitor</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$ 6,000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$72,000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8919293"/>
                  </a:ext>
                </a:extLst>
              </a:tr>
              <a:tr h="437224">
                <a:tc>
                  <a:txBody>
                    <a:bodyPr/>
                    <a:lstStyle/>
                    <a:p>
                      <a:pPr>
                        <a:buNone/>
                      </a:pPr>
                      <a:r>
                        <a:rPr lang="es-MX" sz="1200" b="1" cap="none" spc="0" dirty="0">
                          <a:solidFill>
                            <a:schemeClr val="tx1"/>
                          </a:solidFill>
                        </a:rPr>
                        <a:t>Certification</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SPM, Dunn, EOIS, Ayres scope SI x 2</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$56,000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1160553"/>
                  </a:ext>
                </a:extLst>
              </a:tr>
              <a:tr h="437224">
                <a:tc>
                  <a:txBody>
                    <a:bodyPr/>
                    <a:lstStyle/>
                    <a:p>
                      <a:pPr>
                        <a:buNone/>
                      </a:pPr>
                      <a:endParaRPr lang="es-MX" sz="1200" b="1" cap="none" spc="0" dirty="0">
                        <a:solidFill>
                          <a:schemeClr val="tx1"/>
                        </a:solidFill>
                      </a:endParaRP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cap="none" spc="0" dirty="0">
                          <a:solidFill>
                            <a:schemeClr val="tx1"/>
                          </a:solidFill>
                        </a:rPr>
                        <a:t> </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19050" cap="flat" cmpd="sng" algn="ctr">
                      <a:solidFill>
                        <a:schemeClr val="accent1"/>
                      </a:solidFill>
                      <a:prstDash val="solid"/>
                    </a:lnB>
                    <a:noFill/>
                  </a:tcPr>
                </a:tc>
                <a:tc>
                  <a:txBody>
                    <a:bodyPr/>
                    <a:lstStyle/>
                    <a:p>
                      <a:pPr algn="r">
                        <a:buNone/>
                      </a:pPr>
                      <a:endParaRPr lang="es-MX" sz="1200" b="0" cap="none" spc="0" dirty="0">
                        <a:solidFill>
                          <a:schemeClr val="tx1"/>
                        </a:solidFill>
                      </a:endParaRP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19050" cap="flat" cmpd="sng" algn="ctr">
                      <a:solidFill>
                        <a:schemeClr val="accent1"/>
                      </a:solidFill>
                      <a:prstDash val="solid"/>
                    </a:lnB>
                    <a:noFill/>
                  </a:tcPr>
                </a:tc>
                <a:extLst>
                  <a:ext uri="{0D108BD9-81ED-4DB2-BD59-A6C34878D82A}">
                    <a16:rowId xmlns:a16="http://schemas.microsoft.com/office/drawing/2014/main" val="2964238016"/>
                  </a:ext>
                </a:extLst>
              </a:tr>
            </a:tbl>
          </a:graphicData>
        </a:graphic>
      </p:graphicFrame>
      <p:sp>
        <p:nvSpPr>
          <p:cNvPr id="18" name="CuadroTexto 17">
            <a:extLst>
              <a:ext uri="{FF2B5EF4-FFF2-40B4-BE49-F238E27FC236}">
                <a16:creationId xmlns:a16="http://schemas.microsoft.com/office/drawing/2014/main" id="{48BBDC7E-AD25-A776-C067-DDDC4CCB29D0}"/>
              </a:ext>
            </a:extLst>
          </p:cNvPr>
          <p:cNvSpPr txBox="1"/>
          <p:nvPr/>
        </p:nvSpPr>
        <p:spPr>
          <a:xfrm>
            <a:off x="8574580" y="5965826"/>
            <a:ext cx="1630575" cy="369332"/>
          </a:xfrm>
          <a:prstGeom prst="rect">
            <a:avLst/>
          </a:prstGeom>
          <a:noFill/>
        </p:spPr>
        <p:txBody>
          <a:bodyPr wrap="none" rtlCol="0">
            <a:spAutoFit/>
          </a:bodyPr>
          <a:lstStyle/>
          <a:p>
            <a:r>
              <a:rPr lang="es-MX" dirty="0"/>
              <a:t>$644,000 MXN</a:t>
            </a:r>
          </a:p>
        </p:txBody>
      </p:sp>
      <p:sp>
        <p:nvSpPr>
          <p:cNvPr id="3" name="Marcador de número de diapositiva 2">
            <a:extLst>
              <a:ext uri="{FF2B5EF4-FFF2-40B4-BE49-F238E27FC236}">
                <a16:creationId xmlns:a16="http://schemas.microsoft.com/office/drawing/2014/main" id="{C5CF315C-7E08-60DB-ED9E-024741E94A29}"/>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593783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C09045E4-23A2-0FE6-B2EE-35750A07327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229FC7C-C0CA-0C91-4FE3-AEC532657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EE25D2-9F37-9AED-6A33-ED967F348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5632" y="0"/>
            <a:ext cx="34063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pic>
        <p:nvPicPr>
          <p:cNvPr id="12" name="Picture 11">
            <a:extLst>
              <a:ext uri="{FF2B5EF4-FFF2-40B4-BE49-F238E27FC236}">
                <a16:creationId xmlns:a16="http://schemas.microsoft.com/office/drawing/2014/main" id="{2F934E9A-170D-0FB4-6723-21918D8FCD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pic>
        <p:nvPicPr>
          <p:cNvPr id="14" name="Picture 13">
            <a:extLst>
              <a:ext uri="{FF2B5EF4-FFF2-40B4-BE49-F238E27FC236}">
                <a16:creationId xmlns:a16="http://schemas.microsoft.com/office/drawing/2014/main" id="{9EDD61B5-32D2-C011-6B36-75FAF424CD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59089"/>
            <a:ext cx="9107362" cy="321164"/>
          </a:xfrm>
          <a:prstGeom prst="rect">
            <a:avLst/>
          </a:prstGeom>
        </p:spPr>
      </p:pic>
      <p:sp>
        <p:nvSpPr>
          <p:cNvPr id="16" name="Rectangle 15">
            <a:extLst>
              <a:ext uri="{FF2B5EF4-FFF2-40B4-BE49-F238E27FC236}">
                <a16:creationId xmlns:a16="http://schemas.microsoft.com/office/drawing/2014/main" id="{7B59273B-9E9B-7138-7F2D-56CC0EE07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09600"/>
            <a:ext cx="9107363" cy="136819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2" name="Título 1">
            <a:extLst>
              <a:ext uri="{FF2B5EF4-FFF2-40B4-BE49-F238E27FC236}">
                <a16:creationId xmlns:a16="http://schemas.microsoft.com/office/drawing/2014/main" id="{B9C7449E-6372-5CC3-F67D-4BECD6415079}"/>
              </a:ext>
            </a:extLst>
          </p:cNvPr>
          <p:cNvSpPr>
            <a:spLocks noGrp="1"/>
          </p:cNvSpPr>
          <p:nvPr>
            <p:ph type="title"/>
          </p:nvPr>
        </p:nvSpPr>
        <p:spPr>
          <a:xfrm>
            <a:off x="680321" y="753228"/>
            <a:ext cx="7461844" cy="1080938"/>
          </a:xfrm>
        </p:spPr>
        <p:txBody>
          <a:bodyPr>
            <a:normAutofit/>
          </a:bodyPr>
          <a:lstStyle/>
          <a:p>
            <a:r>
              <a:rPr lang="es-MX" dirty="0">
                <a:solidFill>
                  <a:srgbClr val="FFFFFF"/>
                </a:solidFill>
              </a:rPr>
              <a:t>Administrative and operational</a:t>
            </a:r>
          </a:p>
        </p:txBody>
      </p:sp>
      <p:graphicFrame>
        <p:nvGraphicFramePr>
          <p:cNvPr id="15" name="Marcador de contenido 4">
            <a:extLst>
              <a:ext uri="{FF2B5EF4-FFF2-40B4-BE49-F238E27FC236}">
                <a16:creationId xmlns:a16="http://schemas.microsoft.com/office/drawing/2014/main" id="{204976E8-AD98-6AEC-4188-C45E4F82B239}"/>
              </a:ext>
            </a:extLst>
          </p:cNvPr>
          <p:cNvGraphicFramePr>
            <a:graphicFrameLocks noGrp="1"/>
          </p:cNvGraphicFramePr>
          <p:nvPr>
            <p:ph idx="1"/>
            <p:extLst>
              <p:ext uri="{D42A27DB-BD31-4B8C-83A1-F6EECF244321}">
                <p14:modId xmlns:p14="http://schemas.microsoft.com/office/powerpoint/2010/main" val="30018117"/>
              </p:ext>
              <p:ext uri="{E7BDC344-281C-4309-B0C6-D0EE65EED2A8}">
                <p202:designPr xmlns:p202="http://schemas.microsoft.com/office/powerpoint/2020/02/main">
                  <p202:designTagLst>
                    <p202:designTag name="ARCH:1:CLS" val="InformationTable"/>
                  </p202:designTagLst>
                </p202:designPr>
              </p:ext>
            </p:extLst>
          </p:nvPr>
        </p:nvGraphicFramePr>
        <p:xfrm>
          <a:off x="680320" y="2461327"/>
          <a:ext cx="9524835" cy="3506305"/>
        </p:xfrm>
        <a:graphic>
          <a:graphicData uri="http://schemas.openxmlformats.org/drawingml/2006/table">
            <a:tbl>
              <a:tblPr bandRow="1">
                <a:noFill/>
                <a:tableStyleId>{5C22544A-7EE6-4342-B048-85BDC9FD1C3A}</a:tableStyleId>
              </a:tblPr>
              <a:tblGrid>
                <a:gridCol w="1859680">
                  <a:extLst>
                    <a:ext uri="{9D8B030D-6E8A-4147-A177-3AD203B41FA5}">
                      <a16:colId xmlns:a16="http://schemas.microsoft.com/office/drawing/2014/main" val="3993034270"/>
                    </a:ext>
                  </a:extLst>
                </a:gridCol>
                <a:gridCol w="6276622">
                  <a:extLst>
                    <a:ext uri="{9D8B030D-6E8A-4147-A177-3AD203B41FA5}">
                      <a16:colId xmlns:a16="http://schemas.microsoft.com/office/drawing/2014/main" val="4104195797"/>
                    </a:ext>
                  </a:extLst>
                </a:gridCol>
                <a:gridCol w="1388533">
                  <a:extLst>
                    <a:ext uri="{9D8B030D-6E8A-4147-A177-3AD203B41FA5}">
                      <a16:colId xmlns:a16="http://schemas.microsoft.com/office/drawing/2014/main" val="1644067995"/>
                    </a:ext>
                  </a:extLst>
                </a:gridCol>
              </a:tblGrid>
              <a:tr h="685945">
                <a:tc>
                  <a:txBody>
                    <a:bodyPr/>
                    <a:lstStyle/>
                    <a:p>
                      <a:pPr>
                        <a:buNone/>
                      </a:pPr>
                      <a:r>
                        <a:rPr lang="es-MX" sz="1500" b="1" cap="all" spc="150" dirty="0">
                          <a:solidFill>
                            <a:schemeClr val="tx1"/>
                          </a:solidFill>
                        </a:rPr>
                        <a:t>Personnel</a:t>
                      </a: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lnB>
                    <a:noFill/>
                  </a:tcPr>
                </a:tc>
                <a:tc>
                  <a:txBody>
                    <a:bodyPr/>
                    <a:lstStyle/>
                    <a:p>
                      <a:pPr>
                        <a:buNone/>
                      </a:pPr>
                      <a:r>
                        <a:rPr lang="es-MX" sz="1500" b="1" cap="all" spc="150" dirty="0">
                          <a:solidFill>
                            <a:schemeClr val="tx1"/>
                          </a:solidFill>
                        </a:rPr>
                        <a:t>Description</a:t>
                      </a: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round/>
                      <a:headEnd type="none" w="med" len="med"/>
                      <a:tailEnd type="none" w="med" len="med"/>
                    </a:lnB>
                    <a:noFill/>
                  </a:tcPr>
                </a:tc>
                <a:tc>
                  <a:txBody>
                    <a:bodyPr/>
                    <a:lstStyle/>
                    <a:p>
                      <a:pPr algn="r">
                        <a:buNone/>
                      </a:pPr>
                      <a:r>
                        <a:rPr lang="es-MX" sz="1500" b="1" cap="all" spc="150" dirty="0">
                          <a:solidFill>
                            <a:schemeClr val="tx1"/>
                          </a:solidFill>
                        </a:rPr>
                        <a:t>total</a:t>
                      </a: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857631986"/>
                  </a:ext>
                </a:extLst>
              </a:tr>
              <a:tr h="437224">
                <a:tc>
                  <a:txBody>
                    <a:bodyPr/>
                    <a:lstStyle/>
                    <a:p>
                      <a:pPr>
                        <a:buNone/>
                      </a:pPr>
                      <a:r>
                        <a:rPr lang="es-MX" sz="1200" b="1" cap="none" spc="0" dirty="0">
                          <a:solidFill>
                            <a:schemeClr val="tx1"/>
                          </a:solidFill>
                        </a:rPr>
                        <a:t>Therapeutic material</a:t>
                      </a:r>
                    </a:p>
                  </a:txBody>
                  <a:tcPr marL="128350" marR="128350" marT="128350" marB="128350"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Molding clay, sheets, globes, liquid kits</a:t>
                      </a:r>
                    </a:p>
                  </a:txBody>
                  <a:tcPr marL="128350" marR="128350" marT="128350" marB="128350" anchor="ctr">
                    <a:lnL w="12700" cmpd="sng">
                      <a:noFill/>
                      <a:prstDash val="solid"/>
                    </a:lnL>
                    <a:lnR w="12700" cmpd="sng">
                      <a:noFill/>
                      <a:prstDash val="solid"/>
                    </a:lnR>
                    <a:lnT w="19050"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$18,000</a:t>
                      </a:r>
                    </a:p>
                  </a:txBody>
                  <a:tcPr marL="128350" marR="128350" marT="128350" marB="128350" anchor="ctr">
                    <a:lnL w="12700" cmpd="sng">
                      <a:noFill/>
                      <a:prstDash val="solid"/>
                    </a:lnL>
                    <a:lnR w="12700" cmpd="sng">
                      <a:noFill/>
                      <a:prstDash val="solid"/>
                    </a:lnR>
                    <a:lnT w="19050"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4735768"/>
                  </a:ext>
                </a:extLst>
              </a:tr>
              <a:tr h="437224">
                <a:tc>
                  <a:txBody>
                    <a:bodyPr/>
                    <a:lstStyle/>
                    <a:p>
                      <a:pPr>
                        <a:buNone/>
                      </a:pPr>
                      <a:r>
                        <a:rPr lang="es-MX" sz="1200" b="1" cap="none" spc="0" dirty="0">
                          <a:solidFill>
                            <a:schemeClr val="tx1"/>
                          </a:solidFill>
                        </a:rPr>
                        <a:t>Clinical paper work</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Sheets and patient files, certificates sheets</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$6,000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514541"/>
                  </a:ext>
                </a:extLst>
              </a:tr>
              <a:tr h="437224">
                <a:tc>
                  <a:txBody>
                    <a:bodyPr/>
                    <a:lstStyle/>
                    <a:p>
                      <a:pPr>
                        <a:buNone/>
                      </a:pPr>
                      <a:r>
                        <a:rPr lang="es-MX" sz="1200" b="1" cap="none" spc="0" dirty="0">
                          <a:solidFill>
                            <a:schemeClr val="tx1"/>
                          </a:solidFill>
                        </a:rPr>
                        <a:t>Janitor and mantenaince</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Cleaning and laundry items, preventive maintenaince</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$12,000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304595"/>
                  </a:ext>
                </a:extLst>
              </a:tr>
              <a:tr h="437224">
                <a:tc>
                  <a:txBody>
                    <a:bodyPr/>
                    <a:lstStyle/>
                    <a:p>
                      <a:pPr>
                        <a:buNone/>
                      </a:pPr>
                      <a:r>
                        <a:rPr lang="es-MX" sz="1200" b="1" cap="none" spc="0" dirty="0">
                          <a:solidFill>
                            <a:schemeClr val="tx1"/>
                          </a:solidFill>
                        </a:rPr>
                        <a:t>Electrical, water bills</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AC, lights and equipment</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$7,000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8919293"/>
                  </a:ext>
                </a:extLst>
              </a:tr>
              <a:tr h="437224">
                <a:tc>
                  <a:txBody>
                    <a:bodyPr/>
                    <a:lstStyle/>
                    <a:p>
                      <a:pPr>
                        <a:buNone/>
                      </a:pPr>
                      <a:r>
                        <a:rPr lang="es-MX" sz="1200" b="1" cap="none" spc="0" dirty="0">
                          <a:solidFill>
                            <a:schemeClr val="tx1"/>
                          </a:solidFill>
                        </a:rPr>
                        <a:t>Internet and software</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s-MX" sz="1200" cap="none" spc="0" dirty="0">
                          <a:solidFill>
                            <a:schemeClr val="tx1"/>
                          </a:solidFill>
                        </a:rPr>
                        <a:t>Wifi, Spotify subscription, Computer</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$17 ,000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1160553"/>
                  </a:ext>
                </a:extLst>
              </a:tr>
              <a:tr h="437224">
                <a:tc>
                  <a:txBody>
                    <a:bodyPr/>
                    <a:lstStyle/>
                    <a:p>
                      <a:pPr>
                        <a:buNone/>
                      </a:pPr>
                      <a:r>
                        <a:rPr lang="es-MX" sz="1200" b="1" cap="none" spc="0" dirty="0">
                          <a:solidFill>
                            <a:schemeClr val="tx1"/>
                          </a:solidFill>
                        </a:rPr>
                        <a:t>Ads and propaganda</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rPr>
                        <a:t>Posters, Social network ads and school visits.</a:t>
                      </a:r>
                      <a:r>
                        <a:rPr lang="es-MX" sz="1200" b="0" cap="none" spc="0" dirty="0">
                          <a:solidFill>
                            <a:schemeClr val="tx1"/>
                          </a:solidFill>
                        </a:rPr>
                        <a:t> </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19050" cap="flat" cmpd="sng" algn="ctr">
                      <a:solidFill>
                        <a:schemeClr val="accent1"/>
                      </a:solidFill>
                      <a:prstDash val="solid"/>
                    </a:lnB>
                    <a:noFill/>
                  </a:tcPr>
                </a:tc>
                <a:tc>
                  <a:txBody>
                    <a:bodyPr/>
                    <a:lstStyle/>
                    <a:p>
                      <a:pPr algn="r">
                        <a:buNone/>
                      </a:pPr>
                      <a:r>
                        <a:rPr lang="es-MX" sz="1200" b="0" cap="none" spc="0" dirty="0">
                          <a:solidFill>
                            <a:schemeClr val="tx1"/>
                          </a:solidFill>
                        </a:rPr>
                        <a:t>$10,000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19050" cap="flat" cmpd="sng" algn="ctr">
                      <a:solidFill>
                        <a:schemeClr val="accent1"/>
                      </a:solidFill>
                      <a:prstDash val="solid"/>
                    </a:lnB>
                    <a:noFill/>
                  </a:tcPr>
                </a:tc>
                <a:extLst>
                  <a:ext uri="{0D108BD9-81ED-4DB2-BD59-A6C34878D82A}">
                    <a16:rowId xmlns:a16="http://schemas.microsoft.com/office/drawing/2014/main" val="2964238016"/>
                  </a:ext>
                </a:extLst>
              </a:tr>
            </a:tbl>
          </a:graphicData>
        </a:graphic>
      </p:graphicFrame>
      <p:sp>
        <p:nvSpPr>
          <p:cNvPr id="18" name="CuadroTexto 17">
            <a:extLst>
              <a:ext uri="{FF2B5EF4-FFF2-40B4-BE49-F238E27FC236}">
                <a16:creationId xmlns:a16="http://schemas.microsoft.com/office/drawing/2014/main" id="{6EF8C412-0306-BBD4-BDCD-078B1C975879}"/>
              </a:ext>
            </a:extLst>
          </p:cNvPr>
          <p:cNvSpPr txBox="1"/>
          <p:nvPr/>
        </p:nvSpPr>
        <p:spPr>
          <a:xfrm>
            <a:off x="8696409" y="5991664"/>
            <a:ext cx="1508746" cy="369332"/>
          </a:xfrm>
          <a:prstGeom prst="rect">
            <a:avLst/>
          </a:prstGeom>
          <a:noFill/>
        </p:spPr>
        <p:txBody>
          <a:bodyPr wrap="none" rtlCol="0">
            <a:spAutoFit/>
          </a:bodyPr>
          <a:lstStyle/>
          <a:p>
            <a:r>
              <a:rPr lang="es-MX" dirty="0"/>
              <a:t>$70,000 MXN</a:t>
            </a:r>
          </a:p>
        </p:txBody>
      </p:sp>
      <p:sp>
        <p:nvSpPr>
          <p:cNvPr id="3" name="Marcador de número de diapositiva 2">
            <a:extLst>
              <a:ext uri="{FF2B5EF4-FFF2-40B4-BE49-F238E27FC236}">
                <a16:creationId xmlns:a16="http://schemas.microsoft.com/office/drawing/2014/main" id="{D7980C14-A79E-719D-AC9C-CC681EBFFD73}"/>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636263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205F7BCC-E684-AA06-E5B1-38C0CAE9832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9B529-1EDC-AD00-749F-D00742640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5C04C6-52AB-6A75-091A-8D4EA657E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5632" y="0"/>
            <a:ext cx="34063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pic>
        <p:nvPicPr>
          <p:cNvPr id="12" name="Picture 11">
            <a:extLst>
              <a:ext uri="{FF2B5EF4-FFF2-40B4-BE49-F238E27FC236}">
                <a16:creationId xmlns:a16="http://schemas.microsoft.com/office/drawing/2014/main" id="{1C606832-9A1F-B7B0-0D5F-9D0A6BD40DF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pic>
        <p:nvPicPr>
          <p:cNvPr id="14" name="Picture 13">
            <a:extLst>
              <a:ext uri="{FF2B5EF4-FFF2-40B4-BE49-F238E27FC236}">
                <a16:creationId xmlns:a16="http://schemas.microsoft.com/office/drawing/2014/main" id="{F463FFAF-FCD8-868A-53EC-B8A2AEBB52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59089"/>
            <a:ext cx="9107362" cy="321164"/>
          </a:xfrm>
          <a:prstGeom prst="rect">
            <a:avLst/>
          </a:prstGeom>
        </p:spPr>
      </p:pic>
      <p:sp>
        <p:nvSpPr>
          <p:cNvPr id="16" name="Rectangle 15">
            <a:extLst>
              <a:ext uri="{FF2B5EF4-FFF2-40B4-BE49-F238E27FC236}">
                <a16:creationId xmlns:a16="http://schemas.microsoft.com/office/drawing/2014/main" id="{A4245122-A5C5-19CD-74EF-D38BB7D2F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09600"/>
            <a:ext cx="9107363" cy="136819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2" name="Título 1">
            <a:extLst>
              <a:ext uri="{FF2B5EF4-FFF2-40B4-BE49-F238E27FC236}">
                <a16:creationId xmlns:a16="http://schemas.microsoft.com/office/drawing/2014/main" id="{AD67E0C0-BA73-B710-B3B4-244D89C42AEB}"/>
              </a:ext>
            </a:extLst>
          </p:cNvPr>
          <p:cNvSpPr>
            <a:spLocks noGrp="1"/>
          </p:cNvSpPr>
          <p:nvPr>
            <p:ph type="title"/>
          </p:nvPr>
        </p:nvSpPr>
        <p:spPr>
          <a:xfrm>
            <a:off x="680321" y="753228"/>
            <a:ext cx="7461844" cy="1080938"/>
          </a:xfrm>
        </p:spPr>
        <p:txBody>
          <a:bodyPr>
            <a:normAutofit/>
          </a:bodyPr>
          <a:lstStyle/>
          <a:p>
            <a:r>
              <a:rPr lang="es-MX" dirty="0">
                <a:solidFill>
                  <a:srgbClr val="FFFFFF"/>
                </a:solidFill>
              </a:rPr>
              <a:t>Totals</a:t>
            </a:r>
          </a:p>
        </p:txBody>
      </p:sp>
      <p:graphicFrame>
        <p:nvGraphicFramePr>
          <p:cNvPr id="15" name="Marcador de contenido 4">
            <a:extLst>
              <a:ext uri="{FF2B5EF4-FFF2-40B4-BE49-F238E27FC236}">
                <a16:creationId xmlns:a16="http://schemas.microsoft.com/office/drawing/2014/main" id="{C820CCA9-E91E-56C8-0275-5DEF51B59763}"/>
              </a:ext>
            </a:extLst>
          </p:cNvPr>
          <p:cNvGraphicFramePr>
            <a:graphicFrameLocks noGrp="1"/>
          </p:cNvGraphicFramePr>
          <p:nvPr>
            <p:ph idx="1"/>
            <p:extLst>
              <p:ext uri="{D42A27DB-BD31-4B8C-83A1-F6EECF244321}">
                <p14:modId xmlns:p14="http://schemas.microsoft.com/office/powerpoint/2010/main" val="2875575017"/>
              </p:ext>
              <p:ext uri="{E7BDC344-281C-4309-B0C6-D0EE65EED2A8}">
                <p202:designPr xmlns:p202="http://schemas.microsoft.com/office/powerpoint/2020/02/main">
                  <p202:designTagLst>
                    <p202:designTag name="ARCH:1:CLS" val="InformationTable"/>
                  </p202:designTagLst>
                </p202:designPr>
              </p:ext>
            </p:extLst>
          </p:nvPr>
        </p:nvGraphicFramePr>
        <p:xfrm>
          <a:off x="680320" y="2461327"/>
          <a:ext cx="9524835" cy="3323425"/>
        </p:xfrm>
        <a:graphic>
          <a:graphicData uri="http://schemas.openxmlformats.org/drawingml/2006/table">
            <a:tbl>
              <a:tblPr bandRow="1">
                <a:noFill/>
                <a:tableStyleId>{5C22544A-7EE6-4342-B048-85BDC9FD1C3A}</a:tableStyleId>
              </a:tblPr>
              <a:tblGrid>
                <a:gridCol w="1859680">
                  <a:extLst>
                    <a:ext uri="{9D8B030D-6E8A-4147-A177-3AD203B41FA5}">
                      <a16:colId xmlns:a16="http://schemas.microsoft.com/office/drawing/2014/main" val="3993034270"/>
                    </a:ext>
                  </a:extLst>
                </a:gridCol>
                <a:gridCol w="6276622">
                  <a:extLst>
                    <a:ext uri="{9D8B030D-6E8A-4147-A177-3AD203B41FA5}">
                      <a16:colId xmlns:a16="http://schemas.microsoft.com/office/drawing/2014/main" val="4104195797"/>
                    </a:ext>
                  </a:extLst>
                </a:gridCol>
                <a:gridCol w="1388533">
                  <a:extLst>
                    <a:ext uri="{9D8B030D-6E8A-4147-A177-3AD203B41FA5}">
                      <a16:colId xmlns:a16="http://schemas.microsoft.com/office/drawing/2014/main" val="1644067995"/>
                    </a:ext>
                  </a:extLst>
                </a:gridCol>
              </a:tblGrid>
              <a:tr h="685945">
                <a:tc>
                  <a:txBody>
                    <a:bodyPr/>
                    <a:lstStyle/>
                    <a:p>
                      <a:pPr>
                        <a:buNone/>
                      </a:pPr>
                      <a:endParaRPr lang="es-MX" sz="1500" b="1" cap="all" spc="150" dirty="0">
                        <a:solidFill>
                          <a:schemeClr val="tx1"/>
                        </a:solidFill>
                      </a:endParaRP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lnB>
                    <a:noFill/>
                  </a:tcPr>
                </a:tc>
                <a:tc>
                  <a:txBody>
                    <a:bodyPr/>
                    <a:lstStyle/>
                    <a:p>
                      <a:pPr>
                        <a:buNone/>
                      </a:pPr>
                      <a:endParaRPr lang="es-MX" sz="1500" b="1" cap="all" spc="150" dirty="0">
                        <a:solidFill>
                          <a:schemeClr val="tx1"/>
                        </a:solidFill>
                      </a:endParaRP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round/>
                      <a:headEnd type="none" w="med" len="med"/>
                      <a:tailEnd type="none" w="med" len="med"/>
                    </a:lnB>
                    <a:noFill/>
                  </a:tcPr>
                </a:tc>
                <a:tc>
                  <a:txBody>
                    <a:bodyPr/>
                    <a:lstStyle/>
                    <a:p>
                      <a:pPr algn="r">
                        <a:buNone/>
                      </a:pPr>
                      <a:r>
                        <a:rPr lang="es-MX" sz="1500" b="1" cap="all" spc="150" dirty="0">
                          <a:solidFill>
                            <a:schemeClr val="tx1"/>
                          </a:solidFill>
                        </a:rPr>
                        <a:t>Amout</a:t>
                      </a:r>
                    </a:p>
                  </a:txBody>
                  <a:tcPr marL="128350" marR="128350" marT="128350" marB="128350" anchor="ctr">
                    <a:lnL w="12700" cmpd="sng">
                      <a:noFill/>
                    </a:lnL>
                    <a:lnR w="12700" cmpd="sng">
                      <a:noFill/>
                    </a:lnR>
                    <a:lnT w="6350" cap="flat" cmpd="sng" algn="ctr">
                      <a:noFill/>
                      <a:prstDash val="solid"/>
                    </a:lnT>
                    <a:lnB w="190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857631986"/>
                  </a:ext>
                </a:extLst>
              </a:tr>
              <a:tr h="437224">
                <a:tc>
                  <a:txBody>
                    <a:bodyPr/>
                    <a:lstStyle/>
                    <a:p>
                      <a:pPr>
                        <a:buNone/>
                      </a:pPr>
                      <a:r>
                        <a:rPr lang="es-MX" sz="1200" b="1" cap="none" spc="0" dirty="0">
                          <a:solidFill>
                            <a:schemeClr val="tx1"/>
                          </a:solidFill>
                        </a:rPr>
                        <a:t>Adecuation</a:t>
                      </a:r>
                    </a:p>
                  </a:txBody>
                  <a:tcPr marL="128350" marR="128350" marT="128350" marB="128350"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tc>
                  <a:txBody>
                    <a:bodyPr/>
                    <a:lstStyle/>
                    <a:p>
                      <a:pPr>
                        <a:buNone/>
                      </a:pPr>
                      <a:endParaRPr lang="es-MX" sz="1200" cap="none" spc="0" dirty="0">
                        <a:solidFill>
                          <a:schemeClr val="tx1"/>
                        </a:solidFill>
                      </a:endParaRPr>
                    </a:p>
                  </a:txBody>
                  <a:tcPr marL="128350" marR="128350" marT="128350" marB="128350" anchor="ctr">
                    <a:lnL w="12700" cmpd="sng">
                      <a:noFill/>
                      <a:prstDash val="solid"/>
                    </a:lnL>
                    <a:lnR w="12700" cmpd="sng">
                      <a:noFill/>
                      <a:prstDash val="solid"/>
                    </a:lnR>
                    <a:lnT w="19050"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$207,360</a:t>
                      </a:r>
                    </a:p>
                  </a:txBody>
                  <a:tcPr marL="128350" marR="128350" marT="128350" marB="128350" anchor="ctr">
                    <a:lnL w="12700" cmpd="sng">
                      <a:noFill/>
                      <a:prstDash val="solid"/>
                    </a:lnL>
                    <a:lnR w="12700" cmpd="sng">
                      <a:noFill/>
                      <a:prstDash val="solid"/>
                    </a:lnR>
                    <a:lnT w="19050"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4735768"/>
                  </a:ext>
                </a:extLst>
              </a:tr>
              <a:tr h="437224">
                <a:tc>
                  <a:txBody>
                    <a:bodyPr/>
                    <a:lstStyle/>
                    <a:p>
                      <a:pPr>
                        <a:buNone/>
                      </a:pPr>
                      <a:r>
                        <a:rPr lang="es-MX" sz="1200" b="1" cap="none" spc="0" dirty="0">
                          <a:solidFill>
                            <a:schemeClr val="tx1"/>
                          </a:solidFill>
                        </a:rPr>
                        <a:t>Equipment</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dirty="0">
                        <a:solidFill>
                          <a:schemeClr val="tx1"/>
                        </a:solidFill>
                      </a:endParaRP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$506,406</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514541"/>
                  </a:ext>
                </a:extLst>
              </a:tr>
              <a:tr h="437224">
                <a:tc>
                  <a:txBody>
                    <a:bodyPr/>
                    <a:lstStyle/>
                    <a:p>
                      <a:pPr>
                        <a:buNone/>
                      </a:pPr>
                      <a:r>
                        <a:rPr lang="es-MX" sz="1200" b="1" cap="none" spc="0" dirty="0">
                          <a:solidFill>
                            <a:schemeClr val="tx1"/>
                          </a:solidFill>
                        </a:rPr>
                        <a:t>Human resourses</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dirty="0">
                        <a:solidFill>
                          <a:schemeClr val="tx1"/>
                        </a:solidFill>
                      </a:endParaRP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$644,000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304595"/>
                  </a:ext>
                </a:extLst>
              </a:tr>
              <a:tr h="437224">
                <a:tc>
                  <a:txBody>
                    <a:bodyPr/>
                    <a:lstStyle/>
                    <a:p>
                      <a:pPr>
                        <a:buNone/>
                      </a:pPr>
                      <a:r>
                        <a:rPr lang="es-MX" sz="1200" b="1" cap="none" spc="0" dirty="0">
                          <a:solidFill>
                            <a:schemeClr val="tx1"/>
                          </a:solidFill>
                        </a:rPr>
                        <a:t>Operational</a:t>
                      </a: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dirty="0">
                        <a:solidFill>
                          <a:schemeClr val="tx1"/>
                        </a:solidFill>
                      </a:endParaRP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r>
                        <a:rPr lang="es-MX" sz="1200" cap="none" spc="0" dirty="0">
                          <a:solidFill>
                            <a:schemeClr val="tx1"/>
                          </a:solidFill>
                        </a:rPr>
                        <a:t>$70,000</a:t>
                      </a: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8919293"/>
                  </a:ext>
                </a:extLst>
              </a:tr>
              <a:tr h="437224">
                <a:tc>
                  <a:txBody>
                    <a:bodyPr/>
                    <a:lstStyle/>
                    <a:p>
                      <a:pPr>
                        <a:buNone/>
                      </a:pPr>
                      <a:endParaRPr lang="es-MX" sz="1200" b="1" cap="none" spc="0" dirty="0">
                        <a:solidFill>
                          <a:schemeClr val="tx1"/>
                        </a:solidFill>
                      </a:endParaRP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endParaRPr lang="es-MX" sz="1200" cap="none" spc="0" dirty="0">
                        <a:solidFill>
                          <a:schemeClr val="tx1"/>
                        </a:solidFill>
                      </a:endParaRP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buNone/>
                      </a:pPr>
                      <a:endParaRPr lang="es-MX" sz="1200" cap="none" spc="0" dirty="0">
                        <a:solidFill>
                          <a:schemeClr val="tx1"/>
                        </a:solidFill>
                      </a:endParaRP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1160553"/>
                  </a:ext>
                </a:extLst>
              </a:tr>
              <a:tr h="437224">
                <a:tc>
                  <a:txBody>
                    <a:bodyPr/>
                    <a:lstStyle/>
                    <a:p>
                      <a:pPr>
                        <a:buNone/>
                      </a:pPr>
                      <a:endParaRPr lang="es-MX" sz="1200" b="1" cap="none" spc="0" dirty="0">
                        <a:solidFill>
                          <a:schemeClr val="tx1"/>
                        </a:solidFill>
                      </a:endParaRPr>
                    </a:p>
                  </a:txBody>
                  <a:tcPr marL="128350" marR="128350" marT="128350" marB="128350"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cap="none" spc="0" dirty="0">
                        <a:solidFill>
                          <a:schemeClr val="tx1"/>
                        </a:solidFill>
                      </a:endParaRP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19050" cap="flat" cmpd="sng" algn="ctr">
                      <a:solidFill>
                        <a:schemeClr val="accent1"/>
                      </a:solidFill>
                      <a:prstDash val="solid"/>
                    </a:lnB>
                    <a:noFill/>
                  </a:tcPr>
                </a:tc>
                <a:tc>
                  <a:txBody>
                    <a:bodyPr/>
                    <a:lstStyle/>
                    <a:p>
                      <a:pPr algn="r">
                        <a:buNone/>
                      </a:pPr>
                      <a:endParaRPr lang="es-MX" sz="1200" b="0" cap="none" spc="0" dirty="0">
                        <a:solidFill>
                          <a:schemeClr val="tx1"/>
                        </a:solidFill>
                      </a:endParaRPr>
                    </a:p>
                  </a:txBody>
                  <a:tcPr marL="128350" marR="128350" marT="128350" marB="12835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19050" cap="flat" cmpd="sng" algn="ctr">
                      <a:solidFill>
                        <a:schemeClr val="accent1"/>
                      </a:solidFill>
                      <a:prstDash val="solid"/>
                    </a:lnB>
                    <a:noFill/>
                  </a:tcPr>
                </a:tc>
                <a:extLst>
                  <a:ext uri="{0D108BD9-81ED-4DB2-BD59-A6C34878D82A}">
                    <a16:rowId xmlns:a16="http://schemas.microsoft.com/office/drawing/2014/main" val="2964238016"/>
                  </a:ext>
                </a:extLst>
              </a:tr>
            </a:tbl>
          </a:graphicData>
        </a:graphic>
      </p:graphicFrame>
      <p:sp>
        <p:nvSpPr>
          <p:cNvPr id="18" name="CuadroTexto 17">
            <a:extLst>
              <a:ext uri="{FF2B5EF4-FFF2-40B4-BE49-F238E27FC236}">
                <a16:creationId xmlns:a16="http://schemas.microsoft.com/office/drawing/2014/main" id="{E5695FBC-FD15-41F6-CEEF-BFE0656FCF10}"/>
              </a:ext>
            </a:extLst>
          </p:cNvPr>
          <p:cNvSpPr txBox="1"/>
          <p:nvPr/>
        </p:nvSpPr>
        <p:spPr>
          <a:xfrm>
            <a:off x="6824509" y="5811560"/>
            <a:ext cx="3406368" cy="646331"/>
          </a:xfrm>
          <a:prstGeom prst="rect">
            <a:avLst/>
          </a:prstGeom>
          <a:noFill/>
        </p:spPr>
        <p:txBody>
          <a:bodyPr wrap="square" rtlCol="0">
            <a:spAutoFit/>
          </a:bodyPr>
          <a:lstStyle/>
          <a:p>
            <a:pPr algn="r"/>
            <a:r>
              <a:rPr lang="es-MX" dirty="0"/>
              <a:t>Initial investment $1,427,766</a:t>
            </a:r>
          </a:p>
          <a:p>
            <a:pPr algn="r"/>
            <a:r>
              <a:rPr lang="es-MX" dirty="0"/>
              <a:t>   *$82,913.24 USD</a:t>
            </a:r>
          </a:p>
        </p:txBody>
      </p:sp>
      <p:sp>
        <p:nvSpPr>
          <p:cNvPr id="3" name="Marcador de número de diapositiva 2">
            <a:extLst>
              <a:ext uri="{FF2B5EF4-FFF2-40B4-BE49-F238E27FC236}">
                <a16:creationId xmlns:a16="http://schemas.microsoft.com/office/drawing/2014/main" id="{274ECA99-2BBA-2E56-3B22-15F56BBEF452}"/>
              </a:ext>
            </a:extLst>
          </p:cNvPr>
          <p:cNvSpPr>
            <a:spLocks noGrp="1"/>
          </p:cNvSpPr>
          <p:nvPr>
            <p:ph type="sldNum" sz="quarter" idx="12"/>
          </p:nvPr>
        </p:nvSpPr>
        <p:spPr/>
        <p:txBody>
          <a:bodyPr/>
          <a:lstStyle/>
          <a:p>
            <a:fld id="{6D22F896-40B5-4ADD-8801-0D06FADFA095}" type="slidenum">
              <a:rPr lang="en-US" smtClean="0"/>
              <a:t>17</a:t>
            </a:fld>
            <a:endParaRPr lang="en-US" dirty="0"/>
          </a:p>
        </p:txBody>
      </p:sp>
      <p:sp>
        <p:nvSpPr>
          <p:cNvPr id="4" name="CuadroTexto 3">
            <a:extLst>
              <a:ext uri="{FF2B5EF4-FFF2-40B4-BE49-F238E27FC236}">
                <a16:creationId xmlns:a16="http://schemas.microsoft.com/office/drawing/2014/main" id="{A80186C6-D8AC-2EB8-B682-BC3A3831FFEE}"/>
              </a:ext>
            </a:extLst>
          </p:cNvPr>
          <p:cNvSpPr txBox="1"/>
          <p:nvPr/>
        </p:nvSpPr>
        <p:spPr>
          <a:xfrm>
            <a:off x="5010527" y="6396335"/>
            <a:ext cx="3259226" cy="307777"/>
          </a:xfrm>
          <a:prstGeom prst="rect">
            <a:avLst/>
          </a:prstGeom>
          <a:noFill/>
        </p:spPr>
        <p:txBody>
          <a:bodyPr wrap="none" rtlCol="0">
            <a:spAutoFit/>
          </a:bodyPr>
          <a:lstStyle/>
          <a:p>
            <a:r>
              <a:rPr lang="es-MX" sz="1400" i="1" dirty="0"/>
              <a:t>* Considering a Echange rate of 17.22 </a:t>
            </a:r>
          </a:p>
        </p:txBody>
      </p:sp>
    </p:spTree>
    <p:extLst>
      <p:ext uri="{BB962C8B-B14F-4D97-AF65-F5344CB8AC3E}">
        <p14:creationId xmlns:p14="http://schemas.microsoft.com/office/powerpoint/2010/main" val="34444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1AEBA-554E-41F3-E570-0A5D94F81335}"/>
              </a:ext>
            </a:extLst>
          </p:cNvPr>
          <p:cNvSpPr>
            <a:spLocks noGrp="1"/>
          </p:cNvSpPr>
          <p:nvPr>
            <p:ph type="title"/>
          </p:nvPr>
        </p:nvSpPr>
        <p:spPr/>
        <p:txBody>
          <a:bodyPr/>
          <a:lstStyle/>
          <a:p>
            <a:r>
              <a:rPr lang="es-MX" dirty="0"/>
              <a:t>Thank you!!</a:t>
            </a:r>
          </a:p>
        </p:txBody>
      </p:sp>
      <p:sp>
        <p:nvSpPr>
          <p:cNvPr id="3" name="Marcador de contenido 2">
            <a:extLst>
              <a:ext uri="{FF2B5EF4-FFF2-40B4-BE49-F238E27FC236}">
                <a16:creationId xmlns:a16="http://schemas.microsoft.com/office/drawing/2014/main" id="{86E02AE8-714F-55D5-CD32-CCD42DF96BAB}"/>
              </a:ext>
            </a:extLst>
          </p:cNvPr>
          <p:cNvSpPr>
            <a:spLocks noGrp="1"/>
          </p:cNvSpPr>
          <p:nvPr>
            <p:ph idx="1"/>
          </p:nvPr>
        </p:nvSpPr>
        <p:spPr/>
        <p:txBody>
          <a:bodyPr/>
          <a:lstStyle/>
          <a:p>
            <a:pPr marL="0" indent="0">
              <a:buNone/>
            </a:pPr>
            <a:r>
              <a:rPr lang="es-MX" dirty="0"/>
              <a:t>We apreciate your willing to support projects in our beloved district and thank you for being kind, without you we would’t be able to do nothing.</a:t>
            </a:r>
            <a:br>
              <a:rPr lang="es-MX" dirty="0"/>
            </a:br>
            <a:br>
              <a:rPr lang="es-MX" dirty="0"/>
            </a:br>
            <a:r>
              <a:rPr lang="es-MX" dirty="0"/>
              <a:t>Your help would be a great change to really improve our kids and families! blessings from our club members. </a:t>
            </a:r>
            <a:br>
              <a:rPr lang="es-MX" dirty="0"/>
            </a:br>
            <a:br>
              <a:rPr lang="es-MX" dirty="0"/>
            </a:br>
            <a:r>
              <a:rPr lang="es-MX" dirty="0"/>
              <a:t>Any Questions??  </a:t>
            </a:r>
            <a:r>
              <a:rPr lang="es-MX" dirty="0">
                <a:sym typeface="Wingdings" pitchFamily="2" charset="2"/>
              </a:rPr>
              <a:t></a:t>
            </a:r>
            <a:endParaRPr lang="es-MX" dirty="0"/>
          </a:p>
        </p:txBody>
      </p:sp>
      <p:sp>
        <p:nvSpPr>
          <p:cNvPr id="4" name="Marcador de número de diapositiva 3">
            <a:extLst>
              <a:ext uri="{FF2B5EF4-FFF2-40B4-BE49-F238E27FC236}">
                <a16:creationId xmlns:a16="http://schemas.microsoft.com/office/drawing/2014/main" id="{74D7673B-DAD7-C06B-00C2-B9AEAEE4EB86}"/>
              </a:ext>
            </a:extLst>
          </p:cNvPr>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4157582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3CF051-8FD8-8D24-59C5-87DF3CC2E05F}"/>
              </a:ext>
            </a:extLst>
          </p:cNvPr>
          <p:cNvSpPr>
            <a:spLocks noGrp="1"/>
          </p:cNvSpPr>
          <p:nvPr>
            <p:ph type="title"/>
          </p:nvPr>
        </p:nvSpPr>
        <p:spPr/>
        <p:txBody>
          <a:bodyPr/>
          <a:lstStyle/>
          <a:p>
            <a:r>
              <a:rPr lang="es-MX" dirty="0"/>
              <a:t>OBJETIVE</a:t>
            </a:r>
          </a:p>
        </p:txBody>
      </p:sp>
      <p:sp>
        <p:nvSpPr>
          <p:cNvPr id="3" name="Marcador de contenido 2">
            <a:extLst>
              <a:ext uri="{FF2B5EF4-FFF2-40B4-BE49-F238E27FC236}">
                <a16:creationId xmlns:a16="http://schemas.microsoft.com/office/drawing/2014/main" id="{A54B3303-062B-A3B8-A898-A9AA7976A71F}"/>
              </a:ext>
            </a:extLst>
          </p:cNvPr>
          <p:cNvSpPr>
            <a:spLocks noGrp="1"/>
          </p:cNvSpPr>
          <p:nvPr>
            <p:ph idx="1"/>
          </p:nvPr>
        </p:nvSpPr>
        <p:spPr/>
        <p:txBody>
          <a:bodyPr>
            <a:normAutofit lnSpcReduction="10000"/>
          </a:bodyPr>
          <a:lstStyle/>
          <a:p>
            <a:r>
              <a:rPr lang="es-MX" dirty="0"/>
              <a:t>Streghten the adaptation and stimulation to overcome the sensorial obstacles facing the autism and neurodivergent patients on the Puruándiro area by the implementation of a Sensorial stimulation hall on the CRIP (an ongoing rehabilitation center with enough space) </a:t>
            </a:r>
          </a:p>
          <a:p>
            <a:r>
              <a:rPr lang="es-MX" dirty="0"/>
              <a:t>This center room would allow us to bring personalized therapies for around 240 patients per month enhacing them to adapt to their families, schools and social development also allowing the parents to save time and money for their healthy purpouses.</a:t>
            </a:r>
          </a:p>
          <a:p>
            <a:r>
              <a:rPr lang="es-MX" dirty="0"/>
              <a:t>This project involves the </a:t>
            </a:r>
            <a:r>
              <a:rPr lang="es-MX" i="1" dirty="0"/>
              <a:t>Prevention and treatment of illness</a:t>
            </a:r>
            <a:r>
              <a:rPr lang="es-MX" dirty="0"/>
              <a:t> Rotary focus area.</a:t>
            </a:r>
          </a:p>
        </p:txBody>
      </p:sp>
      <p:sp>
        <p:nvSpPr>
          <p:cNvPr id="4" name="Marcador de número de diapositiva 3">
            <a:extLst>
              <a:ext uri="{FF2B5EF4-FFF2-40B4-BE49-F238E27FC236}">
                <a16:creationId xmlns:a16="http://schemas.microsoft.com/office/drawing/2014/main" id="{B5BC67B9-ACDF-91D4-1476-C4F8C461A9CE}"/>
              </a:ext>
            </a:extLst>
          </p:cNvPr>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3669950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2" name="Título 1">
            <a:extLst>
              <a:ext uri="{FF2B5EF4-FFF2-40B4-BE49-F238E27FC236}">
                <a16:creationId xmlns:a16="http://schemas.microsoft.com/office/drawing/2014/main" id="{D2D8CDBE-B020-111F-03C6-23258BA7B653}"/>
              </a:ext>
            </a:extLst>
          </p:cNvPr>
          <p:cNvSpPr>
            <a:spLocks noGrp="1"/>
          </p:cNvSpPr>
          <p:nvPr>
            <p:ph type="title"/>
          </p:nvPr>
        </p:nvSpPr>
        <p:spPr>
          <a:xfrm>
            <a:off x="3176" y="2063262"/>
            <a:ext cx="4735079" cy="2661052"/>
          </a:xfrm>
        </p:spPr>
        <p:txBody>
          <a:bodyPr>
            <a:noAutofit/>
          </a:bodyPr>
          <a:lstStyle/>
          <a:p>
            <a:pPr algn="r"/>
            <a:r>
              <a:rPr lang="es-MX" sz="2400" dirty="0">
                <a:solidFill>
                  <a:srgbClr val="FFFFFF"/>
                </a:solidFill>
              </a:rPr>
              <a:t>What have in advance?</a:t>
            </a:r>
            <a:br>
              <a:rPr lang="es-MX" sz="2400" dirty="0">
                <a:solidFill>
                  <a:srgbClr val="FFFFFF"/>
                </a:solidFill>
              </a:rPr>
            </a:br>
            <a:r>
              <a:rPr lang="es-MX" sz="2400" dirty="0">
                <a:solidFill>
                  <a:srgbClr val="FFFFFF"/>
                </a:solidFill>
              </a:rPr>
              <a:t>A work of many years …</a:t>
            </a:r>
            <a:br>
              <a:rPr lang="es-MX" sz="2400" dirty="0">
                <a:solidFill>
                  <a:srgbClr val="FFFFFF"/>
                </a:solidFill>
              </a:rPr>
            </a:br>
            <a:r>
              <a:rPr lang="es-MX" sz="2400" dirty="0">
                <a:solidFill>
                  <a:srgbClr val="FFFFFF"/>
                </a:solidFill>
              </a:rPr>
              <a:t>Rehabilitation Center of Puruándiro</a:t>
            </a:r>
            <a:br>
              <a:rPr lang="es-MX" sz="2400" dirty="0">
                <a:solidFill>
                  <a:srgbClr val="FFFFFF"/>
                </a:solidFill>
              </a:rPr>
            </a:br>
            <a:r>
              <a:rPr lang="es-MX" sz="2400" dirty="0">
                <a:solidFill>
                  <a:srgbClr val="FFFFFF"/>
                </a:solidFill>
              </a:rPr>
              <a:t>“CRIP” and a former club member who is facing this situation with his own kid and have the expertise and contacts to make of this a great project.</a:t>
            </a:r>
          </a:p>
        </p:txBody>
      </p:sp>
      <p:pic>
        <p:nvPicPr>
          <p:cNvPr id="4" name="Marcador de contenido 3">
            <a:extLst>
              <a:ext uri="{FF2B5EF4-FFF2-40B4-BE49-F238E27FC236}">
                <a16:creationId xmlns:a16="http://schemas.microsoft.com/office/drawing/2014/main" id="{8905B2AC-C871-11BC-819F-7D26E85707BC}"/>
              </a:ext>
            </a:extLst>
          </p:cNvPr>
          <p:cNvPicPr>
            <a:picLocks noGrp="1" noChangeAspect="1"/>
          </p:cNvPicPr>
          <p:nvPr>
            <p:ph idx="1"/>
          </p:nvPr>
        </p:nvPicPr>
        <p:blipFill>
          <a:blip r:embed="rId4"/>
          <a:stretch>
            <a:fillRect/>
          </a:stretch>
        </p:blipFill>
        <p:spPr>
          <a:xfrm>
            <a:off x="5287963" y="1065610"/>
            <a:ext cx="6257925" cy="4693443"/>
          </a:xfrm>
        </p:spPr>
      </p:pic>
      <p:sp>
        <p:nvSpPr>
          <p:cNvPr id="3" name="Marcador de número de diapositiva 2">
            <a:extLst>
              <a:ext uri="{FF2B5EF4-FFF2-40B4-BE49-F238E27FC236}">
                <a16:creationId xmlns:a16="http://schemas.microsoft.com/office/drawing/2014/main" id="{18D4C2E5-9AE6-5A0A-5DEA-D5E6CDB2EE41}"/>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2088639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a:p>
        </p:txBody>
      </p:sp>
      <p:sp>
        <p:nvSpPr>
          <p:cNvPr id="2" name="Título 1">
            <a:extLst>
              <a:ext uri="{FF2B5EF4-FFF2-40B4-BE49-F238E27FC236}">
                <a16:creationId xmlns:a16="http://schemas.microsoft.com/office/drawing/2014/main" id="{028CBC33-A40E-9970-144C-6D061F480CFD}"/>
              </a:ext>
            </a:extLst>
          </p:cNvPr>
          <p:cNvSpPr>
            <a:spLocks noGrp="1"/>
          </p:cNvSpPr>
          <p:nvPr>
            <p:ph type="title"/>
          </p:nvPr>
        </p:nvSpPr>
        <p:spPr>
          <a:xfrm>
            <a:off x="452624" y="1027660"/>
            <a:ext cx="3739279" cy="2661052"/>
          </a:xfrm>
        </p:spPr>
        <p:txBody>
          <a:bodyPr>
            <a:normAutofit fontScale="90000"/>
          </a:bodyPr>
          <a:lstStyle/>
          <a:p>
            <a:pPr algn="r"/>
            <a:r>
              <a:rPr lang="es-MX" sz="4400" dirty="0">
                <a:solidFill>
                  <a:srgbClr val="FFFFFF"/>
                </a:solidFill>
              </a:rPr>
              <a:t>A great place but just nearly 25% of used space potential</a:t>
            </a:r>
          </a:p>
        </p:txBody>
      </p:sp>
      <p:pic>
        <p:nvPicPr>
          <p:cNvPr id="4" name="Imagen 3">
            <a:extLst>
              <a:ext uri="{FF2B5EF4-FFF2-40B4-BE49-F238E27FC236}">
                <a16:creationId xmlns:a16="http://schemas.microsoft.com/office/drawing/2014/main" id="{4394F401-2A84-FA08-D626-30BC83D0A50E}"/>
              </a:ext>
            </a:extLst>
          </p:cNvPr>
          <p:cNvPicPr>
            <a:picLocks noChangeAspect="1"/>
          </p:cNvPicPr>
          <p:nvPr/>
        </p:nvPicPr>
        <p:blipFill>
          <a:blip r:embed="rId4"/>
          <a:stretch>
            <a:fillRect/>
          </a:stretch>
        </p:blipFill>
        <p:spPr>
          <a:xfrm>
            <a:off x="8298543" y="2759529"/>
            <a:ext cx="3909741" cy="4065111"/>
          </a:xfrm>
          <a:prstGeom prst="rect">
            <a:avLst/>
          </a:prstGeom>
        </p:spPr>
      </p:pic>
      <p:pic>
        <p:nvPicPr>
          <p:cNvPr id="7" name="Imagen 6">
            <a:extLst>
              <a:ext uri="{FF2B5EF4-FFF2-40B4-BE49-F238E27FC236}">
                <a16:creationId xmlns:a16="http://schemas.microsoft.com/office/drawing/2014/main" id="{C4217ED5-2422-EECB-D91C-3C4C634B75AE}"/>
              </a:ext>
            </a:extLst>
          </p:cNvPr>
          <p:cNvPicPr>
            <a:picLocks noChangeAspect="1"/>
          </p:cNvPicPr>
          <p:nvPr/>
        </p:nvPicPr>
        <p:blipFill>
          <a:blip r:embed="rId5"/>
          <a:stretch>
            <a:fillRect/>
          </a:stretch>
        </p:blipFill>
        <p:spPr>
          <a:xfrm>
            <a:off x="5263350" y="145898"/>
            <a:ext cx="2456919" cy="2776915"/>
          </a:xfrm>
          <a:prstGeom prst="rect">
            <a:avLst/>
          </a:prstGeom>
        </p:spPr>
      </p:pic>
      <p:pic>
        <p:nvPicPr>
          <p:cNvPr id="9" name="Imagen 8">
            <a:extLst>
              <a:ext uri="{FF2B5EF4-FFF2-40B4-BE49-F238E27FC236}">
                <a16:creationId xmlns:a16="http://schemas.microsoft.com/office/drawing/2014/main" id="{A2CAB7D9-A9A5-7E51-A860-1D4A217C8393}"/>
              </a:ext>
            </a:extLst>
          </p:cNvPr>
          <p:cNvPicPr>
            <a:picLocks noChangeAspect="1"/>
          </p:cNvPicPr>
          <p:nvPr/>
        </p:nvPicPr>
        <p:blipFill>
          <a:blip r:embed="rId6"/>
          <a:stretch>
            <a:fillRect/>
          </a:stretch>
        </p:blipFill>
        <p:spPr>
          <a:xfrm>
            <a:off x="5099921" y="3370421"/>
            <a:ext cx="2962721" cy="3021739"/>
          </a:xfrm>
          <a:prstGeom prst="rect">
            <a:avLst/>
          </a:prstGeom>
        </p:spPr>
      </p:pic>
      <p:pic>
        <p:nvPicPr>
          <p:cNvPr id="11" name="Imagen 10">
            <a:extLst>
              <a:ext uri="{FF2B5EF4-FFF2-40B4-BE49-F238E27FC236}">
                <a16:creationId xmlns:a16="http://schemas.microsoft.com/office/drawing/2014/main" id="{D568E9F9-52B0-226A-60AC-ECDE29B483EE}"/>
              </a:ext>
            </a:extLst>
          </p:cNvPr>
          <p:cNvPicPr>
            <a:picLocks noChangeAspect="1"/>
          </p:cNvPicPr>
          <p:nvPr/>
        </p:nvPicPr>
        <p:blipFill>
          <a:blip r:embed="rId7"/>
          <a:stretch>
            <a:fillRect/>
          </a:stretch>
        </p:blipFill>
        <p:spPr>
          <a:xfrm>
            <a:off x="7863364" y="65738"/>
            <a:ext cx="4322895" cy="3035314"/>
          </a:xfrm>
          <a:prstGeom prst="rect">
            <a:avLst/>
          </a:prstGeom>
        </p:spPr>
      </p:pic>
      <p:pic>
        <p:nvPicPr>
          <p:cNvPr id="5" name="Imagen 4">
            <a:extLst>
              <a:ext uri="{FF2B5EF4-FFF2-40B4-BE49-F238E27FC236}">
                <a16:creationId xmlns:a16="http://schemas.microsoft.com/office/drawing/2014/main" id="{26EE3730-4D45-CABB-1E65-37BFD60C1091}"/>
              </a:ext>
            </a:extLst>
          </p:cNvPr>
          <p:cNvPicPr>
            <a:picLocks noChangeAspect="1"/>
          </p:cNvPicPr>
          <p:nvPr/>
        </p:nvPicPr>
        <p:blipFill>
          <a:blip r:embed="rId8"/>
          <a:stretch>
            <a:fillRect/>
          </a:stretch>
        </p:blipFill>
        <p:spPr>
          <a:xfrm>
            <a:off x="3176" y="4148487"/>
            <a:ext cx="4961389" cy="2709513"/>
          </a:xfrm>
          <a:prstGeom prst="rect">
            <a:avLst/>
          </a:prstGeom>
        </p:spPr>
      </p:pic>
      <p:sp>
        <p:nvSpPr>
          <p:cNvPr id="3" name="Marcador de número de diapositiva 2">
            <a:extLst>
              <a:ext uri="{FF2B5EF4-FFF2-40B4-BE49-F238E27FC236}">
                <a16:creationId xmlns:a16="http://schemas.microsoft.com/office/drawing/2014/main" id="{12AC1353-2CEF-846D-0A97-9B8EF7BDC11D}"/>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430853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D2A877-B2C3-26D7-CD3D-C07A6F6A273B}"/>
              </a:ext>
            </a:extLst>
          </p:cNvPr>
          <p:cNvSpPr>
            <a:spLocks noGrp="1"/>
          </p:cNvSpPr>
          <p:nvPr>
            <p:ph type="title"/>
          </p:nvPr>
        </p:nvSpPr>
        <p:spPr/>
        <p:txBody>
          <a:bodyPr/>
          <a:lstStyle/>
          <a:p>
            <a:r>
              <a:rPr lang="es-MX" dirty="0"/>
              <a:t>Actual care therapies</a:t>
            </a:r>
          </a:p>
        </p:txBody>
      </p:sp>
      <p:sp>
        <p:nvSpPr>
          <p:cNvPr id="3" name="Marcador de contenido 2">
            <a:extLst>
              <a:ext uri="{FF2B5EF4-FFF2-40B4-BE49-F238E27FC236}">
                <a16:creationId xmlns:a16="http://schemas.microsoft.com/office/drawing/2014/main" id="{9736B8AD-CAF8-EE03-C0CB-8B41E92A6F16}"/>
              </a:ext>
            </a:extLst>
          </p:cNvPr>
          <p:cNvSpPr>
            <a:spLocks noGrp="1"/>
          </p:cNvSpPr>
          <p:nvPr>
            <p:ph idx="1"/>
          </p:nvPr>
        </p:nvSpPr>
        <p:spPr/>
        <p:txBody>
          <a:bodyPr>
            <a:normAutofit fontScale="92500" lnSpcReduction="10000"/>
          </a:bodyPr>
          <a:lstStyle/>
          <a:p>
            <a:pPr marL="0" indent="0">
              <a:buNone/>
            </a:pPr>
            <a:r>
              <a:rPr lang="es-MX" dirty="0"/>
              <a:t>This are some of the ongoing attention services in the CRIP</a:t>
            </a:r>
            <a:br>
              <a:rPr lang="es-MX" dirty="0"/>
            </a:br>
            <a:endParaRPr lang="es-MX" dirty="0"/>
          </a:p>
          <a:p>
            <a:r>
              <a:rPr lang="es-MX" dirty="0"/>
              <a:t>Cognitive stymulation</a:t>
            </a:r>
          </a:p>
          <a:p>
            <a:r>
              <a:rPr lang="es-MX" dirty="0"/>
              <a:t>Emotional inteligence / emotional control </a:t>
            </a:r>
          </a:p>
          <a:p>
            <a:r>
              <a:rPr lang="es-MX" dirty="0"/>
              <a:t>Social skills</a:t>
            </a:r>
          </a:p>
          <a:p>
            <a:r>
              <a:rPr lang="es-MX" dirty="0"/>
              <a:t>Learning problems</a:t>
            </a:r>
          </a:p>
          <a:p>
            <a:r>
              <a:rPr lang="es-MX" dirty="0"/>
              <a:t>Phisical Rehabilitation/treatment (injuries, eldery &amp; born disabilities)</a:t>
            </a:r>
          </a:p>
          <a:p>
            <a:r>
              <a:rPr lang="es-MX" dirty="0"/>
              <a:t>Identity, security and selfsteam</a:t>
            </a:r>
          </a:p>
          <a:p>
            <a:r>
              <a:rPr lang="es-MX" dirty="0"/>
              <a:t>Speaking Language therapy</a:t>
            </a:r>
          </a:p>
          <a:p>
            <a:endParaRPr lang="es-MX" dirty="0"/>
          </a:p>
        </p:txBody>
      </p:sp>
      <p:sp>
        <p:nvSpPr>
          <p:cNvPr id="4" name="Marcador de número de diapositiva 3">
            <a:extLst>
              <a:ext uri="{FF2B5EF4-FFF2-40B4-BE49-F238E27FC236}">
                <a16:creationId xmlns:a16="http://schemas.microsoft.com/office/drawing/2014/main" id="{3253595D-EC00-4316-89AC-FABEB947DD12}"/>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1091887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F229F3-AD3F-1A58-FFA0-6EAAE9ECD38B}"/>
              </a:ext>
            </a:extLst>
          </p:cNvPr>
          <p:cNvSpPr>
            <a:spLocks noGrp="1"/>
          </p:cNvSpPr>
          <p:nvPr>
            <p:ph type="title"/>
          </p:nvPr>
        </p:nvSpPr>
        <p:spPr>
          <a:xfrm>
            <a:off x="680321" y="753228"/>
            <a:ext cx="9613861" cy="1080938"/>
          </a:xfrm>
        </p:spPr>
        <p:txBody>
          <a:bodyPr>
            <a:normAutofit/>
          </a:bodyPr>
          <a:lstStyle/>
          <a:p>
            <a:r>
              <a:rPr lang="es-MX" dirty="0"/>
              <a:t>Autism related panorama</a:t>
            </a:r>
          </a:p>
        </p:txBody>
      </p:sp>
      <p:sp>
        <p:nvSpPr>
          <p:cNvPr id="3" name="Marcador de contenido 2">
            <a:extLst>
              <a:ext uri="{FF2B5EF4-FFF2-40B4-BE49-F238E27FC236}">
                <a16:creationId xmlns:a16="http://schemas.microsoft.com/office/drawing/2014/main" id="{78E1CA95-A75F-3F39-F146-8A2389310BCB}"/>
              </a:ext>
            </a:extLst>
          </p:cNvPr>
          <p:cNvSpPr>
            <a:spLocks noGrp="1"/>
          </p:cNvSpPr>
          <p:nvPr>
            <p:ph idx="1"/>
          </p:nvPr>
        </p:nvSpPr>
        <p:spPr>
          <a:xfrm>
            <a:off x="248856" y="2467429"/>
            <a:ext cx="8964591" cy="4422743"/>
          </a:xfrm>
        </p:spPr>
        <p:txBody>
          <a:bodyPr>
            <a:normAutofit/>
          </a:bodyPr>
          <a:lstStyle/>
          <a:p>
            <a:r>
              <a:rPr lang="es-MX" sz="1600" spc="300" dirty="0"/>
              <a:t>Acording to one of the UNAM studies(The most recognized university in México) one in every 115 people belong to the autism spectrum. Puruandiro and its surrounding areas have at least 235,000 inhabitans giving us around 2,043 people with autism, many of them haven’t been diagnosted yet. https://www.dgcs.unam.mx/boletin/bdboletin/2020_291.html</a:t>
            </a:r>
          </a:p>
          <a:p>
            <a:r>
              <a:rPr lang="es-MX" sz="1600" spc="300" dirty="0"/>
              <a:t>Those that knows and requiere to have the attention need to travel distances between 50 to 200 miles and it takes from 4 to 10 hours  a round trip just in case they travel in ther own vehicle if not increases by double by using public transportation.</a:t>
            </a:r>
          </a:p>
          <a:p>
            <a:r>
              <a:rPr lang="es-MX" sz="1600" spc="300" dirty="0"/>
              <a:t>Another problem they are facing is that the nearest centers usually are being fully booked up so they need to wait even for a month or more to be attended.</a:t>
            </a:r>
          </a:p>
          <a:p>
            <a:r>
              <a:rPr lang="es-MX" sz="1600" spc="300" dirty="0"/>
              <a:t>Session cost in the actual centers are about $1,000 pesos and sometimes more than once is required in a week.</a:t>
            </a:r>
          </a:p>
        </p:txBody>
      </p:sp>
      <p:pic>
        <p:nvPicPr>
          <p:cNvPr id="8" name="Imagen 7">
            <a:extLst>
              <a:ext uri="{FF2B5EF4-FFF2-40B4-BE49-F238E27FC236}">
                <a16:creationId xmlns:a16="http://schemas.microsoft.com/office/drawing/2014/main" id="{33099562-CCD6-9471-DCB3-83758D3C49A4}"/>
              </a:ext>
            </a:extLst>
          </p:cNvPr>
          <p:cNvPicPr>
            <a:picLocks noChangeAspect="1"/>
          </p:cNvPicPr>
          <p:nvPr/>
        </p:nvPicPr>
        <p:blipFill>
          <a:blip r:embed="rId2"/>
          <a:stretch>
            <a:fillRect/>
          </a:stretch>
        </p:blipFill>
        <p:spPr>
          <a:xfrm>
            <a:off x="7944091" y="3298784"/>
            <a:ext cx="3837491" cy="2558327"/>
          </a:xfrm>
          <a:prstGeom prst="rect">
            <a:avLst/>
          </a:prstGeom>
        </p:spPr>
      </p:pic>
      <p:sp>
        <p:nvSpPr>
          <p:cNvPr id="4" name="Marcador de número de diapositiva 3">
            <a:extLst>
              <a:ext uri="{FF2B5EF4-FFF2-40B4-BE49-F238E27FC236}">
                <a16:creationId xmlns:a16="http://schemas.microsoft.com/office/drawing/2014/main" id="{D773D144-64B2-75D2-65B8-057776C1FE47}"/>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630015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AC85C0-FFD3-AA10-28F3-1584641076D4}"/>
              </a:ext>
            </a:extLst>
          </p:cNvPr>
          <p:cNvSpPr>
            <a:spLocks noGrp="1"/>
          </p:cNvSpPr>
          <p:nvPr>
            <p:ph type="title"/>
          </p:nvPr>
        </p:nvSpPr>
        <p:spPr/>
        <p:txBody>
          <a:bodyPr/>
          <a:lstStyle/>
          <a:p>
            <a:r>
              <a:rPr lang="es-MX" dirty="0"/>
              <a:t>Map of location and near centers</a:t>
            </a:r>
          </a:p>
        </p:txBody>
      </p:sp>
      <p:pic>
        <p:nvPicPr>
          <p:cNvPr id="8" name="Imagen 7">
            <a:extLst>
              <a:ext uri="{FF2B5EF4-FFF2-40B4-BE49-F238E27FC236}">
                <a16:creationId xmlns:a16="http://schemas.microsoft.com/office/drawing/2014/main" id="{AA9E5C9A-DB37-C45B-D9D2-78F655A7C3EB}"/>
              </a:ext>
            </a:extLst>
          </p:cNvPr>
          <p:cNvPicPr>
            <a:picLocks noChangeAspect="1"/>
          </p:cNvPicPr>
          <p:nvPr/>
        </p:nvPicPr>
        <p:blipFill>
          <a:blip r:embed="rId2"/>
          <a:stretch>
            <a:fillRect/>
          </a:stretch>
        </p:blipFill>
        <p:spPr>
          <a:xfrm>
            <a:off x="1601051" y="2280185"/>
            <a:ext cx="7772400" cy="4239491"/>
          </a:xfrm>
          <a:prstGeom prst="rect">
            <a:avLst/>
          </a:prstGeom>
        </p:spPr>
      </p:pic>
      <p:sp>
        <p:nvSpPr>
          <p:cNvPr id="3" name="Marcador de número de diapositiva 2">
            <a:extLst>
              <a:ext uri="{FF2B5EF4-FFF2-40B4-BE49-F238E27FC236}">
                <a16:creationId xmlns:a16="http://schemas.microsoft.com/office/drawing/2014/main" id="{FB9705E8-4EA0-5FB7-D617-6E1E07D390A8}"/>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123349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368B4E-9C01-6996-9409-DBEB1F94B3A6}"/>
              </a:ext>
            </a:extLst>
          </p:cNvPr>
          <p:cNvSpPr>
            <a:spLocks noGrp="1"/>
          </p:cNvSpPr>
          <p:nvPr>
            <p:ph type="title"/>
          </p:nvPr>
        </p:nvSpPr>
        <p:spPr/>
        <p:txBody>
          <a:bodyPr/>
          <a:lstStyle/>
          <a:p>
            <a:r>
              <a:rPr lang="es-MX" dirty="0"/>
              <a:t>The Project</a:t>
            </a:r>
          </a:p>
        </p:txBody>
      </p:sp>
      <p:sp>
        <p:nvSpPr>
          <p:cNvPr id="5" name="CuadroTexto 4">
            <a:extLst>
              <a:ext uri="{FF2B5EF4-FFF2-40B4-BE49-F238E27FC236}">
                <a16:creationId xmlns:a16="http://schemas.microsoft.com/office/drawing/2014/main" id="{DD27FDC9-7848-59CE-A18F-E71B37FB367E}"/>
              </a:ext>
            </a:extLst>
          </p:cNvPr>
          <p:cNvSpPr txBox="1"/>
          <p:nvPr/>
        </p:nvSpPr>
        <p:spPr>
          <a:xfrm>
            <a:off x="447055" y="2350541"/>
            <a:ext cx="10734931" cy="1200329"/>
          </a:xfrm>
          <a:prstGeom prst="rect">
            <a:avLst/>
          </a:prstGeom>
          <a:noFill/>
        </p:spPr>
        <p:txBody>
          <a:bodyPr wrap="square">
            <a:spAutoFit/>
          </a:bodyPr>
          <a:lstStyle/>
          <a:p>
            <a:r>
              <a:rPr lang="es-MX" dirty="0"/>
              <a:t>The project involves the equipment and operatioal hall and the set up of a sensorial stymulous  devices and certification curses for the tecnical personel that is going to give this therapies at the Crip center of Puruandiro to be designed to attend minors and teenagers on the autism spectrum, TDAH and other related issues like modulation and strugles with self control and self regulation.</a:t>
            </a:r>
          </a:p>
        </p:txBody>
      </p:sp>
      <p:sp>
        <p:nvSpPr>
          <p:cNvPr id="3" name="CuadroTexto 2">
            <a:extLst>
              <a:ext uri="{FF2B5EF4-FFF2-40B4-BE49-F238E27FC236}">
                <a16:creationId xmlns:a16="http://schemas.microsoft.com/office/drawing/2014/main" id="{25D000F3-9F08-B459-9FD8-8E5B5748C0CE}"/>
              </a:ext>
            </a:extLst>
          </p:cNvPr>
          <p:cNvSpPr txBox="1"/>
          <p:nvPr/>
        </p:nvSpPr>
        <p:spPr>
          <a:xfrm>
            <a:off x="161337" y="3870710"/>
            <a:ext cx="8142404" cy="2308324"/>
          </a:xfrm>
          <a:prstGeom prst="rect">
            <a:avLst/>
          </a:prstGeom>
          <a:noFill/>
        </p:spPr>
        <p:txBody>
          <a:bodyPr wrap="square" rtlCol="0">
            <a:spAutoFit/>
          </a:bodyPr>
          <a:lstStyle/>
          <a:p>
            <a:pPr marL="285750" indent="-285750">
              <a:buFont typeface="Wingdings" pitchFamily="2" charset="2"/>
              <a:buChar char="v"/>
            </a:pPr>
            <a:r>
              <a:rPr lang="es-MX" dirty="0"/>
              <a:t>Set up hall attention area (vinylic floor, cushioned walls, ceiling fabrics,  intelligent lights, sounds and effects controlled by voice, video proyector for ceiling adaptive atmosphere.</a:t>
            </a:r>
          </a:p>
          <a:p>
            <a:pPr marL="285750" indent="-285750">
              <a:buFont typeface="Wingdings" pitchFamily="2" charset="2"/>
              <a:buChar char="v"/>
            </a:pPr>
            <a:r>
              <a:rPr lang="es-MX" dirty="0"/>
              <a:t>Set of playgroud kits according to the activities to work.</a:t>
            </a:r>
          </a:p>
          <a:p>
            <a:pPr marL="285750" indent="-285750">
              <a:buFont typeface="Wingdings" pitchFamily="2" charset="2"/>
              <a:buChar char="v"/>
            </a:pPr>
            <a:r>
              <a:rPr lang="es-MX" dirty="0"/>
              <a:t>Certification courses for the persons who’s giving this treatments.</a:t>
            </a:r>
          </a:p>
          <a:p>
            <a:pPr marL="285750" indent="-285750">
              <a:buFont typeface="Wingdings" pitchFamily="2" charset="2"/>
              <a:buChar char="v"/>
            </a:pPr>
            <a:r>
              <a:rPr lang="es-MX" dirty="0"/>
              <a:t>Set up of the areas for parents waiting room, caregiver office, security areas devices (security AC outlets, handrails), AC units, dehumificator unit etc.</a:t>
            </a:r>
          </a:p>
        </p:txBody>
      </p:sp>
      <p:pic>
        <p:nvPicPr>
          <p:cNvPr id="4" name="Imagen 3">
            <a:extLst>
              <a:ext uri="{FF2B5EF4-FFF2-40B4-BE49-F238E27FC236}">
                <a16:creationId xmlns:a16="http://schemas.microsoft.com/office/drawing/2014/main" id="{5A847DE6-5267-B4D1-A67F-1BC56F39E7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8992" y="4067245"/>
            <a:ext cx="2964024" cy="197242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Marcador de número de diapositiva 5">
            <a:extLst>
              <a:ext uri="{FF2B5EF4-FFF2-40B4-BE49-F238E27FC236}">
                <a16:creationId xmlns:a16="http://schemas.microsoft.com/office/drawing/2014/main" id="{97C8ECEE-10BA-62A0-BF2A-3DDD4B19D109}"/>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4224243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64B04-EE38-1EA8-7CAC-88567AEBF2C0}"/>
              </a:ext>
            </a:extLst>
          </p:cNvPr>
          <p:cNvSpPr>
            <a:spLocks noGrp="1"/>
          </p:cNvSpPr>
          <p:nvPr>
            <p:ph type="title"/>
          </p:nvPr>
        </p:nvSpPr>
        <p:spPr/>
        <p:txBody>
          <a:bodyPr/>
          <a:lstStyle/>
          <a:p>
            <a:r>
              <a:rPr lang="es-MX" dirty="0"/>
              <a:t>Specialized sensorial equipment</a:t>
            </a:r>
          </a:p>
        </p:txBody>
      </p:sp>
      <p:sp>
        <p:nvSpPr>
          <p:cNvPr id="3" name="Marcador de contenido 2">
            <a:extLst>
              <a:ext uri="{FF2B5EF4-FFF2-40B4-BE49-F238E27FC236}">
                <a16:creationId xmlns:a16="http://schemas.microsoft.com/office/drawing/2014/main" id="{8CA06970-0DA2-6EEF-E334-E5BB670D72BD}"/>
              </a:ext>
            </a:extLst>
          </p:cNvPr>
          <p:cNvSpPr>
            <a:spLocks noGrp="1"/>
          </p:cNvSpPr>
          <p:nvPr>
            <p:ph idx="1"/>
          </p:nvPr>
        </p:nvSpPr>
        <p:spPr>
          <a:xfrm>
            <a:off x="376265" y="2356655"/>
            <a:ext cx="6592706" cy="3599316"/>
          </a:xfrm>
        </p:spPr>
        <p:txBody>
          <a:bodyPr>
            <a:normAutofit fontScale="85000" lnSpcReduction="10000"/>
          </a:bodyPr>
          <a:lstStyle/>
          <a:p>
            <a:pPr marL="0" indent="0">
              <a:buNone/>
            </a:pPr>
            <a:r>
              <a:rPr lang="es-MX" sz="2000" dirty="0"/>
              <a:t>This kind of sensorial equipment are designed to stimultate every sense on kids and could even make them improve from a level 3 to a level 1 of autism when therapies are used from a early stage.</a:t>
            </a:r>
          </a:p>
          <a:p>
            <a:pPr marL="0" indent="0">
              <a:buNone/>
            </a:pPr>
            <a:endParaRPr lang="es-MX" sz="2000" dirty="0"/>
          </a:p>
          <a:p>
            <a:pPr marL="0" indent="0">
              <a:buNone/>
            </a:pPr>
            <a:r>
              <a:rPr lang="es-MX" sz="2000" dirty="0"/>
              <a:t>This images describe an example of these set of tools.</a:t>
            </a:r>
            <a:br>
              <a:rPr lang="es-MX" sz="2000" dirty="0"/>
            </a:br>
            <a:endParaRPr lang="es-MX" sz="2000" dirty="0"/>
          </a:p>
          <a:p>
            <a:r>
              <a:rPr lang="es-MX" sz="2000" dirty="0"/>
              <a:t>Equipment of terapeutic swings, tyrolese, hanging leter, trampoline, and climbing wall.</a:t>
            </a:r>
          </a:p>
          <a:p>
            <a:r>
              <a:rPr lang="es-MX" sz="2000" dirty="0"/>
              <a:t>Setting up of visual, tactile, auditive and propioceptive areas inside the playgroud with multi sensorial matterials, tactive panels, acrylic mirrors, fiber optics sets and sensorial tables.</a:t>
            </a:r>
          </a:p>
          <a:p>
            <a:r>
              <a:rPr lang="es-MX" sz="2000" dirty="0"/>
              <a:t>Setting up of a relaxation area involving balls pool, heavy blanquets, cushioned pillows, and self regulation area.</a:t>
            </a:r>
          </a:p>
          <a:p>
            <a:endParaRPr lang="es-MX" sz="2000" dirty="0"/>
          </a:p>
        </p:txBody>
      </p:sp>
      <p:pic>
        <p:nvPicPr>
          <p:cNvPr id="4" name="Imagen 3">
            <a:extLst>
              <a:ext uri="{FF2B5EF4-FFF2-40B4-BE49-F238E27FC236}">
                <a16:creationId xmlns:a16="http://schemas.microsoft.com/office/drawing/2014/main" id="{323FC917-B7DB-9C1E-B7DE-CFA24644D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740" y="2356655"/>
            <a:ext cx="4454995" cy="21446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Imagen 4">
            <a:extLst>
              <a:ext uri="{FF2B5EF4-FFF2-40B4-BE49-F238E27FC236}">
                <a16:creationId xmlns:a16="http://schemas.microsoft.com/office/drawing/2014/main" id="{F50FCC88-E135-353D-8642-EC2456F2C2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740" y="4735219"/>
            <a:ext cx="2308375" cy="17323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Imagen 5">
            <a:extLst>
              <a:ext uri="{FF2B5EF4-FFF2-40B4-BE49-F238E27FC236}">
                <a16:creationId xmlns:a16="http://schemas.microsoft.com/office/drawing/2014/main" id="{CD5A6479-8705-79D3-C686-A3CCD2B2F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8000" y="4735219"/>
            <a:ext cx="1947735" cy="17323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Marcador de número de diapositiva 6">
            <a:extLst>
              <a:ext uri="{FF2B5EF4-FFF2-40B4-BE49-F238E27FC236}">
                <a16:creationId xmlns:a16="http://schemas.microsoft.com/office/drawing/2014/main" id="{3049AE0F-78FF-D8A2-61AF-631312B07435}"/>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367918784"/>
      </p:ext>
    </p:extLst>
  </p:cSld>
  <p:clrMapOvr>
    <a:masterClrMapping/>
  </p:clrMapOvr>
</p:sld>
</file>

<file path=ppt/theme/theme1.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Berlín</Template>
  <TotalTime>2080</TotalTime>
  <Words>1391</Words>
  <Application>Microsoft Macintosh PowerPoint</Application>
  <PresentationFormat>Panorámica</PresentationFormat>
  <Paragraphs>198</Paragraphs>
  <Slides>19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19</vt:i4>
      </vt:variant>
    </vt:vector>
  </HeadingPairs>
  <TitlesOfParts>
    <vt:vector size="24" baseType="lpstr">
      <vt:lpstr>Aptos</vt:lpstr>
      <vt:lpstr>Arial</vt:lpstr>
      <vt:lpstr>Trebuchet MS</vt:lpstr>
      <vt:lpstr>Wingdings</vt:lpstr>
      <vt:lpstr>Berlín</vt:lpstr>
      <vt:lpstr>“Blue hearth” project</vt:lpstr>
      <vt:lpstr>OBJETIVE</vt:lpstr>
      <vt:lpstr>What have in advance? A work of many years … Rehabilitation Center of Puruándiro “CRIP” and a former club member who is facing this situation with his own kid and have the expertise and contacts to make of this a great project.</vt:lpstr>
      <vt:lpstr>A great place but just nearly 25% of used space potential</vt:lpstr>
      <vt:lpstr>Actual care therapies</vt:lpstr>
      <vt:lpstr>Autism related panorama</vt:lpstr>
      <vt:lpstr>Map of location and near centers</vt:lpstr>
      <vt:lpstr>The Project</vt:lpstr>
      <vt:lpstr>Specialized sensorial equipment</vt:lpstr>
      <vt:lpstr>Enrollment certified personel</vt:lpstr>
      <vt:lpstr>Playground working areas </vt:lpstr>
      <vt:lpstr>Beneficiaries and Social impact</vt:lpstr>
      <vt:lpstr>Sustainability</vt:lpstr>
      <vt:lpstr>Phisical adecuation</vt:lpstr>
      <vt:lpstr>Sensorial room areas</vt:lpstr>
      <vt:lpstr>Human resources</vt:lpstr>
      <vt:lpstr>Administrative and operational</vt:lpstr>
      <vt:lpstr>Totals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hearth” project</dc:title>
  <dc:creator>J Arturo Parra</dc:creator>
  <cp:lastModifiedBy>J Arturo Parra</cp:lastModifiedBy>
  <cp:revision>25</cp:revision>
  <dcterms:created xsi:type="dcterms:W3CDTF">2026-01-20T23:36:55Z</dcterms:created>
  <dcterms:modified xsi:type="dcterms:W3CDTF">2026-02-07T01:36:48Z</dcterms:modified>
</cp:coreProperties>
</file>