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70" r:id="rId8"/>
    <p:sldId id="268" r:id="rId9"/>
    <p:sldId id="261" r:id="rId10"/>
    <p:sldId id="269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60"/>
  </p:normalViewPr>
  <p:slideViewPr>
    <p:cSldViewPr snapToGrid="0">
      <p:cViewPr>
        <p:scale>
          <a:sx n="71" d="100"/>
          <a:sy n="71" d="100"/>
        </p:scale>
        <p:origin x="202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6983E-C94E-42E2-3734-7AF43730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7AD29D-7AD6-3F69-D474-50A20D536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4FC3BA-BA22-9894-AC61-89359127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C4B2E-50FF-C109-D2AC-14686458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3E9817-E9BF-7EB1-CBCC-8AA64A9C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0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A0E3B-2FA4-F4D1-F5BE-28B7A12D1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0EBBD4-648C-F4BD-8A95-76D102AC0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2EE8A4-51E2-9254-91E8-911A93C7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92DB51-6510-7CA9-2FDA-D71DDFA3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4946B-0C4D-55FD-3EA8-328EDFF5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095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E2F380-D887-82AB-CF0D-122F919AE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E6A5F8-D464-8E25-AAE6-5A69829E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ED076-0B5B-A6E1-704E-3211BD44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0EBA9-A514-121C-68C7-77443433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0DD787-5C77-E66E-8C3F-314043DF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909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A8FA9-4FB0-02DC-B41F-D73DAC10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B2F0DB-F62D-679E-26C2-30D1F935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BB8A4-864A-5C75-15BE-3AF7A61CD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1513B-2956-D3C4-E0D0-16AEDBF6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FEF5B-9997-CECC-BD26-A03D4247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42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A2A21-39FD-C1F9-80C2-23E7BE6E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4EFF0E-52B1-B04E-F605-328307F1F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3B8056-1E21-25F6-0396-BF835D9A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DDE2E0-177C-994A-E55D-DB979AF1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FE337C-9C20-AAC4-EA0F-5018E288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842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AC715-DA7E-B348-FFD4-9BD873F0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389305-BD39-D03D-8629-B61115540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FEEB9B-DF98-2AE5-24B3-B57419787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234918-F90A-DBF3-FE28-131081D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86DA99-47D8-D780-0892-65C772A3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DB27F3-A31B-B04F-BD12-67171E7F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206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0E761-5349-A700-909F-7980EC0A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FAABD9-D65F-E9C9-2F8C-503EAFED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6C7A5A-7432-7237-86A6-348300669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F55384-D486-40BC-CB86-C71E4FA3D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658E46-251A-D952-BD97-25B132523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D0DA54-70F0-0181-D0B9-2D2006AE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0D3894-18CC-983D-2C49-9F59DDA7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AC9DAF-B2C5-0AE5-2254-CA5E32D6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44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580A5-E825-5024-F474-26A4FB99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E570AB-B1C2-E5F9-9100-0DD1BD3A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B4452F-3C9A-9794-D3E3-05F4BE80F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B3265B-2525-7CFC-41F9-69076972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38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108AEB-5149-B073-8196-4B575FD4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60E0FB-B27F-F739-7D78-6E1E2DC6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244A0D-822F-46E1-56BD-DF096CAA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248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67B81-3EC9-149F-5F3E-38F371E0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CD9DFE-C58B-12F1-5B10-D086E5FDA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8859D0-3CED-E497-FC3D-3F3DF4F9D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909267-9C56-DA4E-EAB0-C0FD3BBF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D8441E-6C72-6CAB-5AAB-56BD6C2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04ACCE-B2F5-DF89-6F01-21C32E05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204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78181-2F3E-8AD8-38CA-65D0F7AF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84508E-B1D7-89CB-5839-5E65E18CA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5C6B0-173F-BC2E-C503-A163B382F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D90646-D43A-274A-3F33-36575200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47B34A-26A6-F828-6AB2-21C1B7BF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1505FC-455E-9234-139C-B6F43937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255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DD095F-462E-553B-91C3-0E4513D6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1E5EE3-3368-4C6B-5DA7-63B61C332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F290D3-AC3D-7AD0-E22C-E18A56F33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ADFBB-34C3-440C-B99C-35AB12DDD8A3}" type="datetimeFigureOut">
              <a:rPr lang="es-MX" smtClean="0"/>
              <a:t>24/02/26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839324-4A94-4CF0-42F3-46DC60CED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90D60-6D21-F71B-EB3A-C5FAC718A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39A6-E009-4857-B938-40512153B3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0F2400-1F77-ED7F-12AB-04CC5D15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0ED9-C539-D251-DCBB-C5653D64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9AB96C-D6FC-4DA1-B676-6374D4D2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6E4879F-915C-EE51-9615-027D5C91FF38}"/>
              </a:ext>
            </a:extLst>
          </p:cNvPr>
          <p:cNvSpPr/>
          <p:nvPr/>
        </p:nvSpPr>
        <p:spPr>
          <a:xfrm>
            <a:off x="412375" y="313691"/>
            <a:ext cx="42149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s-MX" sz="3200" b="1" kern="0">
                <a:solidFill>
                  <a:schemeClr val="bg1"/>
                </a:solidFill>
                <a:ea typeface="ヒラギノ角ゴ Pro W3"/>
              </a:rPr>
              <a:t>FUNDING</a:t>
            </a:r>
            <a:endParaRPr lang="es-ES" sz="32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B22369-4A6F-9BF3-D583-8425F280B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618" y="313691"/>
            <a:ext cx="4214913" cy="9960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142FE68-97FE-E404-9179-A30C002E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97" y="1623438"/>
            <a:ext cx="9338405" cy="49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9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6773-DA53-1D24-B805-5FE0BD039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7C6CAE-2492-81B6-A37B-A7A0405B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992C3B-5307-43C7-A6A7-5572093F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8" y="215025"/>
            <a:ext cx="3914624" cy="92509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EA86E06-8549-5A8E-E4A1-9BF75629789B}"/>
              </a:ext>
            </a:extLst>
          </p:cNvPr>
          <p:cNvSpPr/>
          <p:nvPr/>
        </p:nvSpPr>
        <p:spPr>
          <a:xfrm>
            <a:off x="3349901" y="1718213"/>
            <a:ext cx="5484764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5400" b="1" cap="none" spc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</a:t>
            </a:r>
            <a:r>
              <a:rPr lang="es-ES" sz="54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b="1" cap="none" spc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request</a:t>
            </a:r>
            <a:r>
              <a:rPr lang="es-ES" sz="54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s-ES" sz="5400" b="1">
              <a:solidFill>
                <a:srgbClr val="FFC000"/>
              </a:solidFill>
              <a:ea typeface="Calibri"/>
              <a:cs typeface="Calibri"/>
            </a:endParaRPr>
          </a:p>
          <a:p>
            <a:pPr algn="ctr"/>
            <a:r>
              <a:rPr lang="es-ES" sz="40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Solicitamos:</a:t>
            </a:r>
            <a:endParaRPr lang="es-MX" sz="3200" b="1" cap="none" spc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8A9A10A-1F5F-EF0E-30D4-7493A0587924}"/>
              </a:ext>
            </a:extLst>
          </p:cNvPr>
          <p:cNvSpPr/>
          <p:nvPr/>
        </p:nvSpPr>
        <p:spPr>
          <a:xfrm>
            <a:off x="200070" y="152396"/>
            <a:ext cx="760288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r>
              <a:rPr lang="es-ES" sz="2400" b="1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Robotics</a:t>
            </a:r>
            <a:r>
              <a:rPr lang="es-E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Workshops </a:t>
            </a:r>
            <a:r>
              <a:rPr lang="es-ES" sz="2400" b="1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</a:t>
            </a:r>
            <a:r>
              <a:rPr lang="es-E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Digital </a:t>
            </a:r>
            <a:r>
              <a:rPr lang="es-ES" sz="2400" b="1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</a:t>
            </a:r>
            <a:r>
              <a:rPr lang="es-E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s-ES" sz="2400" b="1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Tumbulushal</a:t>
            </a:r>
            <a:r>
              <a:rPr lang="es-E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Tabasco, México."</a:t>
            </a:r>
            <a:endParaRPr lang="es-ES" sz="2400" b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B45549-2148-77D2-6B08-89D17DA94639}"/>
              </a:ext>
            </a:extLst>
          </p:cNvPr>
          <p:cNvSpPr txBox="1"/>
          <p:nvPr/>
        </p:nvSpPr>
        <p:spPr>
          <a:xfrm>
            <a:off x="5527" y="3080780"/>
            <a:ext cx="1219953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s-MX" sz="9600" b="1" dirty="0">
                <a:solidFill>
                  <a:schemeClr val="bg1"/>
                </a:solidFill>
                <a:latin typeface="Aptos" panose="02110004020202020204"/>
              </a:rPr>
              <a:t>$8,000 USD FDD</a:t>
            </a: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E689E91E-C174-D034-8F5B-3E3A3447DB24}"/>
              </a:ext>
            </a:extLst>
          </p:cNvPr>
          <p:cNvCxnSpPr/>
          <p:nvPr/>
        </p:nvCxnSpPr>
        <p:spPr>
          <a:xfrm>
            <a:off x="1615440" y="4690699"/>
            <a:ext cx="8971280" cy="30480"/>
          </a:xfrm>
          <a:prstGeom prst="straightConnector1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B9F02F99-9AB2-D302-E426-D6004C83C8E5}"/>
              </a:ext>
            </a:extLst>
          </p:cNvPr>
          <p:cNvSpPr txBox="1"/>
          <p:nvPr/>
        </p:nvSpPr>
        <p:spPr>
          <a:xfrm>
            <a:off x="706244" y="1143001"/>
            <a:ext cx="6096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baseline="0" dirty="0">
                <a:solidFill>
                  <a:srgbClr val="FFC000"/>
                </a:solidFill>
                <a:latin typeface="Calibri"/>
              </a:rPr>
              <a:t>ROTARY CLUB TABASCO</a:t>
            </a:r>
            <a:endParaRPr lang="es-ES" b="1">
              <a:solidFill>
                <a:srgbClr val="FFC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143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EB8D-D04A-04A7-0DBB-AB25686D0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C2E5A5-BDF4-F1A4-E3B6-E3ABE8EE8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82B7C39-A1BE-96EA-9C63-54A5C9E27BD9}"/>
              </a:ext>
            </a:extLst>
          </p:cNvPr>
          <p:cNvSpPr/>
          <p:nvPr/>
        </p:nvSpPr>
        <p:spPr>
          <a:xfrm>
            <a:off x="5794549" y="385184"/>
            <a:ext cx="54847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s-MX" sz="3200" b="1" kern="0">
                <a:solidFill>
                  <a:schemeClr val="bg1"/>
                </a:solidFill>
                <a:ea typeface="ヒラギノ角ゴ Pro W3"/>
              </a:rPr>
              <a:t>CONTACT INFO</a:t>
            </a:r>
            <a:endParaRPr lang="es-ES" sz="32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2E1B18-03EB-9443-5990-6589270C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3" y="-298770"/>
            <a:ext cx="5788439" cy="136790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3CCC449-0222-544E-4AEB-3315142947A0}"/>
              </a:ext>
            </a:extLst>
          </p:cNvPr>
          <p:cNvSpPr txBox="1"/>
          <p:nvPr/>
        </p:nvSpPr>
        <p:spPr>
          <a:xfrm>
            <a:off x="638410" y="1454321"/>
            <a:ext cx="65494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/>
              <a:t>Contact 1: </a:t>
            </a:r>
            <a:r>
              <a:rPr lang="es-MX" sz="2000"/>
              <a:t>Ana Edith Palomino Vergara</a:t>
            </a:r>
          </a:p>
          <a:p>
            <a:r>
              <a:rPr lang="es-MX" sz="2000" b="1"/>
              <a:t>E-mail: </a:t>
            </a:r>
            <a:r>
              <a:rPr lang="es-MX" sz="2000"/>
              <a:t>aepalomino@yahoo.com</a:t>
            </a:r>
          </a:p>
          <a:p>
            <a:r>
              <a:rPr lang="es-MX" sz="2000" b="1"/>
              <a:t>Tel. / </a:t>
            </a:r>
            <a:r>
              <a:rPr lang="es-MX" sz="2000" b="1" err="1"/>
              <a:t>Whatsapp</a:t>
            </a:r>
            <a:r>
              <a:rPr lang="es-MX" sz="2000" b="1"/>
              <a:t>:</a:t>
            </a:r>
            <a:r>
              <a:rPr lang="es-MX" sz="2000"/>
              <a:t> +52 993 393 7571</a:t>
            </a:r>
          </a:p>
          <a:p>
            <a:r>
              <a:rPr lang="es-MX" sz="2000" b="1"/>
              <a:t>Cargo: </a:t>
            </a:r>
            <a:r>
              <a:rPr lang="es-MX" sz="2000"/>
              <a:t>Presidenta Club Rotario Tabasco Villahermosa</a:t>
            </a:r>
          </a:p>
          <a:p>
            <a:endParaRPr lang="es-MX" sz="2000" b="1"/>
          </a:p>
          <a:p>
            <a:r>
              <a:rPr lang="es-MX" sz="2000" b="1"/>
              <a:t>Contact 2: </a:t>
            </a:r>
            <a:r>
              <a:rPr lang="es-MX" sz="2000"/>
              <a:t>Karla Alvarez Toledo</a:t>
            </a:r>
          </a:p>
          <a:p>
            <a:r>
              <a:rPr lang="es-MX" sz="2000" b="1"/>
              <a:t>E-mail: </a:t>
            </a:r>
            <a:r>
              <a:rPr lang="es-MX" sz="2000"/>
              <a:t>kalvarez@prodigy.net.mx</a:t>
            </a:r>
          </a:p>
          <a:p>
            <a:r>
              <a:rPr lang="es-MX" sz="2000" b="1"/>
              <a:t>Teléfono / Whatsapp: </a:t>
            </a:r>
            <a:r>
              <a:rPr lang="es-MX" sz="2000"/>
              <a:t>+52 553 045 3045</a:t>
            </a:r>
          </a:p>
          <a:p>
            <a:r>
              <a:rPr lang="es-MX" sz="2000" b="1"/>
              <a:t>Cargo: </a:t>
            </a:r>
            <a:r>
              <a:rPr lang="es-MX" sz="2000"/>
              <a:t> Rotary Foundation Club Rotario Tabasco Villahermosa</a:t>
            </a:r>
          </a:p>
          <a:p>
            <a:endParaRPr lang="es-MX" sz="2000"/>
          </a:p>
          <a:p>
            <a:r>
              <a:rPr lang="es-MX" sz="2000" b="1"/>
              <a:t>Contact 3: </a:t>
            </a:r>
            <a:r>
              <a:rPr lang="es-MX" sz="2000"/>
              <a:t>Alejandro Camacho Morales</a:t>
            </a:r>
          </a:p>
          <a:p>
            <a:r>
              <a:rPr lang="es-MX" sz="2000" b="1"/>
              <a:t>E-mail: </a:t>
            </a:r>
            <a:r>
              <a:rPr lang="es-MX" sz="2000"/>
              <a:t>acm.upc@outlook.com</a:t>
            </a:r>
          </a:p>
          <a:p>
            <a:r>
              <a:rPr lang="es-MX" sz="2000" b="1"/>
              <a:t>Teléfono / Whatsapp: </a:t>
            </a:r>
            <a:r>
              <a:rPr lang="es-MX" sz="2000"/>
              <a:t>+52 551 909 0637</a:t>
            </a:r>
          </a:p>
          <a:p>
            <a:r>
              <a:rPr lang="es-MX" sz="2000" b="1"/>
              <a:t>Cargo: </a:t>
            </a:r>
            <a:r>
              <a:rPr lang="es-MX" sz="2000"/>
              <a:t>Director de Mecatrónica, UPC</a:t>
            </a:r>
          </a:p>
          <a:p>
            <a:endParaRPr lang="es-MX" sz="3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D36C27-D3C0-7144-C229-A7F4B0E08C4B}"/>
              </a:ext>
            </a:extLst>
          </p:cNvPr>
          <p:cNvSpPr txBox="1"/>
          <p:nvPr/>
        </p:nvSpPr>
        <p:spPr>
          <a:xfrm>
            <a:off x="7176304" y="1847836"/>
            <a:ext cx="50118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/>
              <a:t>Contact 4: </a:t>
            </a:r>
            <a:r>
              <a:rPr lang="es-MX" sz="2000"/>
              <a:t>Miguel Alejandro Sánchez Jiménez</a:t>
            </a:r>
          </a:p>
          <a:p>
            <a:r>
              <a:rPr lang="es-MX" sz="2000" b="1"/>
              <a:t>E-mail: </a:t>
            </a:r>
            <a:r>
              <a:rPr lang="es-MX" sz="2000"/>
              <a:t>mi.saj0002@gmail.com</a:t>
            </a:r>
          </a:p>
          <a:p>
            <a:r>
              <a:rPr lang="es-MX" sz="2000" b="1"/>
              <a:t>Teléfono / </a:t>
            </a:r>
            <a:r>
              <a:rPr lang="es-MX" sz="2000" b="1" err="1"/>
              <a:t>Whatsapp</a:t>
            </a:r>
            <a:r>
              <a:rPr lang="es-MX" sz="2000" b="1"/>
              <a:t>: </a:t>
            </a:r>
            <a:r>
              <a:rPr lang="es-MX" sz="2000"/>
              <a:t>+52 993 162 7536</a:t>
            </a:r>
          </a:p>
          <a:p>
            <a:r>
              <a:rPr lang="es-MX" sz="2000" b="1"/>
              <a:t>Cargo: </a:t>
            </a:r>
            <a:r>
              <a:rPr lang="es-MX" sz="2000"/>
              <a:t>Profesor de Mecatrónica, UPC</a:t>
            </a:r>
          </a:p>
          <a:p>
            <a:endParaRPr lang="es-MX" sz="2000"/>
          </a:p>
          <a:p>
            <a:endParaRPr lang="es-MX" sz="2000"/>
          </a:p>
          <a:p>
            <a:r>
              <a:rPr lang="es-MX" sz="2000" b="1"/>
              <a:t>Contact 5: </a:t>
            </a:r>
            <a:r>
              <a:rPr lang="es-MX" sz="2000"/>
              <a:t>Andrés Gerardo Barahona Bautista</a:t>
            </a:r>
          </a:p>
          <a:p>
            <a:r>
              <a:rPr lang="es-MX" sz="2000" b="1"/>
              <a:t>E-mail: </a:t>
            </a:r>
            <a:r>
              <a:rPr lang="es-MX" sz="2000"/>
              <a:t>angerbarahona@gmail.com</a:t>
            </a:r>
          </a:p>
          <a:p>
            <a:r>
              <a:rPr lang="es-MX" sz="2000" b="1"/>
              <a:t>Teléfono / </a:t>
            </a:r>
            <a:r>
              <a:rPr lang="es-MX" sz="2000" b="1" err="1"/>
              <a:t>Whatsapp</a:t>
            </a:r>
            <a:r>
              <a:rPr lang="es-MX" sz="2000" b="1"/>
              <a:t>: </a:t>
            </a:r>
            <a:r>
              <a:rPr lang="es-MX" sz="2000"/>
              <a:t>+52 993 196 1937</a:t>
            </a:r>
          </a:p>
          <a:p>
            <a:r>
              <a:rPr lang="es-MX" sz="2000" b="1"/>
              <a:t>Cargo: </a:t>
            </a:r>
            <a:r>
              <a:rPr lang="es-MX" sz="2000"/>
              <a:t>Profesor de Mecatrónica, UPC</a:t>
            </a:r>
          </a:p>
        </p:txBody>
      </p:sp>
    </p:spTree>
    <p:extLst>
      <p:ext uri="{BB962C8B-B14F-4D97-AF65-F5344CB8AC3E}">
        <p14:creationId xmlns:p14="http://schemas.microsoft.com/office/powerpoint/2010/main" val="379895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EB503-A391-57E2-CED5-7D81B40F8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4E0A66-39FC-5E1B-FF7A-D116D22AF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63D4-8CD7-C8DF-85C1-D95F0AAD3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CAE0926-FB7A-BE1B-72E8-3C25DF6FE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D629C95-D9E5-2517-94C4-E0FD82D5764D}"/>
              </a:ext>
            </a:extLst>
          </p:cNvPr>
          <p:cNvSpPr/>
          <p:nvPr/>
        </p:nvSpPr>
        <p:spPr>
          <a:xfrm>
            <a:off x="2769273" y="4873309"/>
            <a:ext cx="636632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360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ea typeface="Calibri"/>
                <a:cs typeface="Calibri"/>
              </a:rPr>
              <a:t>Rotary Club Tabasco</a:t>
            </a:r>
          </a:p>
          <a:p>
            <a:pPr algn="ctr"/>
            <a:r>
              <a:rPr lang="es-ES" sz="360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ea typeface="Calibri"/>
                <a:cs typeface="Calibri"/>
              </a:rPr>
              <a:t>Distrito 4195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FC964C2-ACDC-2266-5006-6480539134AF}"/>
              </a:ext>
            </a:extLst>
          </p:cNvPr>
          <p:cNvSpPr/>
          <p:nvPr/>
        </p:nvSpPr>
        <p:spPr>
          <a:xfrm>
            <a:off x="2406016" y="1271671"/>
            <a:ext cx="6856210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5400" b="1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Robotics</a:t>
            </a:r>
            <a:r>
              <a:rPr lang="es-ES" sz="5400" b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Workshops </a:t>
            </a:r>
            <a:r>
              <a:rPr lang="es-ES" sz="5400" b="1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for</a:t>
            </a:r>
            <a:r>
              <a:rPr lang="es-ES" sz="5400" b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Digital </a:t>
            </a:r>
            <a:r>
              <a:rPr lang="es-ES" sz="5400" b="1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Inclusion</a:t>
            </a:r>
            <a:r>
              <a:rPr lang="es-ES" sz="5400" b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s-ES" sz="5400" b="1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Tumbulushal</a:t>
            </a:r>
            <a:r>
              <a:rPr lang="es-ES" sz="5400" b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, Tabasco, México</a:t>
            </a:r>
            <a:endParaRPr lang="es-ES" sz="5400" b="1" cap="none" spc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DA1A5E7-0AFC-5D14-BAA8-5901E825D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4" y="-67427"/>
            <a:ext cx="4545076" cy="107407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E7B4140-9612-87CC-65AE-1919AC4BF28A}"/>
              </a:ext>
            </a:extLst>
          </p:cNvPr>
          <p:cNvGrpSpPr/>
          <p:nvPr/>
        </p:nvGrpSpPr>
        <p:grpSpPr>
          <a:xfrm>
            <a:off x="9126062" y="724850"/>
            <a:ext cx="2830396" cy="4888172"/>
            <a:chOff x="8967469" y="1227547"/>
            <a:chExt cx="3123468" cy="457218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E860DAC-0C27-7D32-F92F-B9CEABF79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4" r="58539"/>
            <a:stretch>
              <a:fillRect/>
            </a:stretch>
          </p:blipFill>
          <p:spPr>
            <a:xfrm>
              <a:off x="8967469" y="1227547"/>
              <a:ext cx="3123468" cy="4572182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95EB51D-30DA-CE6A-737E-18494BA3A29A}"/>
                </a:ext>
              </a:extLst>
            </p:cNvPr>
            <p:cNvSpPr/>
            <p:nvPr/>
          </p:nvSpPr>
          <p:spPr>
            <a:xfrm>
              <a:off x="9281232" y="2308411"/>
              <a:ext cx="2384613" cy="239805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7" name="Imagen 6" descr="VEX V5 Competition Super Kit - VEX Robotics">
            <a:extLst>
              <a:ext uri="{FF2B5EF4-FFF2-40B4-BE49-F238E27FC236}">
                <a16:creationId xmlns:a16="http://schemas.microsoft.com/office/drawing/2014/main" id="{3C4634BE-A721-6D3A-C779-0615AD2F8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0" y="1884680"/>
            <a:ext cx="218440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6EA41-E95E-E5DE-0179-9CC94F731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40E161-1AAA-E6B9-E545-0E1F3F97C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F22884-1EAB-312E-53BF-9F2E5470F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25" y="355434"/>
            <a:ext cx="3466148" cy="819110"/>
          </a:xfrm>
          <a:prstGeom prst="rect">
            <a:avLst/>
          </a:prstGeom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16ADDA7E-5C58-1463-3CE0-94949599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3" y="238678"/>
            <a:ext cx="8114587" cy="14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12700" algn="ctr">
              <a:spcBef>
                <a:spcPts val="120"/>
              </a:spcBef>
            </a:pP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ROTARY CLUB TABASCO</a:t>
            </a:r>
            <a:endParaRPr lang="es-MX" sz="2800" b="1" kern="0" dirty="0">
              <a:solidFill>
                <a:srgbClr val="FFC000"/>
              </a:solidFill>
              <a:latin typeface="+mn-lt"/>
              <a:ea typeface="ヒラギノ角ゴ Pro W3"/>
              <a:cs typeface="Calibri"/>
            </a:endParaRPr>
          </a:p>
          <a:p>
            <a:pPr marL="12700" algn="ctr">
              <a:spcBef>
                <a:spcPts val="120"/>
              </a:spcBef>
            </a:pP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“</a:t>
            </a:r>
            <a:r>
              <a:rPr lang="es-MX" sz="2800" b="1" kern="0" dirty="0" err="1">
                <a:solidFill>
                  <a:srgbClr val="FFC000"/>
                </a:solidFill>
                <a:latin typeface="+mn-lt"/>
                <a:ea typeface="ヒラギノ角ゴ Pro W3"/>
              </a:rPr>
              <a:t>Robotics</a:t>
            </a: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 Workshops </a:t>
            </a:r>
            <a:r>
              <a:rPr lang="es-MX" sz="2800" b="1" kern="0" dirty="0" err="1">
                <a:solidFill>
                  <a:srgbClr val="FFC000"/>
                </a:solidFill>
                <a:latin typeface="+mn-lt"/>
                <a:ea typeface="ヒラギノ角ゴ Pro W3"/>
              </a:rPr>
              <a:t>for</a:t>
            </a: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 Digital </a:t>
            </a:r>
            <a:r>
              <a:rPr lang="es-MX" sz="2800" b="1" kern="0" dirty="0" err="1">
                <a:solidFill>
                  <a:srgbClr val="FFC000"/>
                </a:solidFill>
                <a:latin typeface="+mn-lt"/>
                <a:ea typeface="ヒラギノ角ゴ Pro W3"/>
              </a:rPr>
              <a:t>Inclusion</a:t>
            </a: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: </a:t>
            </a:r>
            <a:r>
              <a:rPr lang="es-MX" sz="2800" b="1" kern="0" dirty="0" err="1">
                <a:solidFill>
                  <a:srgbClr val="FFC000"/>
                </a:solidFill>
                <a:latin typeface="+mn-lt"/>
                <a:ea typeface="ヒラギノ角ゴ Pro W3"/>
              </a:rPr>
              <a:t>Tumbulushal</a:t>
            </a:r>
            <a:r>
              <a:rPr lang="es-MX" sz="2800" b="1" kern="0" dirty="0">
                <a:solidFill>
                  <a:srgbClr val="FFC000"/>
                </a:solidFill>
                <a:latin typeface="+mn-lt"/>
                <a:ea typeface="ヒラギノ角ゴ Pro W3"/>
              </a:rPr>
              <a:t>, Tabasco, México."</a:t>
            </a:r>
            <a:endParaRPr lang="es-MX" sz="2800" b="1" kern="0" dirty="0">
              <a:solidFill>
                <a:srgbClr val="FFC000"/>
              </a:solidFill>
              <a:latin typeface="+mn-lt"/>
              <a:ea typeface="ヒラギノ角ゴ Pro W3"/>
              <a:cs typeface="Calibri"/>
            </a:endParaRPr>
          </a:p>
          <a:p>
            <a:pPr marL="12700" algn="ctr">
              <a:spcBef>
                <a:spcPts val="120"/>
              </a:spcBef>
            </a:pPr>
            <a:endParaRPr lang="es-MX" sz="4000" b="1" kern="0">
              <a:solidFill>
                <a:schemeClr val="bg1"/>
              </a:solidFill>
              <a:latin typeface="+mn-lt"/>
              <a:ea typeface="ヒラギノ角ゴ Pro W3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38C2F2-D126-7EDA-60C6-31499FBC47AB}"/>
              </a:ext>
            </a:extLst>
          </p:cNvPr>
          <p:cNvSpPr txBox="1"/>
          <p:nvPr/>
        </p:nvSpPr>
        <p:spPr>
          <a:xfrm>
            <a:off x="5502651" y="2011089"/>
            <a:ext cx="590694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800" b="1" dirty="0">
                <a:solidFill>
                  <a:schemeClr val="bg1"/>
                </a:solidFill>
              </a:rPr>
              <a:t>In Tabasco, </a:t>
            </a:r>
            <a:r>
              <a:rPr lang="es-MX" sz="2800" b="1" err="1">
                <a:solidFill>
                  <a:schemeClr val="bg1"/>
                </a:solidFill>
              </a:rPr>
              <a:t>there</a:t>
            </a:r>
            <a:r>
              <a:rPr lang="es-MX" sz="2800" b="1" dirty="0">
                <a:solidFill>
                  <a:schemeClr val="bg1"/>
                </a:solidFill>
              </a:rPr>
              <a:t> are no </a:t>
            </a:r>
            <a:r>
              <a:rPr lang="es-MX" sz="2800" b="1" err="1">
                <a:solidFill>
                  <a:schemeClr val="bg1"/>
                </a:solidFill>
              </a:rPr>
              <a:t>initiatives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that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actively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seek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to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make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robotics</a:t>
            </a:r>
            <a:r>
              <a:rPr lang="es-MX" sz="2800" b="1" dirty="0">
                <a:solidFill>
                  <a:schemeClr val="bg1"/>
                </a:solidFill>
              </a:rPr>
              <a:t> accesible </a:t>
            </a:r>
            <a:r>
              <a:rPr lang="es-MX" sz="2800" b="1" err="1">
                <a:solidFill>
                  <a:schemeClr val="bg1"/>
                </a:solidFill>
              </a:rPr>
              <a:t>to</a:t>
            </a:r>
            <a:r>
              <a:rPr lang="es-MX" sz="2800" b="1" dirty="0">
                <a:solidFill>
                  <a:schemeClr val="bg1"/>
                </a:solidFill>
              </a:rPr>
              <a:t> rural </a:t>
            </a:r>
            <a:r>
              <a:rPr lang="es-MX" sz="2800" b="1" err="1">
                <a:solidFill>
                  <a:schemeClr val="bg1"/>
                </a:solidFill>
              </a:rPr>
              <a:t>communities</a:t>
            </a:r>
            <a:r>
              <a:rPr lang="es-MX" sz="2800" b="1" dirty="0">
                <a:solidFill>
                  <a:schemeClr val="bg1"/>
                </a:solidFill>
              </a:rPr>
              <a:t>.</a:t>
            </a:r>
            <a:endParaRPr lang="es-MX" sz="2800" b="1">
              <a:solidFill>
                <a:schemeClr val="bg1"/>
              </a:solidFill>
              <a:ea typeface="Calibri"/>
              <a:cs typeface="Calibri"/>
            </a:endParaRPr>
          </a:p>
          <a:p>
            <a:pPr algn="just">
              <a:spcAft>
                <a:spcPts val="1200"/>
              </a:spcAft>
            </a:pPr>
            <a:r>
              <a:rPr lang="es-MX" sz="2800" b="1" err="1">
                <a:solidFill>
                  <a:schemeClr val="bg1"/>
                </a:solidFill>
              </a:rPr>
              <a:t>Limited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access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to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basic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resources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for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students</a:t>
            </a:r>
            <a:r>
              <a:rPr lang="es-MX" sz="2800" b="1" dirty="0">
                <a:solidFill>
                  <a:schemeClr val="bg1"/>
                </a:solidFill>
              </a:rPr>
              <a:t> and </a:t>
            </a:r>
            <a:r>
              <a:rPr lang="es-MX" sz="2800" b="1" err="1">
                <a:solidFill>
                  <a:schemeClr val="bg1"/>
                </a:solidFill>
              </a:rPr>
              <a:t>their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families</a:t>
            </a:r>
            <a:r>
              <a:rPr lang="es-MX" sz="2800" b="1" dirty="0">
                <a:solidFill>
                  <a:schemeClr val="bg1"/>
                </a:solidFill>
              </a:rPr>
              <a:t>.</a:t>
            </a:r>
            <a:endParaRPr lang="es-MX" sz="2800" b="1">
              <a:solidFill>
                <a:schemeClr val="bg1"/>
              </a:solidFill>
              <a:ea typeface="Calibri"/>
              <a:cs typeface="Calibri"/>
            </a:endParaRPr>
          </a:p>
          <a:p>
            <a:pPr algn="just">
              <a:spcAft>
                <a:spcPts val="1200"/>
              </a:spcAft>
            </a:pPr>
            <a:r>
              <a:rPr lang="es-MX" sz="2800" b="1" dirty="0">
                <a:solidFill>
                  <a:schemeClr val="bg1"/>
                </a:solidFill>
              </a:rPr>
              <a:t>High </a:t>
            </a:r>
            <a:r>
              <a:rPr lang="es-MX" sz="2800" b="1" err="1">
                <a:solidFill>
                  <a:schemeClr val="bg1"/>
                </a:solidFill>
              </a:rPr>
              <a:t>dropout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rates</a:t>
            </a:r>
            <a:r>
              <a:rPr lang="es-MX" sz="2800" b="1" dirty="0">
                <a:solidFill>
                  <a:schemeClr val="bg1"/>
                </a:solidFill>
              </a:rPr>
              <a:t> in Elementary &amp; </a:t>
            </a:r>
            <a:r>
              <a:rPr lang="es-MX" sz="2800" b="1" err="1">
                <a:solidFill>
                  <a:schemeClr val="bg1"/>
                </a:solidFill>
              </a:rPr>
              <a:t>Middle</a:t>
            </a:r>
            <a:r>
              <a:rPr lang="es-MX" sz="2800" b="1" dirty="0">
                <a:solidFill>
                  <a:schemeClr val="bg1"/>
                </a:solidFill>
              </a:rPr>
              <a:t> </a:t>
            </a:r>
            <a:r>
              <a:rPr lang="es-MX" sz="2800" b="1" err="1">
                <a:solidFill>
                  <a:schemeClr val="bg1"/>
                </a:solidFill>
              </a:rPr>
              <a:t>School</a:t>
            </a:r>
            <a:r>
              <a:rPr lang="es-MX" sz="2800" b="1" dirty="0">
                <a:solidFill>
                  <a:schemeClr val="bg1"/>
                </a:solidFill>
              </a:rPr>
              <a:t>.</a:t>
            </a:r>
            <a:endParaRPr lang="es-MX" sz="32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6157FC-AB3D-D978-A0A7-5AD054CF6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4" y="2163052"/>
            <a:ext cx="4167840" cy="3120800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4DC5EE9-B9F5-D4BC-A4BF-78189A84904A}"/>
              </a:ext>
            </a:extLst>
          </p:cNvPr>
          <p:cNvCxnSpPr/>
          <p:nvPr/>
        </p:nvCxnSpPr>
        <p:spPr>
          <a:xfrm>
            <a:off x="1046480" y="1767840"/>
            <a:ext cx="10109200" cy="10160"/>
          </a:xfrm>
          <a:prstGeom prst="straightConnector1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128A981-8D98-7C9A-63EC-29090500B00D}"/>
              </a:ext>
            </a:extLst>
          </p:cNvPr>
          <p:cNvCxnSpPr/>
          <p:nvPr/>
        </p:nvCxnSpPr>
        <p:spPr>
          <a:xfrm>
            <a:off x="5410199" y="2143125"/>
            <a:ext cx="10160" cy="3114674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1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D2E7C-425E-B5BF-6B22-673CE2D38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E4CBFB-12AF-6722-CBAD-3105607E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5A9F05-91A2-E483-116A-A0BFA58F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52" y="129632"/>
            <a:ext cx="4646147" cy="10979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5F2DD9-D07D-4A4E-FC4C-05568631F968}"/>
              </a:ext>
            </a:extLst>
          </p:cNvPr>
          <p:cNvSpPr txBox="1"/>
          <p:nvPr/>
        </p:nvSpPr>
        <p:spPr>
          <a:xfrm>
            <a:off x="801951" y="1017969"/>
            <a:ext cx="672774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algn="just">
              <a:spcBef>
                <a:spcPts val="120"/>
              </a:spcBef>
            </a:pPr>
            <a:r>
              <a:rPr lang="en-US" sz="2800" b="1" kern="0" dirty="0">
                <a:solidFill>
                  <a:schemeClr val="bg1"/>
                </a:solidFill>
                <a:ea typeface="ヒラギノ角ゴ Pro W3"/>
              </a:rPr>
              <a:t>STEAM Training to Strengthen the Educational Community</a:t>
            </a:r>
            <a:endParaRPr lang="es-MX" sz="2800" b="1" kern="0" dirty="0">
              <a:solidFill>
                <a:schemeClr val="bg1"/>
              </a:solidFill>
              <a:ea typeface="ヒラギノ角ゴ Pro W3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185C1B-31E2-31A9-50EB-53E0553C2419}"/>
              </a:ext>
            </a:extLst>
          </p:cNvPr>
          <p:cNvSpPr txBox="1"/>
          <p:nvPr/>
        </p:nvSpPr>
        <p:spPr>
          <a:xfrm>
            <a:off x="803343" y="2224806"/>
            <a:ext cx="660831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400" b="1" dirty="0" err="1">
                <a:solidFill>
                  <a:schemeClr val="bg1"/>
                </a:solidFill>
              </a:rPr>
              <a:t>We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seek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to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mitigate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these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problems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by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establishing</a:t>
            </a:r>
            <a:r>
              <a:rPr lang="es-MX" sz="2400" b="1" dirty="0">
                <a:solidFill>
                  <a:schemeClr val="bg1"/>
                </a:solidFill>
              </a:rPr>
              <a:t> a </a:t>
            </a:r>
            <a:r>
              <a:rPr lang="es-MX" sz="2400" b="1" dirty="0" err="1">
                <a:solidFill>
                  <a:schemeClr val="bg1"/>
                </a:solidFill>
              </a:rPr>
              <a:t>Robotics</a:t>
            </a:r>
            <a:r>
              <a:rPr lang="es-MX" sz="2400" b="1" dirty="0">
                <a:solidFill>
                  <a:schemeClr val="bg1"/>
                </a:solidFill>
              </a:rPr>
              <a:t> workshops </a:t>
            </a:r>
            <a:r>
              <a:rPr lang="es-MX" sz="2400" b="1" dirty="0" err="1">
                <a:solidFill>
                  <a:schemeClr val="bg1"/>
                </a:solidFill>
              </a:rPr>
              <a:t>for</a:t>
            </a:r>
            <a:r>
              <a:rPr lang="es-MX" sz="2400" b="1" dirty="0">
                <a:solidFill>
                  <a:schemeClr val="bg1"/>
                </a:solidFill>
              </a:rPr>
              <a:t> Elementary &amp; </a:t>
            </a:r>
            <a:r>
              <a:rPr lang="es-MX" sz="2400" b="1" dirty="0" err="1">
                <a:solidFill>
                  <a:schemeClr val="bg1"/>
                </a:solidFill>
              </a:rPr>
              <a:t>Middle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School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students</a:t>
            </a:r>
            <a:r>
              <a:rPr lang="es-MX" sz="2400" b="1" dirty="0">
                <a:solidFill>
                  <a:schemeClr val="bg1"/>
                </a:solidFill>
              </a:rPr>
              <a:t> in </a:t>
            </a:r>
            <a:r>
              <a:rPr lang="es-MX" sz="2400" b="1" dirty="0" err="1">
                <a:solidFill>
                  <a:schemeClr val="bg1"/>
                </a:solidFill>
              </a:rPr>
              <a:t>Tumbulushal</a:t>
            </a:r>
            <a:r>
              <a:rPr lang="es-MX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2656B2-FE2C-0E13-8770-DC4F19491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b="752"/>
          <a:stretch>
            <a:fillRect/>
          </a:stretch>
        </p:blipFill>
        <p:spPr>
          <a:xfrm>
            <a:off x="8004064" y="1423115"/>
            <a:ext cx="3242644" cy="222145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A7AA79-C84E-D4CE-9B29-260DBE3779F2}"/>
              </a:ext>
            </a:extLst>
          </p:cNvPr>
          <p:cNvSpPr txBox="1"/>
          <p:nvPr/>
        </p:nvSpPr>
        <p:spPr>
          <a:xfrm>
            <a:off x="3469640" y="3896360"/>
            <a:ext cx="8122920" cy="22288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25"/>
              </a:lnSpc>
            </a:pPr>
            <a:r>
              <a:rPr lang="en-US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Teaching robotics to children with the 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goal </a:t>
            </a:r>
            <a:r>
              <a:rPr lang="en-US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of motivating them to continue their studies, on STEAM-related careers.</a:t>
            </a:r>
            <a:r>
              <a:rPr lang="en-US" sz="2400" b="1" dirty="0">
                <a:latin typeface="Calibri"/>
                <a:ea typeface="Segoe UI"/>
                <a:cs typeface="Segoe UI"/>
              </a:rPr>
              <a:t>​</a:t>
            </a:r>
            <a:endParaRPr lang="es-ES">
              <a:ea typeface="Calibri"/>
              <a:cs typeface="Calibri"/>
            </a:endParaRPr>
          </a:p>
          <a:p>
            <a:pPr rtl="0">
              <a:lnSpc>
                <a:spcPts val="2925"/>
              </a:lnSpc>
            </a:pP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We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want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to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establish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a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multi-level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,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robotics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educational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program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that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will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benefit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the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community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of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Tumbulushal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,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invloving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schools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and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the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university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in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the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s-MX" sz="2400" b="1" baseline="0" err="1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area</a:t>
            </a:r>
            <a:r>
              <a:rPr lang="es-MX" sz="2400" b="1" baseline="0" dirty="0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.</a:t>
            </a:r>
          </a:p>
          <a:p>
            <a:pPr algn="ctr"/>
            <a:endParaRPr lang="es-ES"/>
          </a:p>
        </p:txBody>
      </p:sp>
      <p:pic>
        <p:nvPicPr>
          <p:cNvPr id="10" name="Imagen 9" descr="Un grupo de personas en una cocina junto a un niño&#10;&#10;El contenido generado por IA puede ser incorrecto.">
            <a:extLst>
              <a:ext uri="{FF2B5EF4-FFF2-40B4-BE49-F238E27FC236}">
                <a16:creationId xmlns:a16="http://schemas.microsoft.com/office/drawing/2014/main" id="{49AD3F59-B32E-3996-6931-EA2DD362A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38" y="3651579"/>
            <a:ext cx="2461746" cy="2468511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7E2656B7-F2F0-7ED7-5D87-7EB35C4E9A57}"/>
              </a:ext>
            </a:extLst>
          </p:cNvPr>
          <p:cNvCxnSpPr/>
          <p:nvPr/>
        </p:nvCxnSpPr>
        <p:spPr>
          <a:xfrm flipV="1">
            <a:off x="885824" y="2019300"/>
            <a:ext cx="6943725" cy="19050"/>
          </a:xfrm>
          <a:prstGeom prst="straightConnector1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9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68B25-86E8-C7EF-DB30-7575FB2E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177262-2CB6-F2BC-C017-339FCE338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1A57466-04EE-A6C3-91DC-8CA35CE86A46}"/>
              </a:ext>
            </a:extLst>
          </p:cNvPr>
          <p:cNvSpPr/>
          <p:nvPr/>
        </p:nvSpPr>
        <p:spPr>
          <a:xfrm>
            <a:off x="451413" y="158135"/>
            <a:ext cx="83869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ROTARY CLUB TABASCO</a:t>
            </a:r>
          </a:p>
          <a:p>
            <a:r>
              <a:rPr lang="es-E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r>
              <a:rPr lang="es-ES" sz="200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Robotics</a:t>
            </a:r>
            <a:r>
              <a:rPr lang="es-E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Workshops for Digital </a:t>
            </a:r>
            <a:r>
              <a:rPr lang="es-ES" sz="200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</a:t>
            </a:r>
            <a:r>
              <a:rPr lang="es-E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Tumbulushal, Tabasco, México."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AAC5FB-98BE-B3BC-FE67-B944E752D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49" y="83258"/>
            <a:ext cx="3968604" cy="937849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1A1D6F5B-FBD8-6A4B-2F92-6DBC6AB5E6C7}"/>
              </a:ext>
            </a:extLst>
          </p:cNvPr>
          <p:cNvGrpSpPr/>
          <p:nvPr/>
        </p:nvGrpSpPr>
        <p:grpSpPr>
          <a:xfrm>
            <a:off x="945078" y="1702546"/>
            <a:ext cx="10622108" cy="4060301"/>
            <a:chOff x="1429013" y="2748995"/>
            <a:chExt cx="15198228" cy="6197134"/>
          </a:xfrm>
        </p:grpSpPr>
        <p:pic>
          <p:nvPicPr>
            <p:cNvPr id="5" name="Picture 2" descr="Impresora 3D Bambu Lab A1 combo">
              <a:extLst>
                <a:ext uri="{FF2B5EF4-FFF2-40B4-BE49-F238E27FC236}">
                  <a16:creationId xmlns:a16="http://schemas.microsoft.com/office/drawing/2014/main" id="{7184E12D-68C8-5664-8F4C-69F141279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013" y="2748995"/>
              <a:ext cx="2698131" cy="2698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1BC54F9-4E09-3E62-8D3C-CF5CDB8639C2}"/>
                </a:ext>
              </a:extLst>
            </p:cNvPr>
            <p:cNvSpPr txBox="1"/>
            <p:nvPr/>
          </p:nvSpPr>
          <p:spPr>
            <a:xfrm>
              <a:off x="2778078" y="5370356"/>
              <a:ext cx="2226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3D Printing</a:t>
              </a:r>
              <a:endParaRPr lang="es-MX" b="1"/>
            </a:p>
          </p:txBody>
        </p:sp>
        <p:pic>
          <p:nvPicPr>
            <p:cNvPr id="9" name="Picture 8" descr="Elegoo Saturn 4 ULTRA 12K Mono LCD MSLA - impresoras3d.com">
              <a:extLst>
                <a:ext uri="{FF2B5EF4-FFF2-40B4-BE49-F238E27FC236}">
                  <a16:creationId xmlns:a16="http://schemas.microsoft.com/office/drawing/2014/main" id="{F5585961-ADE0-7FD9-6EF5-8850881DB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628" y="2853395"/>
              <a:ext cx="2468008" cy="246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Creality SpacePi X4 Filament Drying Box - 3DJake International">
              <a:extLst>
                <a:ext uri="{FF2B5EF4-FFF2-40B4-BE49-F238E27FC236}">
                  <a16:creationId xmlns:a16="http://schemas.microsoft.com/office/drawing/2014/main" id="{8A018F54-BB21-77E8-3B11-D0521D7B0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89" y="3479886"/>
              <a:ext cx="2325876" cy="147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Anycubic Wash &amp; Cure Plus 3.0 desde 143,80 € | Compara precios en idealo">
              <a:extLst>
                <a:ext uri="{FF2B5EF4-FFF2-40B4-BE49-F238E27FC236}">
                  <a16:creationId xmlns:a16="http://schemas.microsoft.com/office/drawing/2014/main" id="{1B0FCF85-6024-1255-0697-F99BE2BD6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5981" y="3165077"/>
              <a:ext cx="1410157" cy="182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540A0B7-E1EE-4AFC-D448-12508AAD83D4}"/>
                </a:ext>
              </a:extLst>
            </p:cNvPr>
            <p:cNvSpPr txBox="1"/>
            <p:nvPr/>
          </p:nvSpPr>
          <p:spPr>
            <a:xfrm>
              <a:off x="7936755" y="5127287"/>
              <a:ext cx="3859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Filament storage &amp; part curing</a:t>
              </a:r>
              <a:endParaRPr lang="es-MX" b="1"/>
            </a:p>
          </p:txBody>
        </p:sp>
        <p:pic>
          <p:nvPicPr>
            <p:cNvPr id="13" name="Picture 20" descr="FoxAlien Masuter 4040 CNC Router Máquina de Grabado y Fresado - 3 Eje, 60W  Husillo, NEMA17 Stepper">
              <a:extLst>
                <a:ext uri="{FF2B5EF4-FFF2-40B4-BE49-F238E27FC236}">
                  <a16:creationId xmlns:a16="http://schemas.microsoft.com/office/drawing/2014/main" id="{F0E43024-7465-9738-82BA-23F62BC27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7962" y="3251213"/>
              <a:ext cx="3059279" cy="187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CBA2810-7A1D-62C2-DBE0-5C708342EA0D}"/>
                </a:ext>
              </a:extLst>
            </p:cNvPr>
            <p:cNvSpPr txBox="1"/>
            <p:nvPr/>
          </p:nvSpPr>
          <p:spPr>
            <a:xfrm>
              <a:off x="14233447" y="5174603"/>
              <a:ext cx="202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Circuit Etching</a:t>
              </a:r>
              <a:endParaRPr lang="es-MX" b="1"/>
            </a:p>
          </p:txBody>
        </p:sp>
        <p:pic>
          <p:nvPicPr>
            <p:cNvPr id="15" name="Picture 23" descr="VEX V5 Competition Starter Kit - VEX Robotics">
              <a:extLst>
                <a:ext uri="{FF2B5EF4-FFF2-40B4-BE49-F238E27FC236}">
                  <a16:creationId xmlns:a16="http://schemas.microsoft.com/office/drawing/2014/main" id="{0F120238-C3D7-5643-C87A-4F2E4F687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721" y="5937014"/>
              <a:ext cx="2356979" cy="2356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5" descr="Hexbug VEX IQ Robotics Construction Set : Amazon.com.mx: Juguetes y Juegos">
              <a:extLst>
                <a:ext uri="{FF2B5EF4-FFF2-40B4-BE49-F238E27FC236}">
                  <a16:creationId xmlns:a16="http://schemas.microsoft.com/office/drawing/2014/main" id="{A0668B1C-3B9F-B7AA-7386-9DEBCF5A5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387" y="6173704"/>
              <a:ext cx="2120289" cy="2120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7" descr="Comprender las características del robot en V5RC Over Under – Biblioteca VEX">
              <a:extLst>
                <a:ext uri="{FF2B5EF4-FFF2-40B4-BE49-F238E27FC236}">
                  <a16:creationId xmlns:a16="http://schemas.microsoft.com/office/drawing/2014/main" id="{5B610CC8-57C9-DFE3-6591-843401001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708" y="6370563"/>
              <a:ext cx="2356980" cy="1890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CAAA7C6-B7BA-75E2-CF89-1E31288C9921}"/>
                </a:ext>
              </a:extLst>
            </p:cNvPr>
            <p:cNvSpPr txBox="1"/>
            <p:nvPr/>
          </p:nvSpPr>
          <p:spPr>
            <a:xfrm>
              <a:off x="3620187" y="8576797"/>
              <a:ext cx="4461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VEX  EDR and IQ robotics equipment</a:t>
              </a:r>
              <a:endParaRPr lang="es-MX" b="1"/>
            </a:p>
          </p:txBody>
        </p:sp>
        <p:pic>
          <p:nvPicPr>
            <p:cNvPr id="19" name="Picture 49" descr="Mejores notebooks para diseñadores: 6 modelos para profesionales del diseño  - Bidcom News">
              <a:extLst>
                <a:ext uri="{FF2B5EF4-FFF2-40B4-BE49-F238E27FC236}">
                  <a16:creationId xmlns:a16="http://schemas.microsoft.com/office/drawing/2014/main" id="{CC59D70F-A6DB-B72F-3060-9E32F03AA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4586" y="6312891"/>
              <a:ext cx="3343016" cy="188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480CCF4-D70C-407A-92E4-778577E2363F}"/>
                </a:ext>
              </a:extLst>
            </p:cNvPr>
            <p:cNvSpPr txBox="1"/>
            <p:nvPr/>
          </p:nvSpPr>
          <p:spPr>
            <a:xfrm>
              <a:off x="12104670" y="8519328"/>
              <a:ext cx="264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3D modelling</a:t>
              </a:r>
              <a:endParaRPr lang="es-MX" b="1"/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76CB3CB-20A7-C29F-9927-B1F2C7A104D2}"/>
              </a:ext>
            </a:extLst>
          </p:cNvPr>
          <p:cNvSpPr txBox="1"/>
          <p:nvPr/>
        </p:nvSpPr>
        <p:spPr>
          <a:xfrm>
            <a:off x="948062" y="1220123"/>
            <a:ext cx="442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err="1"/>
              <a:t>Required</a:t>
            </a:r>
            <a:r>
              <a:rPr lang="es-MX" b="1"/>
              <a:t> </a:t>
            </a:r>
            <a:r>
              <a:rPr lang="es-MX" b="1" err="1"/>
              <a:t>equipment</a:t>
            </a:r>
            <a:r>
              <a:rPr lang="es-MX" b="1"/>
              <a:t> &amp; training:</a:t>
            </a:r>
          </a:p>
        </p:txBody>
      </p:sp>
    </p:spTree>
    <p:extLst>
      <p:ext uri="{BB962C8B-B14F-4D97-AF65-F5344CB8AC3E}">
        <p14:creationId xmlns:p14="http://schemas.microsoft.com/office/powerpoint/2010/main" val="375918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8826B-AF5D-4A67-3320-17528200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237676-3597-02D0-4EE4-45282837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08FBF02-767A-445F-83DB-E0FB566EBD1B}"/>
              </a:ext>
            </a:extLst>
          </p:cNvPr>
          <p:cNvSpPr/>
          <p:nvPr/>
        </p:nvSpPr>
        <p:spPr>
          <a:xfrm>
            <a:off x="3353618" y="158135"/>
            <a:ext cx="54847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SUSTAINABILITY</a:t>
            </a:r>
            <a:endParaRPr lang="es-ES" sz="32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7D7947-0EE2-CFAF-785A-EED7795C0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49" y="83258"/>
            <a:ext cx="3968604" cy="9378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FEA1DF-58DF-A8CD-EB6F-6CF09A47A3BF}"/>
              </a:ext>
            </a:extLst>
          </p:cNvPr>
          <p:cNvSpPr txBox="1"/>
          <p:nvPr/>
        </p:nvSpPr>
        <p:spPr>
          <a:xfrm>
            <a:off x="858056" y="1364626"/>
            <a:ext cx="946298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Training:</a:t>
            </a:r>
            <a:r>
              <a:rPr lang="en-US" sz="2000" dirty="0"/>
              <a:t> A group of university level students &amp; their teachers will be trained in equipment operation &amp; children teaching methods.</a:t>
            </a:r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n 3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9AD38785-4641-8F51-6F55-5D0C5AFBE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713" y="3162169"/>
            <a:ext cx="3610490" cy="27002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78431C-8F6B-4DB5-FC97-CE1FF2959CA7}"/>
              </a:ext>
            </a:extLst>
          </p:cNvPr>
          <p:cNvSpPr txBox="1"/>
          <p:nvPr/>
        </p:nvSpPr>
        <p:spPr>
          <a:xfrm>
            <a:off x="854927" y="2165195"/>
            <a:ext cx="96643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baseline="0" dirty="0">
                <a:solidFill>
                  <a:srgbClr val="002060"/>
                </a:solidFill>
                <a:latin typeface="Calibri"/>
              </a:rPr>
              <a:t>Maintenance and Operation:</a:t>
            </a:r>
            <a:r>
              <a:rPr lang="en-US" sz="2000" b="1" baseline="0" dirty="0">
                <a:latin typeface="Calibri"/>
              </a:rPr>
              <a:t> </a:t>
            </a:r>
            <a:r>
              <a:rPr lang="en-US" sz="2000" baseline="0" dirty="0">
                <a:latin typeface="Calibri"/>
              </a:rPr>
              <a:t>Specialized training drives operational efficiency and long-term knowledge retention, reducing maintenance costs.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449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6FA83-8666-2FAD-62D4-5A0F577E3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38A45A-AE22-6085-0854-51CA7C12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BEE483-B606-287D-5AA9-32211BC7416E}"/>
              </a:ext>
            </a:extLst>
          </p:cNvPr>
          <p:cNvSpPr/>
          <p:nvPr/>
        </p:nvSpPr>
        <p:spPr>
          <a:xfrm>
            <a:off x="3353618" y="158135"/>
            <a:ext cx="54847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SUSTAINABILITY</a:t>
            </a:r>
            <a:endParaRPr lang="es-ES" sz="32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578967-CD8E-E8DC-BC83-2A521D59F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49" y="83258"/>
            <a:ext cx="3968604" cy="9378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E81BD9-12BF-3114-FAC4-68CF4EC62583}"/>
              </a:ext>
            </a:extLst>
          </p:cNvPr>
          <p:cNvSpPr txBox="1"/>
          <p:nvPr/>
        </p:nvSpPr>
        <p:spPr>
          <a:xfrm>
            <a:off x="552884" y="1218793"/>
            <a:ext cx="1090335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Calibri"/>
              <a:cs typeface="Calibri"/>
            </a:endParaRPr>
          </a:p>
          <a:p>
            <a:pPr algn="ctr"/>
            <a:r>
              <a:rPr lang="en-US" sz="4000" b="1" dirty="0"/>
              <a:t>Main Collaborators with MOU</a:t>
            </a:r>
            <a:endParaRPr lang="en-US" sz="4000" b="1" dirty="0">
              <a:ea typeface="Calibri"/>
              <a:cs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0A4E8B-B718-50A8-BBC2-3A5D86E21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82" y="3722385"/>
            <a:ext cx="2296160" cy="2296160"/>
          </a:xfrm>
          <a:prstGeom prst="rect">
            <a:avLst/>
          </a:prstGeom>
        </p:spPr>
      </p:pic>
      <p:pic>
        <p:nvPicPr>
          <p:cNvPr id="9" name="Imagen 8" descr="Rotaract - Rotary District 5320">
            <a:extLst>
              <a:ext uri="{FF2B5EF4-FFF2-40B4-BE49-F238E27FC236}">
                <a16:creationId xmlns:a16="http://schemas.microsoft.com/office/drawing/2014/main" id="{9A5AE007-E272-A27E-620F-677801F2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3" r="2029" b="-1310"/>
          <a:stretch>
            <a:fillRect/>
          </a:stretch>
        </p:blipFill>
        <p:spPr>
          <a:xfrm>
            <a:off x="6684785" y="2458681"/>
            <a:ext cx="3342436" cy="1146113"/>
          </a:xfrm>
          <a:prstGeom prst="rect">
            <a:avLst/>
          </a:prstGeom>
        </p:spPr>
      </p:pic>
      <p:pic>
        <p:nvPicPr>
          <p:cNvPr id="4" name="Imagen 3" descr="...">
            <a:extLst>
              <a:ext uri="{FF2B5EF4-FFF2-40B4-BE49-F238E27FC236}">
                <a16:creationId xmlns:a16="http://schemas.microsoft.com/office/drawing/2014/main" id="{53922450-330D-98F5-A0AE-47A89CC08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739" y="2391556"/>
            <a:ext cx="3283003" cy="1206870"/>
          </a:xfrm>
          <a:prstGeom prst="rect">
            <a:avLst/>
          </a:prstGeom>
        </p:spPr>
      </p:pic>
      <p:pic>
        <p:nvPicPr>
          <p:cNvPr id="10" name="Imagen 9" descr="logo">
            <a:extLst>
              <a:ext uri="{FF2B5EF4-FFF2-40B4-BE49-F238E27FC236}">
                <a16:creationId xmlns:a16="http://schemas.microsoft.com/office/drawing/2014/main" id="{8AFCD6D4-D673-6DCB-4ED0-D80BA826A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901" y="3833191"/>
            <a:ext cx="1818640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84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4F6D-AF58-927A-B2F9-D4ADF44A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ACC883-9A91-8861-9B64-1DDC73DA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30B4B56-753E-DF98-71EB-8FECB99475F1}"/>
              </a:ext>
            </a:extLst>
          </p:cNvPr>
          <p:cNvSpPr/>
          <p:nvPr/>
        </p:nvSpPr>
        <p:spPr>
          <a:xfrm>
            <a:off x="3353618" y="158135"/>
            <a:ext cx="548476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SUSTAINABILITY</a:t>
            </a:r>
            <a:endParaRPr lang="es-ES" sz="3200" b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6E4F7E-285C-E151-B42F-1E0711A49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49" y="83258"/>
            <a:ext cx="3968604" cy="9378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DD5B6DB-B986-CED0-310C-62BB6A78873B}"/>
              </a:ext>
            </a:extLst>
          </p:cNvPr>
          <p:cNvSpPr txBox="1"/>
          <p:nvPr/>
        </p:nvSpPr>
        <p:spPr>
          <a:xfrm>
            <a:off x="7005367" y="2007034"/>
            <a:ext cx="443187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ea typeface="Calibri"/>
                <a:cs typeface="Calibri"/>
              </a:rPr>
              <a:t>Short-Term Results:</a:t>
            </a:r>
            <a:r>
              <a:rPr lang="es-MX" sz="2000" b="1" dirty="0">
                <a:ea typeface="Calibri"/>
                <a:cs typeface="Calibri"/>
              </a:rPr>
              <a:t> </a:t>
            </a:r>
            <a:r>
              <a:rPr lang="es-MX" sz="2000" err="1">
                <a:ea typeface="Calibri"/>
                <a:cs typeface="Calibri"/>
              </a:rPr>
              <a:t>Establish</a:t>
            </a:r>
            <a:r>
              <a:rPr lang="es-MX" sz="2000" dirty="0">
                <a:ea typeface="Calibri"/>
                <a:cs typeface="Calibri"/>
              </a:rPr>
              <a:t> </a:t>
            </a:r>
            <a:r>
              <a:rPr lang="es-MX" sz="2000" err="1">
                <a:ea typeface="Calibri"/>
                <a:cs typeface="Calibri"/>
              </a:rPr>
              <a:t>robotics</a:t>
            </a:r>
            <a:r>
              <a:rPr lang="es-MX" sz="2000" dirty="0">
                <a:ea typeface="Calibri"/>
                <a:cs typeface="Calibri"/>
              </a:rPr>
              <a:t> workshops </a:t>
            </a:r>
            <a:r>
              <a:rPr lang="es-MX" sz="2000" err="1">
                <a:ea typeface="Calibri"/>
                <a:cs typeface="Calibri"/>
              </a:rPr>
              <a:t>for</a:t>
            </a:r>
            <a:r>
              <a:rPr lang="es-MX" sz="2000" dirty="0">
                <a:ea typeface="Calibri"/>
                <a:cs typeface="Calibri"/>
              </a:rPr>
              <a:t> 100 </a:t>
            </a:r>
            <a:r>
              <a:rPr lang="es-MX" sz="2000" err="1">
                <a:ea typeface="Calibri"/>
                <a:cs typeface="Calibri"/>
              </a:rPr>
              <a:t>elementary</a:t>
            </a:r>
            <a:r>
              <a:rPr lang="es-MX" sz="2000" dirty="0">
                <a:ea typeface="Calibri"/>
                <a:cs typeface="Calibri"/>
              </a:rPr>
              <a:t> </a:t>
            </a:r>
            <a:r>
              <a:rPr lang="es-MX" sz="2000" err="1">
                <a:ea typeface="Calibri"/>
                <a:cs typeface="Calibri"/>
              </a:rPr>
              <a:t>school</a:t>
            </a:r>
            <a:r>
              <a:rPr lang="es-MX" sz="2000" dirty="0">
                <a:ea typeface="Calibri"/>
                <a:cs typeface="Calibri"/>
              </a:rPr>
              <a:t> </a:t>
            </a:r>
            <a:r>
              <a:rPr lang="es-MX" sz="2000" err="1">
                <a:ea typeface="Calibri"/>
                <a:cs typeface="Calibri"/>
              </a:rPr>
              <a:t>students</a:t>
            </a:r>
            <a:r>
              <a:rPr lang="es-MX" sz="2000" dirty="0">
                <a:ea typeface="Calibri"/>
                <a:cs typeface="Calibri"/>
              </a:rPr>
              <a:t>.</a:t>
            </a:r>
          </a:p>
          <a:p>
            <a:pPr algn="just"/>
            <a:endParaRPr lang="es-MX" sz="2000"/>
          </a:p>
          <a:p>
            <a:pPr algn="just"/>
            <a:r>
              <a:rPr lang="en-US" sz="2000" b="1" dirty="0">
                <a:solidFill>
                  <a:srgbClr val="0070C0"/>
                </a:solidFill>
              </a:rPr>
              <a:t>Long-Term Results:</a:t>
            </a:r>
            <a:r>
              <a:rPr lang="en-US" sz="2000" dirty="0"/>
              <a:t> Consolidate the robotics workshops for 200 children in the community and neighboring areas.</a:t>
            </a:r>
            <a:endParaRPr lang="es-MX" sz="2000" dirty="0"/>
          </a:p>
          <a:p>
            <a:pPr algn="just"/>
            <a:br>
              <a:rPr lang="en-US" dirty="0"/>
            </a:br>
            <a:r>
              <a:rPr lang="en-US" sz="2000" b="1" dirty="0">
                <a:solidFill>
                  <a:srgbClr val="002060"/>
                </a:solidFill>
                <a:ea typeface="Calibri"/>
                <a:cs typeface="Calibri"/>
              </a:rPr>
              <a:t>Once Rotary support ends:</a:t>
            </a:r>
            <a:r>
              <a:rPr lang="en-US" sz="2000" b="1" dirty="0">
                <a:ea typeface="Calibri"/>
                <a:cs typeface="Calibri"/>
              </a:rPr>
              <a:t> </a:t>
            </a:r>
            <a:r>
              <a:rPr lang="en-US" sz="2000" dirty="0">
                <a:ea typeface="Calibri"/>
                <a:cs typeface="Calibri"/>
              </a:rPr>
              <a:t>UPC will assume technical and operational oversight of the program.</a:t>
            </a:r>
            <a:endParaRPr lang="en-US" sz="20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n 8" descr="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B622C3A0-DF3E-70CA-310E-62063CC46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8" y="1938696"/>
            <a:ext cx="2842656" cy="3485909"/>
          </a:xfrm>
          <a:prstGeom prst="rect">
            <a:avLst/>
          </a:prstGeom>
        </p:spPr>
      </p:pic>
      <p:pic>
        <p:nvPicPr>
          <p:cNvPr id="11" name="Imagen 10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01C0617D-ADD1-E23D-5BA8-8986241D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136" y="1937482"/>
            <a:ext cx="3037655" cy="34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D1AF-C187-409D-A162-39073E66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D0F053-C15B-7968-92C2-8311A5F9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68B705-989D-0248-45CC-345D1549179F}"/>
              </a:ext>
            </a:extLst>
          </p:cNvPr>
          <p:cNvSpPr/>
          <p:nvPr/>
        </p:nvSpPr>
        <p:spPr>
          <a:xfrm>
            <a:off x="356619" y="220764"/>
            <a:ext cx="4214913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lang="es-MX" sz="4400" b="1" kern="0" dirty="0">
                <a:solidFill>
                  <a:schemeClr val="bg1"/>
                </a:solidFill>
                <a:ea typeface="ヒラギノ角ゴ Pro W3"/>
              </a:rPr>
              <a:t>BUGDET</a:t>
            </a:r>
            <a:endParaRPr lang="es-ES" sz="4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5A598C-403A-108E-CBBF-0D8E5965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618" y="313691"/>
            <a:ext cx="4214913" cy="996056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3678E44-DA1C-9443-9DC7-2F441B59F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625740"/>
              </p:ext>
            </p:extLst>
          </p:nvPr>
        </p:nvGraphicFramePr>
        <p:xfrm>
          <a:off x="771292" y="1904999"/>
          <a:ext cx="10812777" cy="3254068"/>
        </p:xfrm>
        <a:graphic>
          <a:graphicData uri="http://schemas.openxmlformats.org/drawingml/2006/table">
            <a:tbl>
              <a:tblPr/>
              <a:tblGrid>
                <a:gridCol w="2456478">
                  <a:extLst>
                    <a:ext uri="{9D8B030D-6E8A-4147-A177-3AD203B41FA5}">
                      <a16:colId xmlns:a16="http://schemas.microsoft.com/office/drawing/2014/main" val="2912659669"/>
                    </a:ext>
                  </a:extLst>
                </a:gridCol>
                <a:gridCol w="4258609">
                  <a:extLst>
                    <a:ext uri="{9D8B030D-6E8A-4147-A177-3AD203B41FA5}">
                      <a16:colId xmlns:a16="http://schemas.microsoft.com/office/drawing/2014/main" val="933263715"/>
                    </a:ext>
                  </a:extLst>
                </a:gridCol>
                <a:gridCol w="2762336">
                  <a:extLst>
                    <a:ext uri="{9D8B030D-6E8A-4147-A177-3AD203B41FA5}">
                      <a16:colId xmlns:a16="http://schemas.microsoft.com/office/drawing/2014/main" val="1060574821"/>
                    </a:ext>
                  </a:extLst>
                </a:gridCol>
                <a:gridCol w="1335354">
                  <a:extLst>
                    <a:ext uri="{9D8B030D-6E8A-4147-A177-3AD203B41FA5}">
                      <a16:colId xmlns:a16="http://schemas.microsoft.com/office/drawing/2014/main" val="1555682287"/>
                    </a:ext>
                  </a:extLst>
                </a:gridCol>
              </a:tblGrid>
              <a:tr h="6931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solidFill>
                            <a:srgbClr val="FFC000"/>
                          </a:solidFill>
                          <a:effectLst/>
                        </a:rPr>
                        <a:t>Category</a:t>
                      </a:r>
                      <a:endParaRPr lang="es-MX" sz="2000" b="1" u="none" strike="noStrike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 err="1">
                          <a:solidFill>
                            <a:srgbClr val="FFC000"/>
                          </a:solidFill>
                          <a:effectLst/>
                        </a:rPr>
                        <a:t>Description</a:t>
                      </a:r>
                      <a:endParaRPr lang="es-MX" sz="2000" b="1" i="0" u="none" strike="noStrike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err="1">
                          <a:solidFill>
                            <a:srgbClr val="FFC000"/>
                          </a:solidFill>
                          <a:effectLst/>
                        </a:rPr>
                        <a:t>Amount</a:t>
                      </a:r>
                      <a:r>
                        <a:rPr lang="es-MX" sz="20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.  MXN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err="1">
                          <a:solidFill>
                            <a:srgbClr val="FFC000"/>
                          </a:solidFill>
                          <a:effectLst/>
                        </a:rPr>
                        <a:t>Percentage</a:t>
                      </a:r>
                      <a:endParaRPr lang="es-MX" sz="2000" b="1" u="none" strike="noStrike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074798"/>
                  </a:ext>
                </a:extLst>
              </a:tr>
              <a:tr h="51025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Equipment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Aqcusition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of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requiered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equipment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$                     400,000.00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66.67%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76538"/>
                  </a:ext>
                </a:extLst>
              </a:tr>
              <a:tr h="51988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Professional Training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Trainig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for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participating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students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&amp;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teachers</a:t>
                      </a:r>
                      <a:endParaRPr lang="es-MX" sz="1600" b="1" i="0" u="none" strike="noStrike" dirty="0" err="1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$                       50,000.00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465093"/>
                  </a:ext>
                </a:extLst>
              </a:tr>
              <a:tr h="51025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Community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Training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Trainig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for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students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of</a:t>
                      </a:r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target </a:t>
                      </a:r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schools</a:t>
                      </a:r>
                      <a:endParaRPr lang="es-MX" sz="1600" b="1" i="0" u="none" strike="noStrike" dirty="0" err="1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$                       50,000.00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8.33%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94664"/>
                  </a:ext>
                </a:extLst>
              </a:tr>
              <a:tr h="51025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Consumables</a:t>
                      </a:r>
                      <a:endParaRPr lang="es-MX" sz="1600" b="1" i="0" u="none" strike="noStrike" dirty="0" err="1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$                     100,000.00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893766"/>
                  </a:ext>
                </a:extLst>
              </a:tr>
              <a:tr h="51025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$                     600,000.00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76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7632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</Words>
  <Application>Microsoft Macintosh PowerPoint</Application>
  <PresentationFormat>Panorámica</PresentationFormat>
  <Paragraphs>85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ヒラギノ角ゴ Pro W3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 G.S</dc:creator>
  <cp:lastModifiedBy>Josefina Toledo de Alvarez</cp:lastModifiedBy>
  <cp:revision>118</cp:revision>
  <dcterms:created xsi:type="dcterms:W3CDTF">2026-01-20T16:09:36Z</dcterms:created>
  <dcterms:modified xsi:type="dcterms:W3CDTF">2026-02-24T23:48:55Z</dcterms:modified>
</cp:coreProperties>
</file>