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82" r:id="rId2"/>
    <p:sldId id="268" r:id="rId3"/>
    <p:sldId id="289" r:id="rId4"/>
    <p:sldId id="269" r:id="rId5"/>
    <p:sldId id="270" r:id="rId6"/>
    <p:sldId id="283" r:id="rId7"/>
    <p:sldId id="288" r:id="rId8"/>
    <p:sldId id="287" r:id="rId9"/>
    <p:sldId id="285" r:id="rId10"/>
  </p:sldIdLst>
  <p:sldSz cx="18288000" cy="10287000"/>
  <p:notesSz cx="18288000" cy="10287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p:restoredTop sz="92613"/>
  </p:normalViewPr>
  <p:slideViewPr>
    <p:cSldViewPr>
      <p:cViewPr varScale="1">
        <p:scale>
          <a:sx n="78" d="100"/>
          <a:sy n="78" d="100"/>
        </p:scale>
        <p:origin x="648"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2CBBA072-51DB-4815-BD73-C9F66B42161D}" type="datetimeFigureOut">
              <a:rPr lang="es-MX" smtClean="0"/>
              <a:t>08/01/26</a:t>
            </a:fld>
            <a:endParaRPr lang="es-MX"/>
          </a:p>
        </p:txBody>
      </p:sp>
      <p:sp>
        <p:nvSpPr>
          <p:cNvPr id="4" name="3 Marcador de imagen de diapositiva"/>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1828800" y="4886325"/>
            <a:ext cx="14630400" cy="46291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9771063"/>
            <a:ext cx="7924800" cy="51435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10358438" y="9771063"/>
            <a:ext cx="7924800" cy="514350"/>
          </a:xfrm>
          <a:prstGeom prst="rect">
            <a:avLst/>
          </a:prstGeom>
        </p:spPr>
        <p:txBody>
          <a:bodyPr vert="horz" lIns="91440" tIns="45720" rIns="91440" bIns="45720" rtlCol="0" anchor="b"/>
          <a:lstStyle>
            <a:lvl1pPr algn="r">
              <a:defRPr sz="1200"/>
            </a:lvl1pPr>
          </a:lstStyle>
          <a:p>
            <a:fld id="{0BF18DE8-C2F6-4A32-B824-9B68DA93BC86}" type="slidenum">
              <a:rPr lang="es-MX" smtClean="0"/>
              <a:t>‹Nº›</a:t>
            </a:fld>
            <a:endParaRPr lang="es-MX"/>
          </a:p>
        </p:txBody>
      </p:sp>
    </p:spTree>
    <p:extLst>
      <p:ext uri="{BB962C8B-B14F-4D97-AF65-F5344CB8AC3E}">
        <p14:creationId xmlns:p14="http://schemas.microsoft.com/office/powerpoint/2010/main" val="279101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BF18DE8-C2F6-4A32-B824-9B68DA93BC86}" type="slidenum">
              <a:rPr lang="es-MX" smtClean="0"/>
              <a:t>1</a:t>
            </a:fld>
            <a:endParaRPr lang="es-MX"/>
          </a:p>
        </p:txBody>
      </p:sp>
    </p:spTree>
    <p:extLst>
      <p:ext uri="{BB962C8B-B14F-4D97-AF65-F5344CB8AC3E}">
        <p14:creationId xmlns:p14="http://schemas.microsoft.com/office/powerpoint/2010/main" val="107400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450" b="1" i="0">
                <a:solidFill>
                  <a:srgbClr val="F1FAFF"/>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7300" b="1" i="0">
                <a:solidFill>
                  <a:srgbClr val="F1FAFF"/>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450" b="1" i="0">
                <a:solidFill>
                  <a:srgbClr val="F1FAFF"/>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450" b="1" i="0">
                <a:solidFill>
                  <a:srgbClr val="F1FAFF"/>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63642" y="208362"/>
            <a:ext cx="4160714" cy="1317625"/>
          </a:xfrm>
          <a:prstGeom prst="rect">
            <a:avLst/>
          </a:prstGeom>
        </p:spPr>
        <p:txBody>
          <a:bodyPr wrap="square" lIns="0" tIns="0" rIns="0" bIns="0">
            <a:spAutoFit/>
          </a:bodyPr>
          <a:lstStyle>
            <a:lvl1pPr>
              <a:defRPr sz="8450" b="1" i="0">
                <a:solidFill>
                  <a:srgbClr val="F1FAFF"/>
                </a:solidFill>
                <a:latin typeface="Trebuchet MS"/>
                <a:cs typeface="Trebuchet MS"/>
              </a:defRPr>
            </a:lvl1pPr>
          </a:lstStyle>
          <a:p>
            <a:endParaRPr/>
          </a:p>
        </p:txBody>
      </p:sp>
      <p:sp>
        <p:nvSpPr>
          <p:cNvPr id="3" name="Holder 3"/>
          <p:cNvSpPr>
            <a:spLocks noGrp="1"/>
          </p:cNvSpPr>
          <p:nvPr>
            <p:ph type="body" idx="1"/>
          </p:nvPr>
        </p:nvSpPr>
        <p:spPr>
          <a:xfrm>
            <a:off x="3465996" y="2888473"/>
            <a:ext cx="11356007" cy="3183890"/>
          </a:xfrm>
          <a:prstGeom prst="rect">
            <a:avLst/>
          </a:prstGeom>
        </p:spPr>
        <p:txBody>
          <a:bodyPr wrap="square" lIns="0" tIns="0" rIns="0" bIns="0">
            <a:spAutoFit/>
          </a:bodyPr>
          <a:lstStyle>
            <a:lvl1pPr>
              <a:defRPr sz="7300" b="1" i="0">
                <a:solidFill>
                  <a:srgbClr val="F1FAFF"/>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1/8/26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microsoft.com/office/2007/relationships/hdphoto" Target="../media/hdphoto1.wdp"/><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24.pn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433F1-F80D-7CEE-2A86-915021A84158}"/>
              </a:ext>
            </a:extLst>
          </p:cNvPr>
          <p:cNvPicPr>
            <a:picLocks noChangeAspect="1"/>
          </p:cNvPicPr>
          <p:nvPr/>
        </p:nvPicPr>
        <p:blipFill>
          <a:blip r:embed="rId4"/>
          <a:stretch>
            <a:fillRect/>
          </a:stretch>
        </p:blipFill>
        <p:spPr>
          <a:xfrm>
            <a:off x="-1" y="266700"/>
            <a:ext cx="18288001" cy="10212968"/>
          </a:xfrm>
          <a:prstGeom prst="rect">
            <a:avLst/>
          </a:prstGeom>
        </p:spPr>
      </p:pic>
    </p:spTree>
    <p:extLst>
      <p:ext uri="{BB962C8B-B14F-4D97-AF65-F5344CB8AC3E}">
        <p14:creationId xmlns:p14="http://schemas.microsoft.com/office/powerpoint/2010/main" val="333539488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ítulo 1"/>
          <p:cNvSpPr>
            <a:spLocks noGrp="1" noChangeArrowheads="1"/>
          </p:cNvSpPr>
          <p:nvPr>
            <p:ph type="title"/>
          </p:nvPr>
        </p:nvSpPr>
        <p:spPr bwMode="auto">
          <a:xfrm>
            <a:off x="722586" y="3993868"/>
            <a:ext cx="8421414" cy="7694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s-MX" altLang="es-MX" sz="5000" dirty="0">
                <a:solidFill>
                  <a:schemeClr val="tx1"/>
                </a:solidFill>
                <a:latin typeface="Arial Black" panose="020B0A04020102020204" pitchFamily="34" charset="0"/>
              </a:rPr>
              <a:t>General Information</a:t>
            </a:r>
            <a:endParaRPr lang="es-MX" altLang="es-MX" sz="5000" b="1" dirty="0">
              <a:solidFill>
                <a:schemeClr val="tx1"/>
              </a:solidFill>
              <a:latin typeface="Arial Black" panose="020B0A04020102020204" pitchFamily="34" charset="0"/>
            </a:endParaRPr>
          </a:p>
        </p:txBody>
      </p:sp>
      <p:sp>
        <p:nvSpPr>
          <p:cNvPr id="39938" name="Marcador de contenido 2"/>
          <p:cNvSpPr>
            <a:spLocks noGrp="1" noChangeArrowheads="1"/>
          </p:cNvSpPr>
          <p:nvPr>
            <p:ph idx="4294967295"/>
          </p:nvPr>
        </p:nvSpPr>
        <p:spPr bwMode="auto">
          <a:xfrm>
            <a:off x="728682" y="5305142"/>
            <a:ext cx="7032881" cy="35721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84" tIns="81642" rIns="163284" bIns="81642" numCol="1" anchor="t" anchorCtr="0" compatLnSpc="1">
            <a:prstTxWarp prst="textNoShape">
              <a:avLst/>
            </a:prstTxWarp>
          </a:bodyPr>
          <a:lstStyle/>
          <a:p>
            <a:pPr algn="just"/>
            <a:r>
              <a:rPr lang="es-MX" altLang="es-MX" sz="3200" b="0" dirty="0">
                <a:solidFill>
                  <a:schemeClr val="tx1"/>
                </a:solidFill>
                <a:latin typeface="+mj-lt"/>
                <a:cs typeface="Arial" panose="020B0604020202020204" pitchFamily="34" charset="0"/>
              </a:rPr>
              <a:t>We are the Rotary Club of East Tuxtla 24186 and we have worked since 2019 with the Basic Community Hospital in Angel Albino Corzo, on different projects that have benefited thousands of people in countless communities.</a:t>
            </a:r>
          </a:p>
        </p:txBody>
      </p:sp>
      <p:sp>
        <p:nvSpPr>
          <p:cNvPr id="6" name="Rectangle 2">
            <a:extLst>
              <a:ext uri="{FF2B5EF4-FFF2-40B4-BE49-F238E27FC236}">
                <a16:creationId xmlns:a16="http://schemas.microsoft.com/office/drawing/2014/main" id="{6BF156C9-C03E-4325-BB84-076E85350884}"/>
              </a:ext>
            </a:extLst>
          </p:cNvPr>
          <p:cNvSpPr>
            <a:spLocks noChangeArrowheads="1"/>
          </p:cNvSpPr>
          <p:nvPr/>
        </p:nvSpPr>
        <p:spPr bwMode="auto">
          <a:xfrm>
            <a:off x="0" y="-63816"/>
            <a:ext cx="18288000" cy="2125101"/>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just"/>
            <a:endParaRPr lang="en-US" dirty="0">
              <a:solidFill>
                <a:schemeClr val="lt1"/>
              </a:solidFill>
              <a:latin typeface="+mn-lt"/>
              <a:ea typeface="+mn-ea"/>
            </a:endParaRPr>
          </a:p>
        </p:txBody>
      </p:sp>
      <p:sp>
        <p:nvSpPr>
          <p:cNvPr id="7" name="Rectangle 10"/>
          <p:cNvSpPr txBox="1">
            <a:spLocks noChangeArrowheads="1"/>
          </p:cNvSpPr>
          <p:nvPr/>
        </p:nvSpPr>
        <p:spPr bwMode="auto">
          <a:xfrm>
            <a:off x="722586" y="510054"/>
            <a:ext cx="16806188" cy="126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marL="12700" algn="ctr">
              <a:spcBef>
                <a:spcPts val="120"/>
              </a:spcBef>
            </a:pPr>
            <a:r>
              <a:rPr lang="es-MX" sz="3200" b="1" dirty="0">
                <a:solidFill>
                  <a:schemeClr val="bg1"/>
                </a:solidFill>
                <a:latin typeface="+mn-lt"/>
              </a:rPr>
              <a:t>ROTARY CLUB OF ORIENTE DE TUXTLA 24186, DISTRICT 4195, CHIAPAS, MEXICO. "TRAINING AND EQUIPMENT PROGRAM FOR THE ANGEL ALBINO CORZO COMMUNITY BASIC HOSPITAL"</a:t>
            </a:r>
            <a:endParaRPr lang="es-MX" sz="3200" b="1" i="0" u="none" strike="noStrike" dirty="0">
              <a:solidFill>
                <a:schemeClr val="bg1"/>
              </a:solidFill>
              <a:effectLst/>
              <a:latin typeface="+mn-lt"/>
            </a:endParaRPr>
          </a:p>
        </p:txBody>
      </p:sp>
      <p:pic>
        <p:nvPicPr>
          <p:cNvPr id="9" name="Imagen 8">
            <a:extLst>
              <a:ext uri="{FF2B5EF4-FFF2-40B4-BE49-F238E27FC236}">
                <a16:creationId xmlns:a16="http://schemas.microsoft.com/office/drawing/2014/main" id="{05DBB38F-EB79-CBB4-D02D-214873077389}"/>
              </a:ext>
            </a:extLst>
          </p:cNvPr>
          <p:cNvPicPr>
            <a:picLocks noChangeAspect="1"/>
          </p:cNvPicPr>
          <p:nvPr/>
        </p:nvPicPr>
        <p:blipFill>
          <a:blip r:embed="rId2"/>
          <a:stretch>
            <a:fillRect/>
          </a:stretch>
        </p:blipFill>
        <p:spPr>
          <a:xfrm>
            <a:off x="14401800" y="9460044"/>
            <a:ext cx="3886200" cy="823044"/>
          </a:xfrm>
          <a:prstGeom prst="rect">
            <a:avLst/>
          </a:prstGeom>
        </p:spPr>
      </p:pic>
      <p:pic>
        <p:nvPicPr>
          <p:cNvPr id="2" name="Imagen 1">
            <a:extLst>
              <a:ext uri="{FF2B5EF4-FFF2-40B4-BE49-F238E27FC236}">
                <a16:creationId xmlns:a16="http://schemas.microsoft.com/office/drawing/2014/main" id="{DDC499FC-4D3D-80F9-12E8-94A49129A62C}"/>
              </a:ext>
            </a:extLst>
          </p:cNvPr>
          <p:cNvPicPr>
            <a:picLocks noChangeAspect="1"/>
          </p:cNvPicPr>
          <p:nvPr/>
        </p:nvPicPr>
        <p:blipFill>
          <a:blip r:embed="rId3">
            <a:extLst>
              <a:ext uri="{BEBA8EAE-BF5A-486C-A8C5-ECC9F3942E4B}">
                <a14:imgProps xmlns:a14="http://schemas.microsoft.com/office/drawing/2010/main">
                  <a14:imgLayer r:embed="rId4">
                    <a14:imgEffect>
                      <a14:saturation sat="259000"/>
                    </a14:imgEffect>
                  </a14:imgLayer>
                </a14:imgProps>
              </a:ext>
              <a:ext uri="{28A0092B-C50C-407E-A947-70E740481C1C}">
                <a14:useLocalDpi xmlns:a14="http://schemas.microsoft.com/office/drawing/2010/main" val="0"/>
              </a:ext>
            </a:extLst>
          </a:blip>
          <a:stretch>
            <a:fillRect/>
          </a:stretch>
        </p:blipFill>
        <p:spPr>
          <a:xfrm>
            <a:off x="587119" y="1853527"/>
            <a:ext cx="5548735" cy="1534272"/>
          </a:xfrm>
          <a:prstGeom prst="rect">
            <a:avLst/>
          </a:prstGeom>
          <a:effectLst>
            <a:outerShdw blurRad="76200" dir="13500000" sy="23000" kx="1200000" algn="br" rotWithShape="0">
              <a:prstClr val="black">
                <a:alpha val="20000"/>
              </a:prstClr>
            </a:outerShdw>
          </a:effectLst>
        </p:spPr>
      </p:pic>
      <p:pic>
        <p:nvPicPr>
          <p:cNvPr id="10" name="Imagen 9">
            <a:extLst>
              <a:ext uri="{FF2B5EF4-FFF2-40B4-BE49-F238E27FC236}">
                <a16:creationId xmlns:a16="http://schemas.microsoft.com/office/drawing/2014/main" id="{8B2FCBAA-B56C-37F2-3217-200741F86B7B}"/>
              </a:ext>
            </a:extLst>
          </p:cNvPr>
          <p:cNvPicPr>
            <a:picLocks noChangeAspect="1"/>
          </p:cNvPicPr>
          <p:nvPr/>
        </p:nvPicPr>
        <p:blipFill>
          <a:blip r:embed="rId5"/>
          <a:stretch>
            <a:fillRect/>
          </a:stretch>
        </p:blipFill>
        <p:spPr>
          <a:xfrm>
            <a:off x="8864907" y="2581552"/>
            <a:ext cx="8697459" cy="6562802"/>
          </a:xfrm>
          <a:prstGeom prst="rect">
            <a:avLst/>
          </a:prstGeom>
        </p:spPr>
      </p:pic>
      <p:pic>
        <p:nvPicPr>
          <p:cNvPr id="3" name="Imagen 2">
            <a:extLst>
              <a:ext uri="{FF2B5EF4-FFF2-40B4-BE49-F238E27FC236}">
                <a16:creationId xmlns:a16="http://schemas.microsoft.com/office/drawing/2014/main" id="{AD2EFF62-CC14-D65F-C442-EBEB6DF7E7D0}"/>
              </a:ext>
            </a:extLst>
          </p:cNvPr>
          <p:cNvPicPr>
            <a:picLocks noChangeAspect="1"/>
          </p:cNvPicPr>
          <p:nvPr/>
        </p:nvPicPr>
        <p:blipFill>
          <a:blip r:embed="rId6"/>
          <a:stretch>
            <a:fillRect/>
          </a:stretch>
        </p:blipFill>
        <p:spPr>
          <a:xfrm>
            <a:off x="6344276" y="1663768"/>
            <a:ext cx="2312208" cy="1704317"/>
          </a:xfrm>
          <a:prstGeom prst="rect">
            <a:avLst/>
          </a:prstGeom>
        </p:spPr>
      </p:pic>
    </p:spTree>
    <p:extLst>
      <p:ext uri="{BB962C8B-B14F-4D97-AF65-F5344CB8AC3E}">
        <p14:creationId xmlns:p14="http://schemas.microsoft.com/office/powerpoint/2010/main" val="307073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9B66CC2-AF68-7B6A-AD91-C1B86B22D311}"/>
              </a:ext>
            </a:extLst>
          </p:cNvPr>
          <p:cNvSpPr>
            <a:spLocks noChangeArrowheads="1"/>
          </p:cNvSpPr>
          <p:nvPr/>
        </p:nvSpPr>
        <p:spPr bwMode="auto">
          <a:xfrm>
            <a:off x="0" y="-35556"/>
            <a:ext cx="18288000" cy="19024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5" name="Imagen 4">
            <a:extLst>
              <a:ext uri="{FF2B5EF4-FFF2-40B4-BE49-F238E27FC236}">
                <a16:creationId xmlns:a16="http://schemas.microsoft.com/office/drawing/2014/main" id="{23406183-1149-E9AE-0665-E6069EB84363}"/>
              </a:ext>
            </a:extLst>
          </p:cNvPr>
          <p:cNvPicPr>
            <a:picLocks noChangeAspect="1"/>
          </p:cNvPicPr>
          <p:nvPr/>
        </p:nvPicPr>
        <p:blipFill>
          <a:blip r:embed="rId2">
            <a:extLst>
              <a:ext uri="{BEBA8EAE-BF5A-486C-A8C5-ECC9F3942E4B}">
                <a14:imgProps xmlns:a14="http://schemas.microsoft.com/office/drawing/2010/main">
                  <a14:imgLayer r:embed="rId3">
                    <a14:imgEffect>
                      <a14:saturation sat="259000"/>
                    </a14:imgEffect>
                  </a14:imgLayer>
                </a14:imgProps>
              </a:ext>
              <a:ext uri="{28A0092B-C50C-407E-A947-70E740481C1C}">
                <a14:useLocalDpi xmlns:a14="http://schemas.microsoft.com/office/drawing/2010/main" val="0"/>
              </a:ext>
            </a:extLst>
          </a:blip>
          <a:stretch>
            <a:fillRect/>
          </a:stretch>
        </p:blipFill>
        <p:spPr>
          <a:xfrm>
            <a:off x="457200" y="362706"/>
            <a:ext cx="4800600" cy="2196006"/>
          </a:xfrm>
          <a:prstGeom prst="rect">
            <a:avLst/>
          </a:prstGeom>
          <a:effectLst>
            <a:outerShdw blurRad="76200" dir="13500000" sy="23000" kx="1200000" algn="br" rotWithShape="0">
              <a:prstClr val="black">
                <a:alpha val="20000"/>
              </a:prstClr>
            </a:outerShdw>
          </a:effectLst>
        </p:spPr>
      </p:pic>
      <p:sp>
        <p:nvSpPr>
          <p:cNvPr id="7" name="CuadroTexto 6">
            <a:extLst>
              <a:ext uri="{FF2B5EF4-FFF2-40B4-BE49-F238E27FC236}">
                <a16:creationId xmlns:a16="http://schemas.microsoft.com/office/drawing/2014/main" id="{D2BE7144-64A9-3A07-D568-5970F558021C}"/>
              </a:ext>
            </a:extLst>
          </p:cNvPr>
          <p:cNvSpPr txBox="1"/>
          <p:nvPr/>
        </p:nvSpPr>
        <p:spPr>
          <a:xfrm>
            <a:off x="5257800" y="2092956"/>
            <a:ext cx="12573000" cy="7940635"/>
          </a:xfrm>
          <a:prstGeom prst="rect">
            <a:avLst/>
          </a:prstGeom>
          <a:noFill/>
        </p:spPr>
        <p:txBody>
          <a:bodyPr wrap="square">
            <a:spAutoFit/>
          </a:bodyPr>
          <a:lstStyle/>
          <a:p>
            <a:pPr algn="just"/>
            <a:r>
              <a:rPr lang="es-MX" sz="3000" dirty="0"/>
              <a:t>The Basic Community Hospital serves more than 108,000 patients annually in 7 municipalities of the Sierra and Frailesca regions.</a:t>
            </a:r>
          </a:p>
          <a:p>
            <a:pPr algn="just"/>
            <a:endParaRPr lang="es-MX" sz="3000" dirty="0"/>
          </a:p>
          <a:p>
            <a:pPr algn="just"/>
            <a:r>
              <a:rPr lang="es-MX" sz="3000" dirty="0"/>
              <a:t>The project aims to strengthen maternal and child health care and disease prevention through a training program and essential equipment for critical areas.</a:t>
            </a:r>
          </a:p>
          <a:p>
            <a:pPr algn="just"/>
            <a:endParaRPr lang="es-MX" sz="3000" dirty="0"/>
          </a:p>
          <a:p>
            <a:pPr marL="457200" indent="-457200" algn="just">
              <a:buFont typeface="Arial" panose="020B0604020202020204" pitchFamily="34" charset="0"/>
              <a:buChar char="•"/>
            </a:pPr>
            <a:r>
              <a:rPr lang="es-MX" sz="3000" dirty="0"/>
              <a:t>Currently, it operates with numerous limitations: much equipment is broken or nonexistent.</a:t>
            </a:r>
          </a:p>
          <a:p>
            <a:pPr algn="just"/>
            <a:endParaRPr lang="es-MX" sz="3000" dirty="0"/>
          </a:p>
          <a:p>
            <a:pPr marL="457200" indent="-457200" algn="just">
              <a:buFont typeface="Arial" panose="020B0604020202020204" pitchFamily="34" charset="0"/>
              <a:buChar char="•"/>
            </a:pPr>
            <a:r>
              <a:rPr lang="es-MX" sz="3000" dirty="0"/>
              <a:t>The project's objective is to train hospital staff and equip critical areas (maternity, pediatrics, emergency, and operating room) with appropriate technology to save lives</a:t>
            </a:r>
          </a:p>
          <a:p>
            <a:pPr algn="just"/>
            <a:endParaRPr lang="es-MX" sz="3000" dirty="0"/>
          </a:p>
          <a:p>
            <a:pPr marL="457200" indent="-457200" algn="just">
              <a:buFont typeface="Arial" panose="020B0604020202020204" pitchFamily="34" charset="0"/>
              <a:buChar char="•"/>
            </a:pPr>
            <a:r>
              <a:rPr lang="es-MX" sz="3000" dirty="0"/>
              <a:t>This training and equipment will improve maternal and child health care and prevent diseases, as well as strengthen emergency response capacity and reduce maternal and neonatal mortality in the region.</a:t>
            </a:r>
          </a:p>
        </p:txBody>
      </p:sp>
      <p:pic>
        <p:nvPicPr>
          <p:cNvPr id="8" name="Imagen 7">
            <a:extLst>
              <a:ext uri="{FF2B5EF4-FFF2-40B4-BE49-F238E27FC236}">
                <a16:creationId xmlns:a16="http://schemas.microsoft.com/office/drawing/2014/main" id="{E123A702-A853-3E3C-A21B-190E584DF7BE}"/>
              </a:ext>
            </a:extLst>
          </p:cNvPr>
          <p:cNvPicPr>
            <a:picLocks noChangeAspect="1"/>
          </p:cNvPicPr>
          <p:nvPr/>
        </p:nvPicPr>
        <p:blipFill rotWithShape="1">
          <a:blip r:embed="rId4"/>
          <a:srcRect t="17559"/>
          <a:stretch/>
        </p:blipFill>
        <p:spPr>
          <a:xfrm>
            <a:off x="255494" y="6645653"/>
            <a:ext cx="4800600" cy="2968239"/>
          </a:xfrm>
          <a:prstGeom prst="rect">
            <a:avLst/>
          </a:prstGeom>
        </p:spPr>
      </p:pic>
      <p:pic>
        <p:nvPicPr>
          <p:cNvPr id="10" name="Imagen 9">
            <a:extLst>
              <a:ext uri="{FF2B5EF4-FFF2-40B4-BE49-F238E27FC236}">
                <a16:creationId xmlns:a16="http://schemas.microsoft.com/office/drawing/2014/main" id="{0DE4EB5F-2CCD-CE5C-BED7-A7086AAE8382}"/>
              </a:ext>
            </a:extLst>
          </p:cNvPr>
          <p:cNvPicPr>
            <a:picLocks noChangeAspect="1"/>
          </p:cNvPicPr>
          <p:nvPr/>
        </p:nvPicPr>
        <p:blipFill rotWithShape="1">
          <a:blip r:embed="rId5"/>
          <a:srcRect l="11196" t="20017" b="-121"/>
          <a:stretch/>
        </p:blipFill>
        <p:spPr>
          <a:xfrm>
            <a:off x="228600" y="3250523"/>
            <a:ext cx="4800600" cy="3122075"/>
          </a:xfrm>
          <a:prstGeom prst="rect">
            <a:avLst/>
          </a:prstGeom>
        </p:spPr>
      </p:pic>
      <p:pic>
        <p:nvPicPr>
          <p:cNvPr id="2" name="Imagen 1">
            <a:extLst>
              <a:ext uri="{FF2B5EF4-FFF2-40B4-BE49-F238E27FC236}">
                <a16:creationId xmlns:a16="http://schemas.microsoft.com/office/drawing/2014/main" id="{567D0301-2659-0E23-F818-8694D12018D3}"/>
              </a:ext>
            </a:extLst>
          </p:cNvPr>
          <p:cNvPicPr>
            <a:picLocks noChangeAspect="1"/>
          </p:cNvPicPr>
          <p:nvPr/>
        </p:nvPicPr>
        <p:blipFill>
          <a:blip r:embed="rId6"/>
          <a:stretch>
            <a:fillRect/>
          </a:stretch>
        </p:blipFill>
        <p:spPr>
          <a:xfrm>
            <a:off x="5696712" y="512997"/>
            <a:ext cx="2362200" cy="1579959"/>
          </a:xfrm>
          <a:prstGeom prst="rect">
            <a:avLst/>
          </a:prstGeom>
        </p:spPr>
      </p:pic>
    </p:spTree>
    <p:extLst>
      <p:ext uri="{BB962C8B-B14F-4D97-AF65-F5344CB8AC3E}">
        <p14:creationId xmlns:p14="http://schemas.microsoft.com/office/powerpoint/2010/main" val="367448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63298" y="2835512"/>
            <a:ext cx="10128502" cy="4473750"/>
          </a:xfrm>
          <a:prstGeom prst="rect">
            <a:avLst/>
          </a:prstGeom>
          <a:noFill/>
        </p:spPr>
        <p:txBody>
          <a:bodyPr wrap="square" lIns="163284" tIns="81642" rIns="163284" bIns="81642" rtlCol="0">
            <a:spAutoFit/>
          </a:bodyPr>
          <a:lstStyle/>
          <a:p>
            <a:pPr algn="l"/>
            <a:r>
              <a:rPr lang="es-MX" sz="3600" b="1" i="0" u="none" strike="noStrike" dirty="0">
                <a:solidFill>
                  <a:srgbClr val="000000"/>
                </a:solidFill>
                <a:effectLst/>
              </a:rPr>
              <a:t>Problem:</a:t>
            </a:r>
          </a:p>
          <a:p>
            <a:pPr algn="l"/>
            <a:endParaRPr lang="es-MX" sz="3600" b="0" i="0" u="none" strike="noStrike" dirty="0">
              <a:solidFill>
                <a:srgbClr val="000000"/>
              </a:solidFill>
              <a:effectLst/>
            </a:endParaRPr>
          </a:p>
          <a:p>
            <a:pPr marL="457200" indent="-457200" algn="l">
              <a:buFont typeface="Arial" panose="020B0604020202020204" pitchFamily="34" charset="0"/>
              <a:buChar char="•"/>
            </a:pPr>
            <a:r>
              <a:rPr lang="es-MX" sz="3600" b="0" i="0" u="none" strike="noStrike" dirty="0">
                <a:solidFill>
                  <a:srgbClr val="000000"/>
                </a:solidFill>
                <a:effectLst/>
              </a:rPr>
              <a:t>Social backwardness and extreme poverty in Chiapas.</a:t>
            </a:r>
          </a:p>
          <a:p>
            <a:pPr algn="l"/>
            <a:endParaRPr lang="es-MX" sz="3600" b="0" i="0" u="none" strike="noStrike" dirty="0">
              <a:solidFill>
                <a:srgbClr val="000000"/>
              </a:solidFill>
              <a:effectLst/>
            </a:endParaRPr>
          </a:p>
          <a:p>
            <a:pPr marL="457200" indent="-457200" algn="l">
              <a:buFont typeface="Arial" panose="020B0604020202020204" pitchFamily="34" charset="0"/>
              <a:buChar char="•"/>
            </a:pPr>
            <a:r>
              <a:rPr lang="es-MX" sz="3600" b="0" i="0" u="none" strike="noStrike" dirty="0">
                <a:solidFill>
                  <a:srgbClr val="000000"/>
                </a:solidFill>
                <a:effectLst/>
              </a:rPr>
              <a:t>High maternal and neonatal mortality (25-26 deaths in the first half of 2024).</a:t>
            </a:r>
          </a:p>
          <a:p>
            <a:pPr marL="457200" indent="-457200" algn="l">
              <a:buFont typeface="Wingdings" pitchFamily="2" charset="2"/>
              <a:buChar char="ü"/>
            </a:pPr>
            <a:endParaRPr lang="es-MX" sz="2800" b="0" i="0" u="none" strike="noStrike" dirty="0">
              <a:solidFill>
                <a:srgbClr val="000000"/>
              </a:solidFill>
              <a:effectLst/>
            </a:endParaRPr>
          </a:p>
        </p:txBody>
      </p:sp>
      <p:sp>
        <p:nvSpPr>
          <p:cNvPr id="12" name="CuadroTexto 11">
            <a:extLst>
              <a:ext uri="{FF2B5EF4-FFF2-40B4-BE49-F238E27FC236}">
                <a16:creationId xmlns:a16="http://schemas.microsoft.com/office/drawing/2014/main" id="{D11943D3-B5DA-7F59-89D1-B6C0372800F2}"/>
              </a:ext>
            </a:extLst>
          </p:cNvPr>
          <p:cNvSpPr txBox="1"/>
          <p:nvPr/>
        </p:nvSpPr>
        <p:spPr>
          <a:xfrm>
            <a:off x="10142442" y="2546906"/>
            <a:ext cx="7861470" cy="6689742"/>
          </a:xfrm>
          <a:prstGeom prst="rect">
            <a:avLst/>
          </a:prstGeom>
          <a:noFill/>
        </p:spPr>
        <p:txBody>
          <a:bodyPr wrap="square" lIns="163284" tIns="81642" rIns="163284" bIns="81642" rtlCol="0">
            <a:spAutoFit/>
          </a:bodyPr>
          <a:lstStyle/>
          <a:p>
            <a:pPr algn="just"/>
            <a:r>
              <a:rPr lang="es-MX" sz="3600" b="1" i="0" u="none" strike="noStrike" dirty="0">
                <a:solidFill>
                  <a:srgbClr val="000000"/>
                </a:solidFill>
                <a:effectLst/>
              </a:rPr>
              <a:t>Expected Results and Measurement:</a:t>
            </a:r>
          </a:p>
          <a:p>
            <a:pPr algn="just"/>
            <a:endParaRPr lang="es-MX" sz="3600" b="1" i="0" u="none" strike="noStrike" dirty="0">
              <a:solidFill>
                <a:srgbClr val="000000"/>
              </a:solidFill>
              <a:effectLst/>
            </a:endParaRPr>
          </a:p>
          <a:p>
            <a:pPr marL="457200" indent="-457200" algn="just">
              <a:buFont typeface="Arial" panose="020B0604020202020204" pitchFamily="34" charset="0"/>
              <a:buChar char="•"/>
            </a:pPr>
            <a:r>
              <a:rPr lang="es-MX" sz="3600" b="0" i="0" u="none" strike="noStrike" dirty="0">
                <a:solidFill>
                  <a:srgbClr val="000000"/>
                </a:solidFill>
                <a:effectLst/>
              </a:rPr>
              <a:t>Direct Beneficiaries: Patients per year. +108,000</a:t>
            </a:r>
          </a:p>
          <a:p>
            <a:pPr algn="just"/>
            <a:endParaRPr lang="es-MX" sz="3600" b="0" i="0" u="none" strike="noStrike" dirty="0">
              <a:solidFill>
                <a:srgbClr val="000000"/>
              </a:solidFill>
              <a:effectLst/>
            </a:endParaRPr>
          </a:p>
          <a:p>
            <a:pPr marL="457200" indent="-457200" algn="just">
              <a:buFont typeface="Arial" panose="020B0604020202020204" pitchFamily="34" charset="0"/>
              <a:buChar char="•"/>
            </a:pPr>
            <a:r>
              <a:rPr lang="es-MX" sz="3600" b="0" i="0" u="none" strike="noStrike" dirty="0">
                <a:solidFill>
                  <a:srgbClr val="000000"/>
                </a:solidFill>
                <a:effectLst/>
              </a:rPr>
              <a:t>Safer and more effective care in childbirth, surgery, and emergencies.</a:t>
            </a:r>
          </a:p>
          <a:p>
            <a:pPr algn="just"/>
            <a:endParaRPr lang="es-MX" sz="3600" b="0" i="0" u="none" strike="noStrike" dirty="0">
              <a:solidFill>
                <a:srgbClr val="000000"/>
              </a:solidFill>
              <a:effectLst/>
            </a:endParaRPr>
          </a:p>
          <a:p>
            <a:pPr marL="457200" indent="-457200" algn="just">
              <a:buFont typeface="Arial" panose="020B0604020202020204" pitchFamily="34" charset="0"/>
              <a:buChar char="•"/>
            </a:pPr>
            <a:r>
              <a:rPr lang="es-MX" sz="3600" b="0" i="0" u="none" strike="noStrike" dirty="0">
                <a:solidFill>
                  <a:srgbClr val="000000"/>
                </a:solidFill>
                <a:effectLst/>
              </a:rPr>
              <a:t>Reduction of maternal and infant mortality in Chiapas and a replicable model in other community hospitals</a:t>
            </a:r>
          </a:p>
          <a:p>
            <a:pPr algn="l"/>
            <a:endParaRPr lang="es-MX" sz="2800" b="0" i="0" u="none" strike="noStrike" dirty="0">
              <a:solidFill>
                <a:srgbClr val="000000"/>
              </a:solidFill>
              <a:effectLst/>
            </a:endParaRPr>
          </a:p>
        </p:txBody>
      </p:sp>
      <p:pic>
        <p:nvPicPr>
          <p:cNvPr id="13" name="Imagen 12">
            <a:extLst>
              <a:ext uri="{FF2B5EF4-FFF2-40B4-BE49-F238E27FC236}">
                <a16:creationId xmlns:a16="http://schemas.microsoft.com/office/drawing/2014/main" id="{31ADF2BE-6018-3005-F8D5-A96736E51CAA}"/>
              </a:ext>
            </a:extLst>
          </p:cNvPr>
          <p:cNvPicPr>
            <a:picLocks noChangeAspect="1"/>
          </p:cNvPicPr>
          <p:nvPr/>
        </p:nvPicPr>
        <p:blipFill>
          <a:blip r:embed="rId2"/>
          <a:stretch>
            <a:fillRect/>
          </a:stretch>
        </p:blipFill>
        <p:spPr>
          <a:xfrm>
            <a:off x="14401800" y="9460044"/>
            <a:ext cx="3886200" cy="823044"/>
          </a:xfrm>
          <a:prstGeom prst="rect">
            <a:avLst/>
          </a:prstGeom>
        </p:spPr>
      </p:pic>
      <p:sp>
        <p:nvSpPr>
          <p:cNvPr id="14" name="Rectangle 2">
            <a:extLst>
              <a:ext uri="{FF2B5EF4-FFF2-40B4-BE49-F238E27FC236}">
                <a16:creationId xmlns:a16="http://schemas.microsoft.com/office/drawing/2014/main" id="{0B730530-2DB9-9238-A3E7-783E03A8CCE0}"/>
              </a:ext>
            </a:extLst>
          </p:cNvPr>
          <p:cNvSpPr>
            <a:spLocks noChangeArrowheads="1"/>
          </p:cNvSpPr>
          <p:nvPr/>
        </p:nvSpPr>
        <p:spPr bwMode="auto">
          <a:xfrm>
            <a:off x="0" y="-35556"/>
            <a:ext cx="18288000" cy="19024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9" name="Imagen 8">
            <a:extLst>
              <a:ext uri="{FF2B5EF4-FFF2-40B4-BE49-F238E27FC236}">
                <a16:creationId xmlns:a16="http://schemas.microsoft.com/office/drawing/2014/main" id="{5140F081-B161-C962-4EB1-3E8951418A29}"/>
              </a:ext>
            </a:extLst>
          </p:cNvPr>
          <p:cNvPicPr>
            <a:picLocks noChangeAspect="1"/>
          </p:cNvPicPr>
          <p:nvPr/>
        </p:nvPicPr>
        <p:blipFill>
          <a:blip r:embed="rId3">
            <a:extLst>
              <a:ext uri="{BEBA8EAE-BF5A-486C-A8C5-ECC9F3942E4B}">
                <a14:imgProps xmlns:a14="http://schemas.microsoft.com/office/drawing/2010/main">
                  <a14:imgLayer r:embed="rId4">
                    <a14:imgEffect>
                      <a14:saturation sat="259000"/>
                    </a14:imgEffect>
                  </a14:imgLayer>
                </a14:imgProps>
              </a:ext>
              <a:ext uri="{28A0092B-C50C-407E-A947-70E740481C1C}">
                <a14:useLocalDpi xmlns:a14="http://schemas.microsoft.com/office/drawing/2010/main" val="0"/>
              </a:ext>
            </a:extLst>
          </a:blip>
          <a:stretch>
            <a:fillRect/>
          </a:stretch>
        </p:blipFill>
        <p:spPr>
          <a:xfrm>
            <a:off x="761999" y="-27590"/>
            <a:ext cx="6258911" cy="2863102"/>
          </a:xfrm>
          <a:prstGeom prst="rect">
            <a:avLst/>
          </a:prstGeom>
          <a:effectLst>
            <a:outerShdw blurRad="76200" dir="13500000" sy="23000" kx="1200000" algn="br" rotWithShape="0">
              <a:prstClr val="black">
                <a:alpha val="20000"/>
              </a:prstClr>
            </a:outerShdw>
          </a:effectLst>
        </p:spPr>
      </p:pic>
      <p:pic>
        <p:nvPicPr>
          <p:cNvPr id="7" name="Imagen 6">
            <a:extLst>
              <a:ext uri="{FF2B5EF4-FFF2-40B4-BE49-F238E27FC236}">
                <a16:creationId xmlns:a16="http://schemas.microsoft.com/office/drawing/2014/main" id="{5D7AAC81-F67A-D52B-9C3C-1D411C8CC658}"/>
              </a:ext>
            </a:extLst>
          </p:cNvPr>
          <p:cNvPicPr>
            <a:picLocks noChangeAspect="1"/>
          </p:cNvPicPr>
          <p:nvPr/>
        </p:nvPicPr>
        <p:blipFill>
          <a:blip r:embed="rId5"/>
          <a:stretch>
            <a:fillRect/>
          </a:stretch>
        </p:blipFill>
        <p:spPr>
          <a:xfrm>
            <a:off x="284088" y="6819900"/>
            <a:ext cx="4864308" cy="3227888"/>
          </a:xfrm>
          <a:prstGeom prst="rect">
            <a:avLst/>
          </a:prstGeom>
        </p:spPr>
      </p:pic>
      <p:pic>
        <p:nvPicPr>
          <p:cNvPr id="8" name="Imagen 7">
            <a:extLst>
              <a:ext uri="{FF2B5EF4-FFF2-40B4-BE49-F238E27FC236}">
                <a16:creationId xmlns:a16="http://schemas.microsoft.com/office/drawing/2014/main" id="{BE69C545-074F-5A09-1593-969246AA2A03}"/>
              </a:ext>
            </a:extLst>
          </p:cNvPr>
          <p:cNvPicPr>
            <a:picLocks noChangeAspect="1"/>
          </p:cNvPicPr>
          <p:nvPr/>
        </p:nvPicPr>
        <p:blipFill rotWithShape="1">
          <a:blip r:embed="rId6"/>
          <a:srcRect t="17504" b="24003"/>
          <a:stretch/>
        </p:blipFill>
        <p:spPr>
          <a:xfrm>
            <a:off x="5370914" y="6769339"/>
            <a:ext cx="4602798" cy="3253796"/>
          </a:xfrm>
          <a:prstGeom prst="rect">
            <a:avLst/>
          </a:prstGeom>
        </p:spPr>
      </p:pic>
      <p:pic>
        <p:nvPicPr>
          <p:cNvPr id="2" name="Imagen 1">
            <a:extLst>
              <a:ext uri="{FF2B5EF4-FFF2-40B4-BE49-F238E27FC236}">
                <a16:creationId xmlns:a16="http://schemas.microsoft.com/office/drawing/2014/main" id="{64E93DB8-66DA-376C-A7FA-181E06F9A0A6}"/>
              </a:ext>
            </a:extLst>
          </p:cNvPr>
          <p:cNvPicPr>
            <a:picLocks noChangeAspect="1"/>
          </p:cNvPicPr>
          <p:nvPr/>
        </p:nvPicPr>
        <p:blipFill>
          <a:blip r:embed="rId7"/>
          <a:stretch>
            <a:fillRect/>
          </a:stretch>
        </p:blipFill>
        <p:spPr>
          <a:xfrm>
            <a:off x="7356187" y="73883"/>
            <a:ext cx="3355094" cy="2473023"/>
          </a:xfrm>
          <a:prstGeom prst="rect">
            <a:avLst/>
          </a:prstGeom>
        </p:spPr>
      </p:pic>
    </p:spTree>
    <p:extLst>
      <p:ext uri="{BB962C8B-B14F-4D97-AF65-F5344CB8AC3E}">
        <p14:creationId xmlns:p14="http://schemas.microsoft.com/office/powerpoint/2010/main" val="7617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BF156C9-C03E-4325-BB84-076E85350884}"/>
              </a:ext>
            </a:extLst>
          </p:cNvPr>
          <p:cNvSpPr>
            <a:spLocks noChangeArrowheads="1"/>
          </p:cNvSpPr>
          <p:nvPr/>
        </p:nvSpPr>
        <p:spPr bwMode="auto">
          <a:xfrm>
            <a:off x="0" y="-190500"/>
            <a:ext cx="18288000" cy="1219200"/>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3" name="Marcador de contenido 2"/>
          <p:cNvSpPr>
            <a:spLocks noGrp="1"/>
          </p:cNvSpPr>
          <p:nvPr>
            <p:ph idx="4294967295"/>
          </p:nvPr>
        </p:nvSpPr>
        <p:spPr>
          <a:xfrm>
            <a:off x="266700" y="1216018"/>
            <a:ext cx="17754600" cy="8936511"/>
          </a:xfrm>
          <a:prstGeom prst="rect">
            <a:avLst/>
          </a:prstGeom>
        </p:spPr>
        <p:txBody>
          <a:bodyPr lIns="163284" tIns="81642" rIns="163284" bIns="81642"/>
          <a:lstStyle/>
          <a:p>
            <a:pPr algn="just"/>
            <a:r>
              <a:rPr lang="es-MX" sz="3000" dirty="0">
                <a:solidFill>
                  <a:schemeClr val="tx1"/>
                </a:solidFill>
                <a:latin typeface="+mn-lt"/>
              </a:rPr>
              <a:t>Training: </a:t>
            </a:r>
            <a:r>
              <a:rPr lang="es-MX" sz="3000" b="0" dirty="0">
                <a:solidFill>
                  <a:schemeClr val="tx1"/>
                </a:solidFill>
                <a:latin typeface="+mn-lt"/>
              </a:rPr>
              <a:t>Specific training will be provided by the supplier for the proper use and maintenance of the equipment. Courses for midwives are also being implemented; currently, they are being taught how to administer rapid HIV tests and ensure timely detection for those they serve. Various preventive health campaigns are also being conducted for the entire community.</a:t>
            </a:r>
          </a:p>
          <a:p>
            <a:pPr algn="just"/>
            <a:endParaRPr lang="es-MX" sz="3000" b="0" dirty="0">
              <a:solidFill>
                <a:schemeClr val="tx1"/>
              </a:solidFill>
              <a:latin typeface="+mn-lt"/>
            </a:endParaRPr>
          </a:p>
          <a:p>
            <a:pPr algn="just"/>
            <a:r>
              <a:rPr lang="es-MX" sz="3000" dirty="0">
                <a:solidFill>
                  <a:schemeClr val="tx1"/>
                </a:solidFill>
                <a:latin typeface="+mn-lt"/>
              </a:rPr>
              <a:t>Main Collaborators:</a:t>
            </a:r>
          </a:p>
          <a:p>
            <a:pPr algn="just"/>
            <a:endParaRPr lang="es-MX" sz="3000" b="0" dirty="0">
              <a:solidFill>
                <a:schemeClr val="tx1"/>
              </a:solidFill>
              <a:latin typeface="+mn-lt"/>
            </a:endParaRPr>
          </a:p>
          <a:p>
            <a:pPr marL="571500" indent="-571500" algn="just">
              <a:buFont typeface="Arial" panose="020B0604020202020204" pitchFamily="34" charset="0"/>
              <a:buChar char="•"/>
            </a:pPr>
            <a:r>
              <a:rPr lang="es-MX" sz="3000" b="0" dirty="0">
                <a:solidFill>
                  <a:schemeClr val="tx1"/>
                </a:solidFill>
                <a:latin typeface="+mn-lt"/>
              </a:rPr>
              <a:t>Dr. César Uberto Molina Orozco - Director HBC</a:t>
            </a:r>
          </a:p>
          <a:p>
            <a:pPr marL="571500" indent="-571500" algn="just">
              <a:buFont typeface="Arial" panose="020B0604020202020204" pitchFamily="34" charset="0"/>
              <a:buChar char="•"/>
            </a:pPr>
            <a:endParaRPr lang="es-MX" sz="3000" b="0" dirty="0">
              <a:solidFill>
                <a:schemeClr val="tx1"/>
              </a:solidFill>
              <a:latin typeface="+mn-lt"/>
            </a:endParaRPr>
          </a:p>
          <a:p>
            <a:pPr marL="571500" indent="-571500" algn="just">
              <a:buFont typeface="Arial" panose="020B0604020202020204" pitchFamily="34" charset="0"/>
              <a:buChar char="•"/>
            </a:pPr>
            <a:r>
              <a:rPr lang="es-MX" sz="3000" b="0" dirty="0">
                <a:solidFill>
                  <a:schemeClr val="tx1"/>
                </a:solidFill>
                <a:latin typeface="+mn-lt"/>
              </a:rPr>
              <a:t>Dr. Dania Molina Palacios - Deputy Director HBC</a:t>
            </a:r>
          </a:p>
          <a:p>
            <a:pPr marL="571500" indent="-571500" algn="just">
              <a:buFont typeface="Arial" panose="020B0604020202020204" pitchFamily="34" charset="0"/>
              <a:buChar char="•"/>
            </a:pPr>
            <a:endParaRPr lang="es-MX" sz="3000" b="0" dirty="0">
              <a:solidFill>
                <a:schemeClr val="tx1"/>
              </a:solidFill>
              <a:latin typeface="+mn-lt"/>
            </a:endParaRPr>
          </a:p>
          <a:p>
            <a:pPr marL="571500" indent="-571500" algn="just">
              <a:buFont typeface="Arial" panose="020B0604020202020204" pitchFamily="34" charset="0"/>
              <a:buChar char="•"/>
            </a:pPr>
            <a:r>
              <a:rPr lang="es-MX" sz="3000" b="0" dirty="0">
                <a:solidFill>
                  <a:schemeClr val="tx1"/>
                </a:solidFill>
                <a:latin typeface="+mn-lt"/>
              </a:rPr>
              <a:t>Dr. María Azucena Espinosa Olivas - Pediatrician HBC</a:t>
            </a:r>
          </a:p>
          <a:p>
            <a:pPr marL="571500" indent="-571500" algn="just">
              <a:buFont typeface="Arial" panose="020B0604020202020204" pitchFamily="34" charset="0"/>
              <a:buChar char="•"/>
            </a:pPr>
            <a:endParaRPr lang="es-MX" sz="3000" b="0" dirty="0">
              <a:solidFill>
                <a:schemeClr val="tx1"/>
              </a:solidFill>
              <a:latin typeface="+mn-lt"/>
            </a:endParaRPr>
          </a:p>
          <a:p>
            <a:pPr marL="571500" indent="-571500" algn="just">
              <a:buFont typeface="Arial" panose="020B0604020202020204" pitchFamily="34" charset="0"/>
              <a:buChar char="•"/>
            </a:pPr>
            <a:r>
              <a:rPr lang="es-MX" sz="3000" b="0" dirty="0">
                <a:solidFill>
                  <a:schemeClr val="tx1"/>
                </a:solidFill>
                <a:latin typeface="+mn-lt"/>
              </a:rPr>
              <a:t>Partners in Health</a:t>
            </a:r>
          </a:p>
          <a:p>
            <a:pPr marL="571500" indent="-571500" algn="just">
              <a:buFont typeface="Arial" panose="020B0604020202020204" pitchFamily="34" charset="0"/>
              <a:buChar char="•"/>
            </a:pPr>
            <a:endParaRPr lang="es-MX" sz="3000" b="0" dirty="0">
              <a:solidFill>
                <a:schemeClr val="tx1"/>
              </a:solidFill>
              <a:latin typeface="+mn-lt"/>
            </a:endParaRPr>
          </a:p>
          <a:p>
            <a:pPr marL="571500" indent="-571500" algn="just">
              <a:buFont typeface="Arial" panose="020B0604020202020204" pitchFamily="34" charset="0"/>
              <a:buChar char="•"/>
            </a:pPr>
            <a:r>
              <a:rPr lang="es-MX" sz="3000" b="0" dirty="0">
                <a:solidFill>
                  <a:schemeClr val="tx1"/>
                </a:solidFill>
                <a:latin typeface="+mn-lt"/>
              </a:rPr>
              <a:t>Red Salud</a:t>
            </a:r>
          </a:p>
          <a:p>
            <a:pPr algn="just"/>
            <a:endParaRPr lang="es-MX" sz="3000" b="0" dirty="0">
              <a:solidFill>
                <a:schemeClr val="tx1"/>
              </a:solidFill>
              <a:latin typeface="+mn-lt"/>
            </a:endParaRPr>
          </a:p>
          <a:p>
            <a:pPr algn="just"/>
            <a:r>
              <a:rPr lang="es-MX" sz="3000" dirty="0">
                <a:solidFill>
                  <a:schemeClr val="tx1"/>
                </a:solidFill>
                <a:latin typeface="+mn-lt"/>
              </a:rPr>
              <a:t>Maintenance and Operation: </a:t>
            </a:r>
            <a:r>
              <a:rPr lang="es-MX" sz="3000" b="0" dirty="0">
                <a:solidFill>
                  <a:schemeClr val="tx1"/>
                </a:solidFill>
                <a:latin typeface="+mn-lt"/>
              </a:rPr>
              <a:t>Low-cost medical services will allow the acquired equipment to be kept in optimal condition.</a:t>
            </a:r>
          </a:p>
        </p:txBody>
      </p:sp>
      <p:sp>
        <p:nvSpPr>
          <p:cNvPr id="2" name="Título 1"/>
          <p:cNvSpPr>
            <a:spLocks noGrp="1"/>
          </p:cNvSpPr>
          <p:nvPr>
            <p:ph type="title"/>
          </p:nvPr>
        </p:nvSpPr>
        <p:spPr>
          <a:xfrm>
            <a:off x="4114800" y="114300"/>
            <a:ext cx="10439400" cy="738664"/>
          </a:xfrm>
        </p:spPr>
        <p:txBody>
          <a:bodyPr/>
          <a:lstStyle/>
          <a:p>
            <a:pPr algn="ctr"/>
            <a:r>
              <a:rPr lang="es-MX" sz="4800" dirty="0">
                <a:solidFill>
                  <a:schemeClr val="bg1"/>
                </a:solidFill>
                <a:latin typeface="+mj-lt"/>
              </a:rPr>
              <a:t>SUSTAINBILITY</a:t>
            </a:r>
          </a:p>
        </p:txBody>
      </p:sp>
      <p:pic>
        <p:nvPicPr>
          <p:cNvPr id="6" name="Imagen 5">
            <a:extLst>
              <a:ext uri="{FF2B5EF4-FFF2-40B4-BE49-F238E27FC236}">
                <a16:creationId xmlns:a16="http://schemas.microsoft.com/office/drawing/2014/main" id="{77A3ED0C-2743-3DB2-891E-08D1643E8E09}"/>
              </a:ext>
            </a:extLst>
          </p:cNvPr>
          <p:cNvPicPr>
            <a:picLocks noChangeAspect="1"/>
          </p:cNvPicPr>
          <p:nvPr/>
        </p:nvPicPr>
        <p:blipFill>
          <a:blip r:embed="rId2"/>
          <a:stretch>
            <a:fillRect/>
          </a:stretch>
        </p:blipFill>
        <p:spPr>
          <a:xfrm>
            <a:off x="14528606" y="9486900"/>
            <a:ext cx="3759394" cy="796188"/>
          </a:xfrm>
          <a:prstGeom prst="rect">
            <a:avLst/>
          </a:prstGeom>
        </p:spPr>
      </p:pic>
      <p:pic>
        <p:nvPicPr>
          <p:cNvPr id="5" name="Imagen 4">
            <a:extLst>
              <a:ext uri="{FF2B5EF4-FFF2-40B4-BE49-F238E27FC236}">
                <a16:creationId xmlns:a16="http://schemas.microsoft.com/office/drawing/2014/main" id="{83C41562-C6F6-DA7D-B41D-038425B16941}"/>
              </a:ext>
            </a:extLst>
          </p:cNvPr>
          <p:cNvPicPr>
            <a:picLocks noChangeAspect="1"/>
          </p:cNvPicPr>
          <p:nvPr/>
        </p:nvPicPr>
        <p:blipFill>
          <a:blip r:embed="rId3"/>
          <a:stretch>
            <a:fillRect/>
          </a:stretch>
        </p:blipFill>
        <p:spPr>
          <a:xfrm>
            <a:off x="10210800" y="3695700"/>
            <a:ext cx="7047594" cy="4696559"/>
          </a:xfrm>
          <a:prstGeom prst="rect">
            <a:avLst/>
          </a:prstGeom>
        </p:spPr>
      </p:pic>
      <p:pic>
        <p:nvPicPr>
          <p:cNvPr id="7" name="Imagen 6">
            <a:extLst>
              <a:ext uri="{FF2B5EF4-FFF2-40B4-BE49-F238E27FC236}">
                <a16:creationId xmlns:a16="http://schemas.microsoft.com/office/drawing/2014/main" id="{F1F1B25D-72F0-D74C-D751-1A44B63E85B2}"/>
              </a:ext>
            </a:extLst>
          </p:cNvPr>
          <p:cNvPicPr>
            <a:picLocks noChangeAspect="1"/>
          </p:cNvPicPr>
          <p:nvPr/>
        </p:nvPicPr>
        <p:blipFill>
          <a:blip r:embed="rId4">
            <a:extLst>
              <a:ext uri="{BEBA8EAE-BF5A-486C-A8C5-ECC9F3942E4B}">
                <a14:imgProps xmlns:a14="http://schemas.microsoft.com/office/drawing/2010/main">
                  <a14:imgLayer r:embed="rId5">
                    <a14:imgEffect>
                      <a14:saturation sat="259000"/>
                    </a14:imgEffect>
                  </a14:imgLayer>
                </a14:imgProps>
              </a:ext>
              <a:ext uri="{28A0092B-C50C-407E-A947-70E740481C1C}">
                <a14:useLocalDpi xmlns:a14="http://schemas.microsoft.com/office/drawing/2010/main" val="0"/>
              </a:ext>
            </a:extLst>
          </a:blip>
          <a:stretch>
            <a:fillRect/>
          </a:stretch>
        </p:blipFill>
        <p:spPr>
          <a:xfrm>
            <a:off x="685801" y="286559"/>
            <a:ext cx="2133600" cy="976003"/>
          </a:xfrm>
          <a:prstGeom prst="rect">
            <a:avLst/>
          </a:prstGeom>
          <a:effectLst>
            <a:outerShdw blurRad="76200" dir="13500000" sy="23000" kx="1200000" algn="br" rotWithShape="0">
              <a:prstClr val="black">
                <a:alpha val="20000"/>
              </a:prstClr>
            </a:outerShdw>
          </a:effectLst>
        </p:spPr>
      </p:pic>
      <p:pic>
        <p:nvPicPr>
          <p:cNvPr id="8" name="Imagen 7">
            <a:extLst>
              <a:ext uri="{FF2B5EF4-FFF2-40B4-BE49-F238E27FC236}">
                <a16:creationId xmlns:a16="http://schemas.microsoft.com/office/drawing/2014/main" id="{4B4EC0F7-7975-7F3B-BEC9-ABDDC7B4A9A0}"/>
              </a:ext>
            </a:extLst>
          </p:cNvPr>
          <p:cNvPicPr>
            <a:picLocks noChangeAspect="1"/>
          </p:cNvPicPr>
          <p:nvPr/>
        </p:nvPicPr>
        <p:blipFill>
          <a:blip r:embed="rId6"/>
          <a:stretch>
            <a:fillRect/>
          </a:stretch>
        </p:blipFill>
        <p:spPr>
          <a:xfrm>
            <a:off x="3169146" y="238148"/>
            <a:ext cx="1326653" cy="977870"/>
          </a:xfrm>
          <a:prstGeom prst="rect">
            <a:avLst/>
          </a:prstGeom>
        </p:spPr>
      </p:pic>
    </p:spTree>
    <p:extLst>
      <p:ext uri="{BB962C8B-B14F-4D97-AF65-F5344CB8AC3E}">
        <p14:creationId xmlns:p14="http://schemas.microsoft.com/office/powerpoint/2010/main" val="249686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719108" y="2211099"/>
            <a:ext cx="3683000" cy="995875"/>
          </a:xfrm>
          <a:prstGeom prst="rect">
            <a:avLst/>
          </a:prstGeom>
          <a:noFill/>
        </p:spPr>
        <p:txBody>
          <a:bodyPr wrap="square" lIns="163284" tIns="81642" rIns="163284" bIns="81642" rtlCol="0">
            <a:spAutoFit/>
          </a:bodyPr>
          <a:lstStyle/>
          <a:p>
            <a:pPr algn="l"/>
            <a:r>
              <a:rPr lang="es-MX" sz="2800" b="0" i="0" u="none" strike="noStrike" dirty="0">
                <a:solidFill>
                  <a:srgbClr val="000000"/>
                </a:solidFill>
                <a:effectLst/>
                <a:latin typeface="+mj-lt"/>
              </a:rPr>
              <a:t>Requested equipment</a:t>
            </a:r>
            <a:r>
              <a:rPr lang="es-MX" sz="2800" b="1" dirty="0">
                <a:solidFill>
                  <a:srgbClr val="000000"/>
                </a:solidFill>
                <a:latin typeface="+mj-lt"/>
              </a:rPr>
              <a:t>:</a:t>
            </a:r>
            <a:endParaRPr lang="es-MX" sz="2800" b="1" i="0" u="none" strike="noStrike" dirty="0">
              <a:solidFill>
                <a:srgbClr val="000000"/>
              </a:solidFill>
              <a:effectLst/>
              <a:latin typeface="+mj-lt"/>
            </a:endParaRPr>
          </a:p>
          <a:p>
            <a:pPr algn="l"/>
            <a:endParaRPr lang="es-MX" sz="2600" b="0" i="0" u="none" strike="noStrike" dirty="0">
              <a:solidFill>
                <a:srgbClr val="000000"/>
              </a:solidFill>
              <a:effectLst/>
            </a:endParaRPr>
          </a:p>
        </p:txBody>
      </p:sp>
      <p:pic>
        <p:nvPicPr>
          <p:cNvPr id="2" name="Imagen 1">
            <a:extLst>
              <a:ext uri="{FF2B5EF4-FFF2-40B4-BE49-F238E27FC236}">
                <a16:creationId xmlns:a16="http://schemas.microsoft.com/office/drawing/2014/main" id="{9432FC39-0D4B-4BA6-79E4-3EC815337B44}"/>
              </a:ext>
            </a:extLst>
          </p:cNvPr>
          <p:cNvPicPr>
            <a:picLocks noChangeAspect="1"/>
          </p:cNvPicPr>
          <p:nvPr/>
        </p:nvPicPr>
        <p:blipFill>
          <a:blip r:embed="rId2"/>
          <a:stretch>
            <a:fillRect/>
          </a:stretch>
        </p:blipFill>
        <p:spPr>
          <a:xfrm>
            <a:off x="14401800" y="9460044"/>
            <a:ext cx="3886200" cy="823044"/>
          </a:xfrm>
          <a:prstGeom prst="rect">
            <a:avLst/>
          </a:prstGeom>
        </p:spPr>
      </p:pic>
      <p:sp>
        <p:nvSpPr>
          <p:cNvPr id="3" name="Rectangle 2">
            <a:extLst>
              <a:ext uri="{FF2B5EF4-FFF2-40B4-BE49-F238E27FC236}">
                <a16:creationId xmlns:a16="http://schemas.microsoft.com/office/drawing/2014/main" id="{C110EAF2-5E57-0E38-2D02-698FADE8E609}"/>
              </a:ext>
            </a:extLst>
          </p:cNvPr>
          <p:cNvSpPr>
            <a:spLocks noChangeArrowheads="1"/>
          </p:cNvSpPr>
          <p:nvPr/>
        </p:nvSpPr>
        <p:spPr bwMode="auto">
          <a:xfrm>
            <a:off x="0" y="-35556"/>
            <a:ext cx="18288000" cy="19024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11" name="CuadroTexto 10">
            <a:extLst>
              <a:ext uri="{FF2B5EF4-FFF2-40B4-BE49-F238E27FC236}">
                <a16:creationId xmlns:a16="http://schemas.microsoft.com/office/drawing/2014/main" id="{EC24122E-205E-0B6B-3EAC-2E59D5E8F364}"/>
              </a:ext>
            </a:extLst>
          </p:cNvPr>
          <p:cNvSpPr txBox="1"/>
          <p:nvPr/>
        </p:nvSpPr>
        <p:spPr>
          <a:xfrm>
            <a:off x="8534400" y="130842"/>
            <a:ext cx="9337962" cy="1569660"/>
          </a:xfrm>
          <a:prstGeom prst="rect">
            <a:avLst/>
          </a:prstGeom>
          <a:noFill/>
        </p:spPr>
        <p:txBody>
          <a:bodyPr wrap="square">
            <a:spAutoFit/>
          </a:bodyPr>
          <a:lstStyle/>
          <a:p>
            <a:r>
              <a:rPr lang="es-MX" sz="3200" b="0" i="0" u="none" strike="noStrike" dirty="0">
                <a:solidFill>
                  <a:schemeClr val="bg1"/>
                </a:solidFill>
                <a:effectLst/>
              </a:rPr>
              <a:t>The project addresses the </a:t>
            </a:r>
            <a:r>
              <a:rPr lang="es-MX" sz="3200" b="1" i="0" u="none" strike="noStrike" dirty="0">
                <a:solidFill>
                  <a:schemeClr val="bg1"/>
                </a:solidFill>
                <a:effectLst/>
              </a:rPr>
              <a:t>lack of basic medical equipment</a:t>
            </a:r>
            <a:r>
              <a:rPr lang="es-MX" sz="3200" b="0" i="0" u="none" strike="noStrike" dirty="0">
                <a:solidFill>
                  <a:schemeClr val="bg1"/>
                </a:solidFill>
                <a:effectLst/>
              </a:rPr>
              <a:t>. With the new devices, critical cases will be treated </a:t>
            </a:r>
            <a:r>
              <a:rPr lang="es-MX" sz="3200" b="1" i="0" u="none" strike="noStrike" dirty="0">
                <a:solidFill>
                  <a:schemeClr val="bg1"/>
                </a:solidFill>
                <a:effectLst/>
              </a:rPr>
              <a:t>more safely and efficiently</a:t>
            </a:r>
            <a:r>
              <a:rPr lang="es-MX" sz="3200" b="0" i="0" u="none" strike="noStrike" dirty="0">
                <a:solidFill>
                  <a:schemeClr val="bg1"/>
                </a:solidFill>
                <a:effectLst/>
              </a:rPr>
              <a:t>.</a:t>
            </a:r>
          </a:p>
        </p:txBody>
      </p:sp>
      <p:pic>
        <p:nvPicPr>
          <p:cNvPr id="4" name="Imagen 3">
            <a:extLst>
              <a:ext uri="{FF2B5EF4-FFF2-40B4-BE49-F238E27FC236}">
                <a16:creationId xmlns:a16="http://schemas.microsoft.com/office/drawing/2014/main" id="{B8D61062-C30C-C84D-6732-718B8F91BF53}"/>
              </a:ext>
            </a:extLst>
          </p:cNvPr>
          <p:cNvPicPr>
            <a:picLocks noChangeAspect="1"/>
          </p:cNvPicPr>
          <p:nvPr/>
        </p:nvPicPr>
        <p:blipFill>
          <a:blip r:embed="rId3"/>
          <a:stretch>
            <a:fillRect/>
          </a:stretch>
        </p:blipFill>
        <p:spPr>
          <a:xfrm>
            <a:off x="455691" y="2798230"/>
            <a:ext cx="2436296" cy="1733035"/>
          </a:xfrm>
          <a:prstGeom prst="rect">
            <a:avLst/>
          </a:prstGeom>
        </p:spPr>
      </p:pic>
      <p:sp>
        <p:nvSpPr>
          <p:cNvPr id="6" name="CuadroTexto 5">
            <a:extLst>
              <a:ext uri="{FF2B5EF4-FFF2-40B4-BE49-F238E27FC236}">
                <a16:creationId xmlns:a16="http://schemas.microsoft.com/office/drawing/2014/main" id="{CD8CD37F-E01D-C732-54F3-DECF40B7FBB1}"/>
              </a:ext>
            </a:extLst>
          </p:cNvPr>
          <p:cNvSpPr txBox="1"/>
          <p:nvPr/>
        </p:nvSpPr>
        <p:spPr>
          <a:xfrm>
            <a:off x="-128658" y="4594265"/>
            <a:ext cx="2571024" cy="441877"/>
          </a:xfrm>
          <a:prstGeom prst="rect">
            <a:avLst/>
          </a:prstGeom>
          <a:noFill/>
        </p:spPr>
        <p:txBody>
          <a:bodyPr wrap="square" lIns="163284" tIns="81642" rIns="163284" bIns="81642" rtlCol="0">
            <a:spAutoFit/>
          </a:bodyPr>
          <a:lstStyle/>
          <a:p>
            <a:pPr algn="ctr"/>
            <a:r>
              <a:rPr lang="es-MX" b="1" u="none" strike="noStrike" dirty="0">
                <a:solidFill>
                  <a:srgbClr val="000000"/>
                </a:solidFill>
                <a:effectLst/>
                <a:latin typeface="+mj-lt"/>
              </a:rPr>
              <a:t>Fetal monitor (1)</a:t>
            </a:r>
            <a:endParaRPr lang="es-MX" sz="2600" b="1" u="none" strike="noStrike" dirty="0">
              <a:solidFill>
                <a:srgbClr val="000000"/>
              </a:solidFill>
              <a:effectLst/>
              <a:latin typeface="+mj-lt"/>
            </a:endParaRPr>
          </a:p>
        </p:txBody>
      </p:sp>
      <p:pic>
        <p:nvPicPr>
          <p:cNvPr id="7" name="Imagen 6">
            <a:extLst>
              <a:ext uri="{FF2B5EF4-FFF2-40B4-BE49-F238E27FC236}">
                <a16:creationId xmlns:a16="http://schemas.microsoft.com/office/drawing/2014/main" id="{5AF68268-D14A-96F1-2B63-CA2F4E2B808D}"/>
              </a:ext>
            </a:extLst>
          </p:cNvPr>
          <p:cNvPicPr>
            <a:picLocks noChangeAspect="1"/>
          </p:cNvPicPr>
          <p:nvPr/>
        </p:nvPicPr>
        <p:blipFill>
          <a:blip r:embed="rId4"/>
          <a:stretch>
            <a:fillRect/>
          </a:stretch>
        </p:blipFill>
        <p:spPr>
          <a:xfrm>
            <a:off x="2920831" y="2963482"/>
            <a:ext cx="2338117" cy="1611405"/>
          </a:xfrm>
          <a:prstGeom prst="rect">
            <a:avLst/>
          </a:prstGeom>
        </p:spPr>
      </p:pic>
      <p:sp>
        <p:nvSpPr>
          <p:cNvPr id="12" name="CuadroTexto 11">
            <a:extLst>
              <a:ext uri="{FF2B5EF4-FFF2-40B4-BE49-F238E27FC236}">
                <a16:creationId xmlns:a16="http://schemas.microsoft.com/office/drawing/2014/main" id="{F492CB0C-8A57-83A9-ADAA-A6FB913FF82C}"/>
              </a:ext>
            </a:extLst>
          </p:cNvPr>
          <p:cNvSpPr txBox="1"/>
          <p:nvPr/>
        </p:nvSpPr>
        <p:spPr>
          <a:xfrm>
            <a:off x="2798047" y="4715940"/>
            <a:ext cx="2436296" cy="718876"/>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Adult vital signs monitor (2)</a:t>
            </a:r>
            <a:endParaRPr lang="es-MX" sz="2600" b="1" i="0" u="none" strike="noStrike" dirty="0">
              <a:solidFill>
                <a:srgbClr val="000000"/>
              </a:solidFill>
              <a:effectLst/>
              <a:latin typeface="+mj-lt"/>
            </a:endParaRPr>
          </a:p>
        </p:txBody>
      </p:sp>
      <p:pic>
        <p:nvPicPr>
          <p:cNvPr id="13" name="Imagen 12">
            <a:extLst>
              <a:ext uri="{FF2B5EF4-FFF2-40B4-BE49-F238E27FC236}">
                <a16:creationId xmlns:a16="http://schemas.microsoft.com/office/drawing/2014/main" id="{0F874ADA-8DBA-1F94-0BDC-04FE6B88B901}"/>
              </a:ext>
            </a:extLst>
          </p:cNvPr>
          <p:cNvPicPr>
            <a:picLocks noChangeAspect="1"/>
          </p:cNvPicPr>
          <p:nvPr/>
        </p:nvPicPr>
        <p:blipFill>
          <a:blip r:embed="rId5"/>
          <a:stretch>
            <a:fillRect/>
          </a:stretch>
        </p:blipFill>
        <p:spPr>
          <a:xfrm>
            <a:off x="5355542" y="2698381"/>
            <a:ext cx="2110842" cy="2116822"/>
          </a:xfrm>
          <a:prstGeom prst="rect">
            <a:avLst/>
          </a:prstGeom>
        </p:spPr>
      </p:pic>
      <p:sp>
        <p:nvSpPr>
          <p:cNvPr id="14" name="CuadroTexto 13">
            <a:extLst>
              <a:ext uri="{FF2B5EF4-FFF2-40B4-BE49-F238E27FC236}">
                <a16:creationId xmlns:a16="http://schemas.microsoft.com/office/drawing/2014/main" id="{29EAC8E2-D8B9-D784-2782-BD3C33659EB3}"/>
              </a:ext>
            </a:extLst>
          </p:cNvPr>
          <p:cNvSpPr txBox="1"/>
          <p:nvPr/>
        </p:nvSpPr>
        <p:spPr>
          <a:xfrm>
            <a:off x="5404053" y="4640349"/>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Pediatric vital signs monitor (1)</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15" name="Imagen 14">
            <a:extLst>
              <a:ext uri="{FF2B5EF4-FFF2-40B4-BE49-F238E27FC236}">
                <a16:creationId xmlns:a16="http://schemas.microsoft.com/office/drawing/2014/main" id="{6C8CF9E1-708B-12EA-EBC3-498BA74C71E3}"/>
              </a:ext>
            </a:extLst>
          </p:cNvPr>
          <p:cNvPicPr>
            <a:picLocks noChangeAspect="1"/>
          </p:cNvPicPr>
          <p:nvPr/>
        </p:nvPicPr>
        <p:blipFill>
          <a:blip r:embed="rId6"/>
          <a:stretch>
            <a:fillRect/>
          </a:stretch>
        </p:blipFill>
        <p:spPr>
          <a:xfrm>
            <a:off x="8029790" y="3072190"/>
            <a:ext cx="1763708" cy="1636953"/>
          </a:xfrm>
          <a:prstGeom prst="rect">
            <a:avLst/>
          </a:prstGeom>
        </p:spPr>
      </p:pic>
      <p:sp>
        <p:nvSpPr>
          <p:cNvPr id="16" name="CuadroTexto 15">
            <a:extLst>
              <a:ext uri="{FF2B5EF4-FFF2-40B4-BE49-F238E27FC236}">
                <a16:creationId xmlns:a16="http://schemas.microsoft.com/office/drawing/2014/main" id="{C1B34D0F-DD11-3646-7C72-6A6EA25F16E3}"/>
              </a:ext>
            </a:extLst>
          </p:cNvPr>
          <p:cNvSpPr txBox="1"/>
          <p:nvPr/>
        </p:nvSpPr>
        <p:spPr>
          <a:xfrm>
            <a:off x="7675077" y="4738106"/>
            <a:ext cx="2436296" cy="1272874"/>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Laryngoscopy set (2)</a:t>
            </a:r>
            <a:endParaRPr lang="es-MX" b="1" dirty="0">
              <a:solidFill>
                <a:srgbClr val="000000"/>
              </a:solidFill>
              <a:effectLst/>
              <a:latin typeface="+mj-lt"/>
            </a:endParaRPr>
          </a:p>
          <a:p>
            <a:pPr algn="ctr"/>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17" name="Imagen 16">
            <a:extLst>
              <a:ext uri="{FF2B5EF4-FFF2-40B4-BE49-F238E27FC236}">
                <a16:creationId xmlns:a16="http://schemas.microsoft.com/office/drawing/2014/main" id="{B20237A0-B25A-DF91-C632-DE85A1A997D9}"/>
              </a:ext>
            </a:extLst>
          </p:cNvPr>
          <p:cNvPicPr>
            <a:picLocks noChangeAspect="1"/>
          </p:cNvPicPr>
          <p:nvPr/>
        </p:nvPicPr>
        <p:blipFill>
          <a:blip r:embed="rId7"/>
          <a:stretch>
            <a:fillRect/>
          </a:stretch>
        </p:blipFill>
        <p:spPr>
          <a:xfrm>
            <a:off x="10239384" y="2355015"/>
            <a:ext cx="2428167" cy="2360925"/>
          </a:xfrm>
          <a:prstGeom prst="rect">
            <a:avLst/>
          </a:prstGeom>
        </p:spPr>
      </p:pic>
      <p:sp>
        <p:nvSpPr>
          <p:cNvPr id="19" name="CuadroTexto 18">
            <a:extLst>
              <a:ext uri="{FF2B5EF4-FFF2-40B4-BE49-F238E27FC236}">
                <a16:creationId xmlns:a16="http://schemas.microsoft.com/office/drawing/2014/main" id="{4F46FF6D-67E5-CD51-7FB0-AB653F70A57C}"/>
              </a:ext>
            </a:extLst>
          </p:cNvPr>
          <p:cNvSpPr txBox="1"/>
          <p:nvPr/>
        </p:nvSpPr>
        <p:spPr>
          <a:xfrm>
            <a:off x="1883571" y="7492580"/>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9L Coleman vaccine cooler (3)</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20" name="CuadroTexto 19">
            <a:extLst>
              <a:ext uri="{FF2B5EF4-FFF2-40B4-BE49-F238E27FC236}">
                <a16:creationId xmlns:a16="http://schemas.microsoft.com/office/drawing/2014/main" id="{A5B4ABFF-86ED-AB0E-80C0-2A5E2728055C}"/>
              </a:ext>
            </a:extLst>
          </p:cNvPr>
          <p:cNvSpPr txBox="1"/>
          <p:nvPr/>
        </p:nvSpPr>
        <p:spPr>
          <a:xfrm>
            <a:off x="-241888" y="7462802"/>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Surgical electric aspirator (2)</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21" name="CuadroTexto 20">
            <a:extLst>
              <a:ext uri="{FF2B5EF4-FFF2-40B4-BE49-F238E27FC236}">
                <a16:creationId xmlns:a16="http://schemas.microsoft.com/office/drawing/2014/main" id="{986200A4-F2A1-8E4B-1AAC-0C8A42F02475}"/>
              </a:ext>
            </a:extLst>
          </p:cNvPr>
          <p:cNvSpPr txBox="1"/>
          <p:nvPr/>
        </p:nvSpPr>
        <p:spPr>
          <a:xfrm>
            <a:off x="15860309" y="4628131"/>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5-function electric hospital bed (1)</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22" name="CuadroTexto 21">
            <a:extLst>
              <a:ext uri="{FF2B5EF4-FFF2-40B4-BE49-F238E27FC236}">
                <a16:creationId xmlns:a16="http://schemas.microsoft.com/office/drawing/2014/main" id="{9F7A2638-FFD2-8015-290D-623A0EE1974B}"/>
              </a:ext>
            </a:extLst>
          </p:cNvPr>
          <p:cNvSpPr txBox="1"/>
          <p:nvPr/>
        </p:nvSpPr>
        <p:spPr>
          <a:xfrm>
            <a:off x="13203009" y="4594265"/>
            <a:ext cx="2436296" cy="1826872"/>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Electric hospital bed (includes mattress) (1)</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23" name="CuadroTexto 22">
            <a:extLst>
              <a:ext uri="{FF2B5EF4-FFF2-40B4-BE49-F238E27FC236}">
                <a16:creationId xmlns:a16="http://schemas.microsoft.com/office/drawing/2014/main" id="{432325FD-6AA8-D9FF-2E45-58FE65AAC22A}"/>
              </a:ext>
            </a:extLst>
          </p:cNvPr>
          <p:cNvSpPr txBox="1"/>
          <p:nvPr/>
        </p:nvSpPr>
        <p:spPr>
          <a:xfrm>
            <a:off x="10284055" y="4640349"/>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Manual hospital bed with accessories (3)</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24" name="Imagen 23">
            <a:extLst>
              <a:ext uri="{FF2B5EF4-FFF2-40B4-BE49-F238E27FC236}">
                <a16:creationId xmlns:a16="http://schemas.microsoft.com/office/drawing/2014/main" id="{F8A372B2-2299-CE6A-F851-D3938E404399}"/>
              </a:ext>
            </a:extLst>
          </p:cNvPr>
          <p:cNvPicPr>
            <a:picLocks noChangeAspect="1"/>
          </p:cNvPicPr>
          <p:nvPr/>
        </p:nvPicPr>
        <p:blipFill>
          <a:blip r:embed="rId8"/>
          <a:stretch>
            <a:fillRect/>
          </a:stretch>
        </p:blipFill>
        <p:spPr>
          <a:xfrm>
            <a:off x="13111770" y="2480297"/>
            <a:ext cx="2501818" cy="2023529"/>
          </a:xfrm>
          <a:prstGeom prst="rect">
            <a:avLst/>
          </a:prstGeom>
        </p:spPr>
      </p:pic>
      <p:pic>
        <p:nvPicPr>
          <p:cNvPr id="25" name="Imagen 24">
            <a:extLst>
              <a:ext uri="{FF2B5EF4-FFF2-40B4-BE49-F238E27FC236}">
                <a16:creationId xmlns:a16="http://schemas.microsoft.com/office/drawing/2014/main" id="{E1AAB817-4813-5356-FD3E-9E037C59A8D7}"/>
              </a:ext>
            </a:extLst>
          </p:cNvPr>
          <p:cNvPicPr>
            <a:picLocks noChangeAspect="1"/>
          </p:cNvPicPr>
          <p:nvPr/>
        </p:nvPicPr>
        <p:blipFill rotWithShape="1">
          <a:blip r:embed="rId9"/>
          <a:srcRect l="44292" t="16564"/>
          <a:stretch/>
        </p:blipFill>
        <p:spPr>
          <a:xfrm>
            <a:off x="16025103" y="2434430"/>
            <a:ext cx="2118198" cy="2339544"/>
          </a:xfrm>
          <a:prstGeom prst="rect">
            <a:avLst/>
          </a:prstGeom>
        </p:spPr>
      </p:pic>
      <p:pic>
        <p:nvPicPr>
          <p:cNvPr id="26" name="Imagen 25">
            <a:extLst>
              <a:ext uri="{FF2B5EF4-FFF2-40B4-BE49-F238E27FC236}">
                <a16:creationId xmlns:a16="http://schemas.microsoft.com/office/drawing/2014/main" id="{C4929A97-5BEC-5F1C-95A3-ED9D22296053}"/>
              </a:ext>
            </a:extLst>
          </p:cNvPr>
          <p:cNvPicPr>
            <a:picLocks noChangeAspect="1"/>
          </p:cNvPicPr>
          <p:nvPr/>
        </p:nvPicPr>
        <p:blipFill>
          <a:blip r:embed="rId10"/>
          <a:stretch>
            <a:fillRect/>
          </a:stretch>
        </p:blipFill>
        <p:spPr>
          <a:xfrm>
            <a:off x="216484" y="5374543"/>
            <a:ext cx="1366317" cy="1826872"/>
          </a:xfrm>
          <a:prstGeom prst="rect">
            <a:avLst/>
          </a:prstGeom>
        </p:spPr>
      </p:pic>
      <p:pic>
        <p:nvPicPr>
          <p:cNvPr id="27" name="Imagen 26">
            <a:extLst>
              <a:ext uri="{FF2B5EF4-FFF2-40B4-BE49-F238E27FC236}">
                <a16:creationId xmlns:a16="http://schemas.microsoft.com/office/drawing/2014/main" id="{D57FC663-CBAE-EE85-AC67-7571BC1B3BA3}"/>
              </a:ext>
            </a:extLst>
          </p:cNvPr>
          <p:cNvPicPr>
            <a:picLocks noChangeAspect="1"/>
          </p:cNvPicPr>
          <p:nvPr/>
        </p:nvPicPr>
        <p:blipFill rotWithShape="1">
          <a:blip r:embed="rId11"/>
          <a:srcRect l="-13882" t="6851" r="1" b="10614"/>
          <a:stretch/>
        </p:blipFill>
        <p:spPr>
          <a:xfrm>
            <a:off x="1891035" y="5550445"/>
            <a:ext cx="2135472" cy="1784919"/>
          </a:xfrm>
          <a:prstGeom prst="rect">
            <a:avLst/>
          </a:prstGeom>
        </p:spPr>
      </p:pic>
      <p:pic>
        <p:nvPicPr>
          <p:cNvPr id="28" name="Imagen 27">
            <a:extLst>
              <a:ext uri="{FF2B5EF4-FFF2-40B4-BE49-F238E27FC236}">
                <a16:creationId xmlns:a16="http://schemas.microsoft.com/office/drawing/2014/main" id="{CA59867B-0F6E-43BB-15D4-819DE242DBFC}"/>
              </a:ext>
            </a:extLst>
          </p:cNvPr>
          <p:cNvPicPr>
            <a:picLocks noChangeAspect="1"/>
          </p:cNvPicPr>
          <p:nvPr/>
        </p:nvPicPr>
        <p:blipFill rotWithShape="1">
          <a:blip r:embed="rId12"/>
          <a:srcRect t="15672" r="45484" b="11195"/>
          <a:stretch/>
        </p:blipFill>
        <p:spPr>
          <a:xfrm>
            <a:off x="4818168" y="5539331"/>
            <a:ext cx="917874" cy="1896570"/>
          </a:xfrm>
          <a:prstGeom prst="rect">
            <a:avLst/>
          </a:prstGeom>
        </p:spPr>
      </p:pic>
      <p:sp>
        <p:nvSpPr>
          <p:cNvPr id="29" name="CuadroTexto 28">
            <a:extLst>
              <a:ext uri="{FF2B5EF4-FFF2-40B4-BE49-F238E27FC236}">
                <a16:creationId xmlns:a16="http://schemas.microsoft.com/office/drawing/2014/main" id="{017CB7E2-FF37-82C8-5E1F-C9398343B299}"/>
              </a:ext>
            </a:extLst>
          </p:cNvPr>
          <p:cNvSpPr txBox="1"/>
          <p:nvPr/>
        </p:nvSpPr>
        <p:spPr>
          <a:xfrm>
            <a:off x="3970524" y="7529852"/>
            <a:ext cx="2436296" cy="1826872"/>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Doyen intestinal forceps curved (4) and  straight (4)  23 cm</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30" name="Imagen 29">
            <a:extLst>
              <a:ext uri="{FF2B5EF4-FFF2-40B4-BE49-F238E27FC236}">
                <a16:creationId xmlns:a16="http://schemas.microsoft.com/office/drawing/2014/main" id="{C3774F1D-F520-A74A-06A5-0C4F7FED1A10}"/>
              </a:ext>
            </a:extLst>
          </p:cNvPr>
          <p:cNvPicPr>
            <a:picLocks noChangeAspect="1"/>
          </p:cNvPicPr>
          <p:nvPr/>
        </p:nvPicPr>
        <p:blipFill>
          <a:blip r:embed="rId13"/>
          <a:stretch>
            <a:fillRect/>
          </a:stretch>
        </p:blipFill>
        <p:spPr>
          <a:xfrm>
            <a:off x="6530634" y="5515107"/>
            <a:ext cx="2130936" cy="1855591"/>
          </a:xfrm>
          <a:prstGeom prst="rect">
            <a:avLst/>
          </a:prstGeom>
        </p:spPr>
      </p:pic>
      <p:sp>
        <p:nvSpPr>
          <p:cNvPr id="31" name="CuadroTexto 30">
            <a:extLst>
              <a:ext uri="{FF2B5EF4-FFF2-40B4-BE49-F238E27FC236}">
                <a16:creationId xmlns:a16="http://schemas.microsoft.com/office/drawing/2014/main" id="{B332CC80-9C0A-C337-EE5C-6E25386EB61A}"/>
              </a:ext>
            </a:extLst>
          </p:cNvPr>
          <p:cNvSpPr txBox="1"/>
          <p:nvPr/>
        </p:nvSpPr>
        <p:spPr>
          <a:xfrm>
            <a:off x="6486164" y="7529852"/>
            <a:ext cx="2436296" cy="1272874"/>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Diagnostic set (2)</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33" name="Imagen 32">
            <a:extLst>
              <a:ext uri="{FF2B5EF4-FFF2-40B4-BE49-F238E27FC236}">
                <a16:creationId xmlns:a16="http://schemas.microsoft.com/office/drawing/2014/main" id="{E0E8BF4A-5786-D3CD-D2DE-565E8F1B9009}"/>
              </a:ext>
            </a:extLst>
          </p:cNvPr>
          <p:cNvPicPr>
            <a:picLocks noChangeAspect="1"/>
          </p:cNvPicPr>
          <p:nvPr/>
        </p:nvPicPr>
        <p:blipFill rotWithShape="1">
          <a:blip r:embed="rId14"/>
          <a:srcRect l="21161" r="15110"/>
          <a:stretch/>
        </p:blipFill>
        <p:spPr>
          <a:xfrm>
            <a:off x="9404927" y="5445089"/>
            <a:ext cx="1081931" cy="1995625"/>
          </a:xfrm>
          <a:prstGeom prst="rect">
            <a:avLst/>
          </a:prstGeom>
        </p:spPr>
      </p:pic>
      <p:pic>
        <p:nvPicPr>
          <p:cNvPr id="34" name="Imagen 33">
            <a:extLst>
              <a:ext uri="{FF2B5EF4-FFF2-40B4-BE49-F238E27FC236}">
                <a16:creationId xmlns:a16="http://schemas.microsoft.com/office/drawing/2014/main" id="{E8C93AC2-CA88-F072-3029-E328037545F7}"/>
              </a:ext>
            </a:extLst>
          </p:cNvPr>
          <p:cNvPicPr>
            <a:picLocks noChangeAspect="1"/>
          </p:cNvPicPr>
          <p:nvPr/>
        </p:nvPicPr>
        <p:blipFill>
          <a:blip r:embed="rId15"/>
          <a:stretch>
            <a:fillRect/>
          </a:stretch>
        </p:blipFill>
        <p:spPr>
          <a:xfrm>
            <a:off x="11523473" y="5410705"/>
            <a:ext cx="1133972" cy="2166315"/>
          </a:xfrm>
          <a:prstGeom prst="rect">
            <a:avLst/>
          </a:prstGeom>
        </p:spPr>
      </p:pic>
      <p:pic>
        <p:nvPicPr>
          <p:cNvPr id="35" name="Imagen 34">
            <a:extLst>
              <a:ext uri="{FF2B5EF4-FFF2-40B4-BE49-F238E27FC236}">
                <a16:creationId xmlns:a16="http://schemas.microsoft.com/office/drawing/2014/main" id="{5E575338-E879-2148-6BDE-166F414AEA53}"/>
              </a:ext>
            </a:extLst>
          </p:cNvPr>
          <p:cNvPicPr>
            <a:picLocks noChangeAspect="1"/>
          </p:cNvPicPr>
          <p:nvPr/>
        </p:nvPicPr>
        <p:blipFill>
          <a:blip r:embed="rId16"/>
          <a:stretch>
            <a:fillRect/>
          </a:stretch>
        </p:blipFill>
        <p:spPr>
          <a:xfrm>
            <a:off x="13909297" y="5553747"/>
            <a:ext cx="1410803" cy="1944934"/>
          </a:xfrm>
          <a:prstGeom prst="rect">
            <a:avLst/>
          </a:prstGeom>
        </p:spPr>
      </p:pic>
      <p:pic>
        <p:nvPicPr>
          <p:cNvPr id="36" name="Imagen 35">
            <a:extLst>
              <a:ext uri="{FF2B5EF4-FFF2-40B4-BE49-F238E27FC236}">
                <a16:creationId xmlns:a16="http://schemas.microsoft.com/office/drawing/2014/main" id="{07A47793-A5D7-E3D3-2EDA-4E09321ED68B}"/>
              </a:ext>
            </a:extLst>
          </p:cNvPr>
          <p:cNvPicPr>
            <a:picLocks noChangeAspect="1"/>
          </p:cNvPicPr>
          <p:nvPr/>
        </p:nvPicPr>
        <p:blipFill>
          <a:blip r:embed="rId17"/>
          <a:stretch>
            <a:fillRect/>
          </a:stretch>
        </p:blipFill>
        <p:spPr>
          <a:xfrm>
            <a:off x="16628729" y="5535482"/>
            <a:ext cx="809621" cy="2038827"/>
          </a:xfrm>
          <a:prstGeom prst="rect">
            <a:avLst/>
          </a:prstGeom>
        </p:spPr>
      </p:pic>
      <p:sp>
        <p:nvSpPr>
          <p:cNvPr id="38" name="CuadroTexto 37">
            <a:extLst>
              <a:ext uri="{FF2B5EF4-FFF2-40B4-BE49-F238E27FC236}">
                <a16:creationId xmlns:a16="http://schemas.microsoft.com/office/drawing/2014/main" id="{2FD44C52-8DC6-DFA4-009A-A128F300F1DE}"/>
              </a:ext>
            </a:extLst>
          </p:cNvPr>
          <p:cNvSpPr txBox="1"/>
          <p:nvPr/>
        </p:nvSpPr>
        <p:spPr>
          <a:xfrm>
            <a:off x="9190295" y="7562120"/>
            <a:ext cx="1627059" cy="1826872"/>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LED examination lamp (1)</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39" name="CuadroTexto 38">
            <a:extLst>
              <a:ext uri="{FF2B5EF4-FFF2-40B4-BE49-F238E27FC236}">
                <a16:creationId xmlns:a16="http://schemas.microsoft.com/office/drawing/2014/main" id="{89997136-15B2-9C99-9339-861853113275}"/>
              </a:ext>
            </a:extLst>
          </p:cNvPr>
          <p:cNvSpPr txBox="1"/>
          <p:nvPr/>
        </p:nvSpPr>
        <p:spPr>
          <a:xfrm>
            <a:off x="10956493" y="7567177"/>
            <a:ext cx="2385483" cy="1395985"/>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Manual sphygmomanometer (2)</a:t>
            </a:r>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40" name="CuadroTexto 39">
            <a:extLst>
              <a:ext uri="{FF2B5EF4-FFF2-40B4-BE49-F238E27FC236}">
                <a16:creationId xmlns:a16="http://schemas.microsoft.com/office/drawing/2014/main" id="{D8A35CB7-1E45-2DFA-B44A-322FE1A647C7}"/>
              </a:ext>
            </a:extLst>
          </p:cNvPr>
          <p:cNvSpPr txBox="1"/>
          <p:nvPr/>
        </p:nvSpPr>
        <p:spPr>
          <a:xfrm>
            <a:off x="13555158" y="7572737"/>
            <a:ext cx="2436296"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Mobicare chair/stool (2)</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sp>
        <p:nvSpPr>
          <p:cNvPr id="41" name="CuadroTexto 40">
            <a:extLst>
              <a:ext uri="{FF2B5EF4-FFF2-40B4-BE49-F238E27FC236}">
                <a16:creationId xmlns:a16="http://schemas.microsoft.com/office/drawing/2014/main" id="{E4A0E41D-D717-2018-CAFE-9BD6986BAA44}"/>
              </a:ext>
            </a:extLst>
          </p:cNvPr>
          <p:cNvSpPr txBox="1"/>
          <p:nvPr/>
        </p:nvSpPr>
        <p:spPr>
          <a:xfrm>
            <a:off x="16203879" y="7498681"/>
            <a:ext cx="2084121" cy="1549873"/>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rPr>
              <a:t>Clinical scale with stadiometer (3)</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42" name="Imagen 41">
            <a:extLst>
              <a:ext uri="{FF2B5EF4-FFF2-40B4-BE49-F238E27FC236}">
                <a16:creationId xmlns:a16="http://schemas.microsoft.com/office/drawing/2014/main" id="{64D87D71-5F3F-9694-07FC-19957E756603}"/>
              </a:ext>
            </a:extLst>
          </p:cNvPr>
          <p:cNvPicPr>
            <a:picLocks noChangeAspect="1"/>
          </p:cNvPicPr>
          <p:nvPr/>
        </p:nvPicPr>
        <p:blipFill rotWithShape="1">
          <a:blip r:embed="rId18"/>
          <a:srcRect l="55324" t="36275" r="11389" b="1353"/>
          <a:stretch/>
        </p:blipFill>
        <p:spPr>
          <a:xfrm>
            <a:off x="583139" y="8027790"/>
            <a:ext cx="847358" cy="1635642"/>
          </a:xfrm>
          <a:prstGeom prst="rect">
            <a:avLst/>
          </a:prstGeom>
        </p:spPr>
      </p:pic>
      <p:sp>
        <p:nvSpPr>
          <p:cNvPr id="44" name="CuadroTexto 43">
            <a:extLst>
              <a:ext uri="{FF2B5EF4-FFF2-40B4-BE49-F238E27FC236}">
                <a16:creationId xmlns:a16="http://schemas.microsoft.com/office/drawing/2014/main" id="{827CC1E1-C4DF-5E0E-5770-02F95BC0076C}"/>
              </a:ext>
            </a:extLst>
          </p:cNvPr>
          <p:cNvSpPr txBox="1"/>
          <p:nvPr/>
        </p:nvSpPr>
        <p:spPr>
          <a:xfrm>
            <a:off x="-211330" y="9663432"/>
            <a:ext cx="2436296" cy="1272874"/>
          </a:xfrm>
          <a:prstGeom prst="rect">
            <a:avLst/>
          </a:prstGeom>
          <a:noFill/>
        </p:spPr>
        <p:txBody>
          <a:bodyPr wrap="square" lIns="163284" tIns="81642" rIns="163284" bIns="81642" rtlCol="0">
            <a:spAutoFit/>
          </a:bodyPr>
          <a:lstStyle/>
          <a:p>
            <a:pPr algn="ctr"/>
            <a:r>
              <a:rPr lang="es-MX" b="1" i="0" u="none" strike="noStrike" dirty="0">
                <a:solidFill>
                  <a:srgbClr val="000000"/>
                </a:solidFill>
                <a:effectLst/>
                <a:latin typeface="+mj-lt"/>
              </a:rPr>
              <a:t>Colposcope (1)</a:t>
            </a:r>
            <a:endParaRPr lang="es-MX" b="1" dirty="0">
              <a:solidFill>
                <a:srgbClr val="000000"/>
              </a:solidFill>
              <a:effectLst/>
              <a:latin typeface="+mj-l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45" name="Imagen 44">
            <a:extLst>
              <a:ext uri="{FF2B5EF4-FFF2-40B4-BE49-F238E27FC236}">
                <a16:creationId xmlns:a16="http://schemas.microsoft.com/office/drawing/2014/main" id="{76CC1726-F8D9-FB8D-CB5F-E95B23B83B31}"/>
              </a:ext>
            </a:extLst>
          </p:cNvPr>
          <p:cNvPicPr>
            <a:picLocks noChangeAspect="1"/>
          </p:cNvPicPr>
          <p:nvPr/>
        </p:nvPicPr>
        <p:blipFill rotWithShape="1">
          <a:blip r:embed="rId19"/>
          <a:srcRect l="13493" r="8514" b="8148"/>
          <a:stretch/>
        </p:blipFill>
        <p:spPr>
          <a:xfrm>
            <a:off x="2476536" y="8177396"/>
            <a:ext cx="1866629" cy="1213338"/>
          </a:xfrm>
          <a:prstGeom prst="rect">
            <a:avLst/>
          </a:prstGeom>
        </p:spPr>
      </p:pic>
      <p:sp>
        <p:nvSpPr>
          <p:cNvPr id="46" name="CuadroTexto 45">
            <a:extLst>
              <a:ext uri="{FF2B5EF4-FFF2-40B4-BE49-F238E27FC236}">
                <a16:creationId xmlns:a16="http://schemas.microsoft.com/office/drawing/2014/main" id="{41E94198-0C16-A3EA-7531-8E3BA4960336}"/>
              </a:ext>
            </a:extLst>
          </p:cNvPr>
          <p:cNvSpPr txBox="1"/>
          <p:nvPr/>
        </p:nvSpPr>
        <p:spPr>
          <a:xfrm>
            <a:off x="2748223" y="9512063"/>
            <a:ext cx="1522269" cy="1549873"/>
          </a:xfrm>
          <a:prstGeom prst="rect">
            <a:avLst/>
          </a:prstGeom>
          <a:noFill/>
        </p:spPr>
        <p:txBody>
          <a:bodyPr wrap="square" lIns="163284" tIns="81642" rIns="163284" bIns="81642" rtlCol="0">
            <a:spAutoFit/>
          </a:bodyPr>
          <a:lstStyle/>
          <a:p>
            <a:r>
              <a:rPr lang="es-MX" b="1" i="0" u="none" strike="noStrike" dirty="0">
                <a:solidFill>
                  <a:srgbClr val="000000"/>
                </a:solidFill>
                <a:effectLst/>
              </a:rPr>
              <a:t>HeraFem® device (1)</a:t>
            </a:r>
            <a:endParaRPr lang="es-MX" b="1" dirty="0">
              <a:solidFill>
                <a:srgbClr val="000000"/>
              </a:solidFill>
              <a:effectLst/>
            </a:endParaRPr>
          </a:p>
          <a:p>
            <a:pPr algn="l"/>
            <a:endParaRPr lang="es-MX" sz="2800" b="1" i="0" u="none" strike="noStrike" dirty="0">
              <a:solidFill>
                <a:srgbClr val="000000"/>
              </a:solidFill>
              <a:effectLst/>
            </a:endParaRPr>
          </a:p>
          <a:p>
            <a:pPr algn="l"/>
            <a:endParaRPr lang="es-MX" sz="2600" b="0" i="0" u="none" strike="noStrike" dirty="0">
              <a:solidFill>
                <a:srgbClr val="000000"/>
              </a:solidFill>
              <a:effectLst/>
            </a:endParaRPr>
          </a:p>
        </p:txBody>
      </p:sp>
      <p:pic>
        <p:nvPicPr>
          <p:cNvPr id="8" name="Imagen 7">
            <a:extLst>
              <a:ext uri="{FF2B5EF4-FFF2-40B4-BE49-F238E27FC236}">
                <a16:creationId xmlns:a16="http://schemas.microsoft.com/office/drawing/2014/main" id="{0B1EA9DF-B384-144B-1DF7-EAD6EB33D366}"/>
              </a:ext>
            </a:extLst>
          </p:cNvPr>
          <p:cNvPicPr>
            <a:picLocks noChangeAspect="1"/>
          </p:cNvPicPr>
          <p:nvPr/>
        </p:nvPicPr>
        <p:blipFill>
          <a:blip r:embed="rId20">
            <a:extLst>
              <a:ext uri="{BEBA8EAE-BF5A-486C-A8C5-ECC9F3942E4B}">
                <a14:imgProps xmlns:a14="http://schemas.microsoft.com/office/drawing/2010/main">
                  <a14:imgLayer r:embed="rId21">
                    <a14:imgEffect>
                      <a14:saturation sat="259000"/>
                    </a14:imgEffect>
                  </a14:imgLayer>
                </a14:imgProps>
              </a:ext>
              <a:ext uri="{28A0092B-C50C-407E-A947-70E740481C1C}">
                <a14:useLocalDpi xmlns:a14="http://schemas.microsoft.com/office/drawing/2010/main" val="0"/>
              </a:ext>
            </a:extLst>
          </a:blip>
          <a:stretch>
            <a:fillRect/>
          </a:stretch>
        </p:blipFill>
        <p:spPr>
          <a:xfrm>
            <a:off x="455691" y="891557"/>
            <a:ext cx="4472667" cy="1236730"/>
          </a:xfrm>
          <a:prstGeom prst="rect">
            <a:avLst/>
          </a:prstGeom>
          <a:effectLst>
            <a:outerShdw blurRad="76200" dir="13500000" sy="23000" kx="1200000" algn="br" rotWithShape="0">
              <a:prstClr val="black">
                <a:alpha val="20000"/>
              </a:prstClr>
            </a:outerShdw>
          </a:effectLst>
        </p:spPr>
      </p:pic>
      <p:pic>
        <p:nvPicPr>
          <p:cNvPr id="10" name="Imagen 9">
            <a:extLst>
              <a:ext uri="{FF2B5EF4-FFF2-40B4-BE49-F238E27FC236}">
                <a16:creationId xmlns:a16="http://schemas.microsoft.com/office/drawing/2014/main" id="{54FB589C-27BA-9C0E-F211-40473FA2A45E}"/>
              </a:ext>
            </a:extLst>
          </p:cNvPr>
          <p:cNvPicPr>
            <a:picLocks noChangeAspect="1"/>
          </p:cNvPicPr>
          <p:nvPr/>
        </p:nvPicPr>
        <p:blipFill>
          <a:blip r:embed="rId22"/>
          <a:stretch>
            <a:fillRect/>
          </a:stretch>
        </p:blipFill>
        <p:spPr>
          <a:xfrm>
            <a:off x="5337948" y="576078"/>
            <a:ext cx="2082335" cy="1534879"/>
          </a:xfrm>
          <a:prstGeom prst="rect">
            <a:avLst/>
          </a:prstGeom>
        </p:spPr>
      </p:pic>
    </p:spTree>
    <p:extLst>
      <p:ext uri="{BB962C8B-B14F-4D97-AF65-F5344CB8AC3E}">
        <p14:creationId xmlns:p14="http://schemas.microsoft.com/office/powerpoint/2010/main" val="275286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5F3BA40-1A3C-5881-B116-CE9A52F4D482}"/>
              </a:ext>
            </a:extLst>
          </p:cNvPr>
          <p:cNvSpPr>
            <a:spLocks noChangeArrowheads="1"/>
          </p:cNvSpPr>
          <p:nvPr/>
        </p:nvSpPr>
        <p:spPr bwMode="auto">
          <a:xfrm>
            <a:off x="0" y="0"/>
            <a:ext cx="18288000" cy="14452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s-MX" sz="4800" b="1" dirty="0">
                <a:solidFill>
                  <a:schemeClr val="bg1"/>
                </a:solidFill>
                <a:latin typeface="+mn-lt"/>
                <a:ea typeface="+mn-ea"/>
              </a:rPr>
              <a:t>BUDGET AND FIN</a:t>
            </a:r>
            <a:r>
              <a:rPr lang="es-MX" sz="4800" b="1" dirty="0">
                <a:solidFill>
                  <a:schemeClr val="bg1"/>
                </a:solidFill>
              </a:rPr>
              <a:t>ANCING</a:t>
            </a:r>
            <a:endParaRPr lang="en-US" sz="4800" dirty="0">
              <a:solidFill>
                <a:schemeClr val="lt1"/>
              </a:solidFill>
              <a:latin typeface="+mn-lt"/>
              <a:ea typeface="+mn-ea"/>
            </a:endParaRPr>
          </a:p>
        </p:txBody>
      </p:sp>
      <p:pic>
        <p:nvPicPr>
          <p:cNvPr id="5" name="Imagen 4">
            <a:extLst>
              <a:ext uri="{FF2B5EF4-FFF2-40B4-BE49-F238E27FC236}">
                <a16:creationId xmlns:a16="http://schemas.microsoft.com/office/drawing/2014/main" id="{7256E216-37AE-5F5D-FCA3-BCC261D3D8B8}"/>
              </a:ext>
            </a:extLst>
          </p:cNvPr>
          <p:cNvPicPr>
            <a:picLocks noChangeAspect="1"/>
          </p:cNvPicPr>
          <p:nvPr/>
        </p:nvPicPr>
        <p:blipFill>
          <a:blip r:embed="rId2"/>
          <a:stretch>
            <a:fillRect/>
          </a:stretch>
        </p:blipFill>
        <p:spPr>
          <a:xfrm>
            <a:off x="15392400" y="9669840"/>
            <a:ext cx="2895600" cy="613248"/>
          </a:xfrm>
          <a:prstGeom prst="rect">
            <a:avLst/>
          </a:prstGeom>
        </p:spPr>
      </p:pic>
      <p:pic>
        <p:nvPicPr>
          <p:cNvPr id="9" name="Imagen 8">
            <a:extLst>
              <a:ext uri="{FF2B5EF4-FFF2-40B4-BE49-F238E27FC236}">
                <a16:creationId xmlns:a16="http://schemas.microsoft.com/office/drawing/2014/main" id="{8B6429A9-2703-D975-937E-27C2C65EC6D5}"/>
              </a:ext>
            </a:extLst>
          </p:cNvPr>
          <p:cNvPicPr>
            <a:picLocks noChangeAspect="1"/>
          </p:cNvPicPr>
          <p:nvPr/>
        </p:nvPicPr>
        <p:blipFill>
          <a:blip r:embed="rId3"/>
          <a:stretch>
            <a:fillRect/>
          </a:stretch>
        </p:blipFill>
        <p:spPr>
          <a:xfrm>
            <a:off x="533400" y="1536726"/>
            <a:ext cx="17221200" cy="7444206"/>
          </a:xfrm>
          <a:prstGeom prst="rect">
            <a:avLst/>
          </a:prstGeom>
        </p:spPr>
      </p:pic>
      <p:pic>
        <p:nvPicPr>
          <p:cNvPr id="2" name="Imagen 1">
            <a:extLst>
              <a:ext uri="{FF2B5EF4-FFF2-40B4-BE49-F238E27FC236}">
                <a16:creationId xmlns:a16="http://schemas.microsoft.com/office/drawing/2014/main" id="{8BA1CF80-6C7D-F40B-03A7-B3ECA5AE7DA4}"/>
              </a:ext>
            </a:extLst>
          </p:cNvPr>
          <p:cNvPicPr>
            <a:picLocks noChangeAspect="1"/>
          </p:cNvPicPr>
          <p:nvPr/>
        </p:nvPicPr>
        <p:blipFill>
          <a:blip r:embed="rId4"/>
          <a:stretch>
            <a:fillRect/>
          </a:stretch>
        </p:blipFill>
        <p:spPr>
          <a:xfrm>
            <a:off x="3886200" y="8980932"/>
            <a:ext cx="11188700" cy="666048"/>
          </a:xfrm>
          <a:prstGeom prst="rect">
            <a:avLst/>
          </a:prstGeom>
        </p:spPr>
      </p:pic>
      <p:pic>
        <p:nvPicPr>
          <p:cNvPr id="3" name="Imagen 2">
            <a:extLst>
              <a:ext uri="{FF2B5EF4-FFF2-40B4-BE49-F238E27FC236}">
                <a16:creationId xmlns:a16="http://schemas.microsoft.com/office/drawing/2014/main" id="{95AED496-3BD0-3164-4C2D-02BF3B88CA9A}"/>
              </a:ext>
            </a:extLst>
          </p:cNvPr>
          <p:cNvPicPr>
            <a:picLocks noChangeAspect="1"/>
          </p:cNvPicPr>
          <p:nvPr/>
        </p:nvPicPr>
        <p:blipFill>
          <a:blip r:embed="rId5">
            <a:extLst>
              <a:ext uri="{BEBA8EAE-BF5A-486C-A8C5-ECC9F3942E4B}">
                <a14:imgProps xmlns:a14="http://schemas.microsoft.com/office/drawing/2010/main">
                  <a14:imgLayer r:embed="rId6">
                    <a14:imgEffect>
                      <a14:saturation sat="259000"/>
                    </a14:imgEffect>
                  </a14:imgLayer>
                </a14:imgProps>
              </a:ext>
              <a:ext uri="{28A0092B-C50C-407E-A947-70E740481C1C}">
                <a14:useLocalDpi xmlns:a14="http://schemas.microsoft.com/office/drawing/2010/main" val="0"/>
              </a:ext>
            </a:extLst>
          </a:blip>
          <a:stretch>
            <a:fillRect/>
          </a:stretch>
        </p:blipFill>
        <p:spPr>
          <a:xfrm>
            <a:off x="533400" y="479076"/>
            <a:ext cx="1910082" cy="873756"/>
          </a:xfrm>
          <a:prstGeom prst="rect">
            <a:avLst/>
          </a:prstGeom>
          <a:effectLst>
            <a:outerShdw blurRad="76200" dir="13500000" sy="23000" kx="1200000" algn="br" rotWithShape="0">
              <a:prstClr val="black">
                <a:alpha val="20000"/>
              </a:prstClr>
            </a:outerShdw>
          </a:effectLst>
        </p:spPr>
      </p:pic>
      <p:pic>
        <p:nvPicPr>
          <p:cNvPr id="6" name="Imagen 5">
            <a:extLst>
              <a:ext uri="{FF2B5EF4-FFF2-40B4-BE49-F238E27FC236}">
                <a16:creationId xmlns:a16="http://schemas.microsoft.com/office/drawing/2014/main" id="{0F4332FF-2E52-02FC-C107-EDBF103DBA77}"/>
              </a:ext>
            </a:extLst>
          </p:cNvPr>
          <p:cNvPicPr>
            <a:picLocks noChangeAspect="1"/>
          </p:cNvPicPr>
          <p:nvPr/>
        </p:nvPicPr>
        <p:blipFill>
          <a:blip r:embed="rId7"/>
          <a:stretch>
            <a:fillRect/>
          </a:stretch>
        </p:blipFill>
        <p:spPr>
          <a:xfrm>
            <a:off x="2756894" y="529671"/>
            <a:ext cx="1129306" cy="832406"/>
          </a:xfrm>
          <a:prstGeom prst="rect">
            <a:avLst/>
          </a:prstGeom>
        </p:spPr>
      </p:pic>
    </p:spTree>
    <p:extLst>
      <p:ext uri="{BB962C8B-B14F-4D97-AF65-F5344CB8AC3E}">
        <p14:creationId xmlns:p14="http://schemas.microsoft.com/office/powerpoint/2010/main" val="73421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78B3A-A444-3611-FEC7-FA82D66E48D4}"/>
              </a:ext>
            </a:extLst>
          </p:cNvPr>
          <p:cNvSpPr>
            <a:spLocks noGrp="1"/>
          </p:cNvSpPr>
          <p:nvPr>
            <p:ph type="title"/>
          </p:nvPr>
        </p:nvSpPr>
        <p:spPr>
          <a:xfrm>
            <a:off x="6858000" y="3543300"/>
            <a:ext cx="4160714" cy="1317625"/>
          </a:xfrm>
        </p:spPr>
        <p:txBody>
          <a:bodyPr/>
          <a:lstStyle/>
          <a:p>
            <a:r>
              <a:rPr lang="es-MX" dirty="0"/>
              <a:t>v</a:t>
            </a:r>
          </a:p>
        </p:txBody>
      </p:sp>
      <p:sp>
        <p:nvSpPr>
          <p:cNvPr id="4" name="Rectangle 2">
            <a:extLst>
              <a:ext uri="{FF2B5EF4-FFF2-40B4-BE49-F238E27FC236}">
                <a16:creationId xmlns:a16="http://schemas.microsoft.com/office/drawing/2014/main" id="{BA5F9BDB-08EA-871A-9132-CAA616BC6B85}"/>
              </a:ext>
            </a:extLst>
          </p:cNvPr>
          <p:cNvSpPr>
            <a:spLocks noChangeArrowheads="1"/>
          </p:cNvSpPr>
          <p:nvPr/>
        </p:nvSpPr>
        <p:spPr bwMode="auto">
          <a:xfrm>
            <a:off x="0" y="0"/>
            <a:ext cx="18288000" cy="14452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4800" b="1" dirty="0">
                <a:solidFill>
                  <a:schemeClr val="lt1"/>
                </a:solidFill>
                <a:latin typeface="+mn-lt"/>
                <a:ea typeface="+mn-ea"/>
              </a:rPr>
              <a:t>BUDGET AND FINANCING </a:t>
            </a:r>
          </a:p>
        </p:txBody>
      </p:sp>
      <p:pic>
        <p:nvPicPr>
          <p:cNvPr id="6" name="Imagen 5">
            <a:extLst>
              <a:ext uri="{FF2B5EF4-FFF2-40B4-BE49-F238E27FC236}">
                <a16:creationId xmlns:a16="http://schemas.microsoft.com/office/drawing/2014/main" id="{935A91A1-F07D-17DC-DA54-7EA0BB58425E}"/>
              </a:ext>
            </a:extLst>
          </p:cNvPr>
          <p:cNvPicPr>
            <a:picLocks noChangeAspect="1"/>
          </p:cNvPicPr>
          <p:nvPr/>
        </p:nvPicPr>
        <p:blipFill>
          <a:blip r:embed="rId2"/>
          <a:stretch>
            <a:fillRect/>
          </a:stretch>
        </p:blipFill>
        <p:spPr>
          <a:xfrm>
            <a:off x="14401800" y="9460044"/>
            <a:ext cx="3886200" cy="823044"/>
          </a:xfrm>
          <a:prstGeom prst="rect">
            <a:avLst/>
          </a:prstGeom>
        </p:spPr>
      </p:pic>
      <p:pic>
        <p:nvPicPr>
          <p:cNvPr id="7" name="Imagen 6">
            <a:extLst>
              <a:ext uri="{FF2B5EF4-FFF2-40B4-BE49-F238E27FC236}">
                <a16:creationId xmlns:a16="http://schemas.microsoft.com/office/drawing/2014/main" id="{FDDEC61C-5B3F-8F23-2231-619248822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83" y="1790700"/>
            <a:ext cx="17589434" cy="7467600"/>
          </a:xfrm>
          <a:prstGeom prst="rect">
            <a:avLst/>
          </a:prstGeom>
        </p:spPr>
      </p:pic>
      <p:pic>
        <p:nvPicPr>
          <p:cNvPr id="3" name="Imagen 2">
            <a:extLst>
              <a:ext uri="{FF2B5EF4-FFF2-40B4-BE49-F238E27FC236}">
                <a16:creationId xmlns:a16="http://schemas.microsoft.com/office/drawing/2014/main" id="{5B1FC823-3B9D-E034-5A1A-8D3AFA213E04}"/>
              </a:ext>
            </a:extLst>
          </p:cNvPr>
          <p:cNvPicPr>
            <a:picLocks noChangeAspect="1"/>
          </p:cNvPicPr>
          <p:nvPr/>
        </p:nvPicPr>
        <p:blipFill>
          <a:blip r:embed="rId4">
            <a:extLst>
              <a:ext uri="{BEBA8EAE-BF5A-486C-A8C5-ECC9F3942E4B}">
                <a14:imgProps xmlns:a14="http://schemas.microsoft.com/office/drawing/2010/main">
                  <a14:imgLayer r:embed="rId5">
                    <a14:imgEffect>
                      <a14:saturation sat="259000"/>
                    </a14:imgEffect>
                  </a14:imgLayer>
                </a14:imgProps>
              </a:ext>
              <a:ext uri="{28A0092B-C50C-407E-A947-70E740481C1C}">
                <a14:useLocalDpi xmlns:a14="http://schemas.microsoft.com/office/drawing/2010/main" val="0"/>
              </a:ext>
            </a:extLst>
          </a:blip>
          <a:stretch>
            <a:fillRect/>
          </a:stretch>
        </p:blipFill>
        <p:spPr>
          <a:xfrm>
            <a:off x="483870" y="524322"/>
            <a:ext cx="2341519" cy="1093656"/>
          </a:xfrm>
          <a:prstGeom prst="rect">
            <a:avLst/>
          </a:prstGeom>
          <a:effectLst>
            <a:outerShdw blurRad="76200" dir="13500000" sy="23000" kx="1200000" algn="br" rotWithShape="0">
              <a:prstClr val="black">
                <a:alpha val="20000"/>
              </a:prstClr>
            </a:outerShdw>
          </a:effectLst>
        </p:spPr>
      </p:pic>
      <p:pic>
        <p:nvPicPr>
          <p:cNvPr id="5" name="Imagen 4">
            <a:extLst>
              <a:ext uri="{FF2B5EF4-FFF2-40B4-BE49-F238E27FC236}">
                <a16:creationId xmlns:a16="http://schemas.microsoft.com/office/drawing/2014/main" id="{62A0C4A6-1A75-A463-8C47-D3AF7182A114}"/>
              </a:ext>
            </a:extLst>
          </p:cNvPr>
          <p:cNvPicPr>
            <a:picLocks noChangeAspect="1"/>
          </p:cNvPicPr>
          <p:nvPr/>
        </p:nvPicPr>
        <p:blipFill>
          <a:blip r:embed="rId6"/>
          <a:stretch>
            <a:fillRect/>
          </a:stretch>
        </p:blipFill>
        <p:spPr>
          <a:xfrm>
            <a:off x="3352800" y="480010"/>
            <a:ext cx="1439386" cy="1060964"/>
          </a:xfrm>
          <a:prstGeom prst="rect">
            <a:avLst/>
          </a:prstGeom>
        </p:spPr>
      </p:pic>
    </p:spTree>
    <p:extLst>
      <p:ext uri="{BB962C8B-B14F-4D97-AF65-F5344CB8AC3E}">
        <p14:creationId xmlns:p14="http://schemas.microsoft.com/office/powerpoint/2010/main" val="6062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9892E43-7177-768F-E954-D63701407A9B}"/>
              </a:ext>
            </a:extLst>
          </p:cNvPr>
          <p:cNvSpPr>
            <a:spLocks noChangeArrowheads="1"/>
          </p:cNvSpPr>
          <p:nvPr/>
        </p:nvSpPr>
        <p:spPr bwMode="auto">
          <a:xfrm>
            <a:off x="0" y="0"/>
            <a:ext cx="18288000" cy="14452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Título 1">
            <a:extLst>
              <a:ext uri="{FF2B5EF4-FFF2-40B4-BE49-F238E27FC236}">
                <a16:creationId xmlns:a16="http://schemas.microsoft.com/office/drawing/2014/main" id="{AB603960-1674-2AD6-3AE9-57AB66789A75}"/>
              </a:ext>
            </a:extLst>
          </p:cNvPr>
          <p:cNvSpPr>
            <a:spLocks noGrp="1"/>
          </p:cNvSpPr>
          <p:nvPr>
            <p:ph type="title"/>
          </p:nvPr>
        </p:nvSpPr>
        <p:spPr>
          <a:xfrm>
            <a:off x="3886200" y="127631"/>
            <a:ext cx="9677400" cy="1317625"/>
          </a:xfrm>
        </p:spPr>
        <p:txBody>
          <a:bodyPr>
            <a:normAutofit/>
          </a:bodyPr>
          <a:lstStyle/>
          <a:p>
            <a:pPr algn="ctr"/>
            <a:r>
              <a:rPr lang="es-MX" b="1" dirty="0">
                <a:solidFill>
                  <a:schemeClr val="bg1"/>
                </a:solidFill>
                <a:latin typeface="+mj-lt"/>
              </a:rPr>
              <a:t>CONTACTS</a:t>
            </a:r>
            <a:endParaRPr lang="es-CO" b="1" dirty="0">
              <a:solidFill>
                <a:schemeClr val="bg1"/>
              </a:solidFill>
              <a:latin typeface="+mj-lt"/>
            </a:endParaRPr>
          </a:p>
        </p:txBody>
      </p:sp>
      <p:pic>
        <p:nvPicPr>
          <p:cNvPr id="9" name="Imagen 8">
            <a:extLst>
              <a:ext uri="{FF2B5EF4-FFF2-40B4-BE49-F238E27FC236}">
                <a16:creationId xmlns:a16="http://schemas.microsoft.com/office/drawing/2014/main" id="{C1207900-2F49-54D3-483E-73E8B1D47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503" y="6515100"/>
            <a:ext cx="2512618" cy="2586158"/>
          </a:xfrm>
          <a:prstGeom prst="rect">
            <a:avLst/>
          </a:prstGeom>
        </p:spPr>
      </p:pic>
      <p:pic>
        <p:nvPicPr>
          <p:cNvPr id="11" name="Imagen 10">
            <a:extLst>
              <a:ext uri="{FF2B5EF4-FFF2-40B4-BE49-F238E27FC236}">
                <a16:creationId xmlns:a16="http://schemas.microsoft.com/office/drawing/2014/main" id="{CBE527D4-B887-5EE4-71A5-1D1C57A699A1}"/>
              </a:ext>
            </a:extLst>
          </p:cNvPr>
          <p:cNvPicPr>
            <a:picLocks noChangeAspect="1"/>
          </p:cNvPicPr>
          <p:nvPr/>
        </p:nvPicPr>
        <p:blipFill rotWithShape="1">
          <a:blip r:embed="rId3">
            <a:extLst>
              <a:ext uri="{28A0092B-C50C-407E-A947-70E740481C1C}">
                <a14:useLocalDpi xmlns:a14="http://schemas.microsoft.com/office/drawing/2010/main" val="0"/>
              </a:ext>
            </a:extLst>
          </a:blip>
          <a:srcRect t="28099"/>
          <a:stretch/>
        </p:blipFill>
        <p:spPr>
          <a:xfrm>
            <a:off x="16413480" y="105761"/>
            <a:ext cx="1716139" cy="1231356"/>
          </a:xfrm>
          <a:prstGeom prst="rect">
            <a:avLst/>
          </a:prstGeom>
        </p:spPr>
      </p:pic>
      <p:sp>
        <p:nvSpPr>
          <p:cNvPr id="14" name="CuadroTexto 5">
            <a:extLst>
              <a:ext uri="{FF2B5EF4-FFF2-40B4-BE49-F238E27FC236}">
                <a16:creationId xmlns:a16="http://schemas.microsoft.com/office/drawing/2014/main" id="{6AAE0E89-F509-5255-63D9-2524781FC5BC}"/>
              </a:ext>
            </a:extLst>
          </p:cNvPr>
          <p:cNvSpPr txBox="1"/>
          <p:nvPr/>
        </p:nvSpPr>
        <p:spPr>
          <a:xfrm>
            <a:off x="12143012" y="2229256"/>
            <a:ext cx="5943600" cy="4031873"/>
          </a:xfrm>
          <a:prstGeom prst="rect">
            <a:avLst/>
          </a:prstGeom>
          <a:noFill/>
          <a:ln w="38100">
            <a:solidFill>
              <a:srgbClr val="0070C0"/>
            </a:solidFill>
          </a:ln>
          <a:effectLst/>
        </p:spPr>
        <p:txBody>
          <a:bodyPr wrap="square" rtlCol="0">
            <a:spAutoFit/>
          </a:bodyPr>
          <a:lstStyle>
            <a:defPPr>
              <a:defRPr lang="es-CO"/>
            </a:defPPr>
            <a:lvl1pPr algn="ctr"/>
          </a:lstStyle>
          <a:p>
            <a:pPr algn="just"/>
            <a:endParaRPr lang="es-MX" sz="1600" dirty="0"/>
          </a:p>
          <a:p>
            <a:r>
              <a:rPr lang="es-MX" sz="3200" dirty="0"/>
              <a:t>"The Rotary Club East Tuxtla No. 24186 and the community of Ángel Albino Corzo thank you for your support in transforming lives, united to do good."</a:t>
            </a:r>
          </a:p>
          <a:p>
            <a:endParaRPr lang="es-MX" sz="4000" b="1" dirty="0">
              <a:solidFill>
                <a:schemeClr val="accent1"/>
              </a:solidFill>
            </a:endParaRPr>
          </a:p>
          <a:p>
            <a:r>
              <a:rPr lang="es-MX" sz="4000" b="1" dirty="0">
                <a:solidFill>
                  <a:schemeClr val="accent1"/>
                </a:solidFill>
              </a:rPr>
              <a:t>THANK YOU</a:t>
            </a:r>
          </a:p>
        </p:txBody>
      </p:sp>
      <p:pic>
        <p:nvPicPr>
          <p:cNvPr id="19" name="Imagen 18">
            <a:extLst>
              <a:ext uri="{FF2B5EF4-FFF2-40B4-BE49-F238E27FC236}">
                <a16:creationId xmlns:a16="http://schemas.microsoft.com/office/drawing/2014/main" id="{E4AE35E3-0888-1308-A4F1-1180738F928C}"/>
              </a:ext>
            </a:extLst>
          </p:cNvPr>
          <p:cNvPicPr>
            <a:picLocks noChangeAspect="1"/>
          </p:cNvPicPr>
          <p:nvPr/>
        </p:nvPicPr>
        <p:blipFill>
          <a:blip r:embed="rId4"/>
          <a:stretch>
            <a:fillRect/>
          </a:stretch>
        </p:blipFill>
        <p:spPr>
          <a:xfrm>
            <a:off x="15114812" y="9609199"/>
            <a:ext cx="3200401" cy="677801"/>
          </a:xfrm>
          <a:prstGeom prst="rect">
            <a:avLst/>
          </a:prstGeom>
        </p:spPr>
      </p:pic>
      <p:pic>
        <p:nvPicPr>
          <p:cNvPr id="2" name="Imagen 1">
            <a:extLst>
              <a:ext uri="{FF2B5EF4-FFF2-40B4-BE49-F238E27FC236}">
                <a16:creationId xmlns:a16="http://schemas.microsoft.com/office/drawing/2014/main" id="{4262EDCA-8F85-AB99-0A93-58CB347A946A}"/>
              </a:ext>
            </a:extLst>
          </p:cNvPr>
          <p:cNvPicPr>
            <a:picLocks noChangeAspect="1"/>
          </p:cNvPicPr>
          <p:nvPr/>
        </p:nvPicPr>
        <p:blipFill>
          <a:blip r:embed="rId5"/>
          <a:stretch>
            <a:fillRect/>
          </a:stretch>
        </p:blipFill>
        <p:spPr>
          <a:xfrm>
            <a:off x="0" y="1469908"/>
            <a:ext cx="11963400" cy="8817091"/>
          </a:xfrm>
          <a:prstGeom prst="rect">
            <a:avLst/>
          </a:prstGeom>
        </p:spPr>
      </p:pic>
    </p:spTree>
    <p:extLst>
      <p:ext uri="{BB962C8B-B14F-4D97-AF65-F5344CB8AC3E}">
        <p14:creationId xmlns:p14="http://schemas.microsoft.com/office/powerpoint/2010/main" val="227506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5468</TotalTime>
  <Words>559</Words>
  <Application>Microsoft Macintosh PowerPoint</Application>
  <PresentationFormat>Personalizado</PresentationFormat>
  <Paragraphs>68</Paragraphs>
  <Slides>9</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Arial Black</vt:lpstr>
      <vt:lpstr>Calibri</vt:lpstr>
      <vt:lpstr>Trebuchet MS</vt:lpstr>
      <vt:lpstr>Wingdings</vt:lpstr>
      <vt:lpstr>Office Theme</vt:lpstr>
      <vt:lpstr>Presentación de PowerPoint</vt:lpstr>
      <vt:lpstr>General Information</vt:lpstr>
      <vt:lpstr>Presentación de PowerPoint</vt:lpstr>
      <vt:lpstr>Presentación de PowerPoint</vt:lpstr>
      <vt:lpstr>SUSTAINBILITY</vt:lpstr>
      <vt:lpstr>Presentación de PowerPoint</vt:lpstr>
      <vt:lpstr>Presentación de PowerPoint</vt:lpstr>
      <vt:lpstr>v</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Scoliosis</dc:title>
  <dc:creator>José Luis Alatorre</dc:creator>
  <cp:keywords>DADrCPlh9wU,BADSwMKeOvA</cp:keywords>
  <cp:lastModifiedBy>Microsoft Office User</cp:lastModifiedBy>
  <cp:revision>53</cp:revision>
  <cp:lastPrinted>2025-09-26T03:51:48Z</cp:lastPrinted>
  <dcterms:created xsi:type="dcterms:W3CDTF">2020-11-18T14:06:24Z</dcterms:created>
  <dcterms:modified xsi:type="dcterms:W3CDTF">2026-01-08T19:13:38Z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2019-11-13T00:00:00Z</vt:filetime>
  </property>
  <property fmtid="{D5CDD505-2E9C-101B-9397-08002B2CF9AE}" pid="3" name="Creator">
    <vt:lpwstr>Canva</vt:lpwstr>
  </property>
  <property fmtid="{D5CDD505-2E9C-101B-9397-08002B2CF9AE}" pid="4" name="LastSaved">
    <vt:filetime>2020-11-18T00:00:00Z</vt:filetime>
  </property>
</Properties>
</file>